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95" r:id="rId2"/>
    <p:sldId id="294" r:id="rId3"/>
    <p:sldId id="269" r:id="rId4"/>
    <p:sldId id="263" r:id="rId5"/>
    <p:sldId id="296" r:id="rId6"/>
    <p:sldId id="288" r:id="rId7"/>
    <p:sldId id="297" r:id="rId8"/>
    <p:sldId id="265" r:id="rId9"/>
    <p:sldId id="290" r:id="rId10"/>
    <p:sldId id="291" r:id="rId11"/>
    <p:sldId id="292" r:id="rId12"/>
    <p:sldId id="293" r:id="rId13"/>
    <p:sldId id="283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FE7"/>
    <a:srgbClr val="4472C4"/>
    <a:srgbClr val="ED7D31"/>
    <a:srgbClr val="A5A5A5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НТО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1-4FB5-9A27-28E1DAB48B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НТО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1-4FB5-9A27-28E1DAB48B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НТО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11-4FB5-9A27-28E1DAB48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90720"/>
        <c:axId val="60600704"/>
      </c:barChart>
      <c:catAx>
        <c:axId val="6059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600704"/>
        <c:crosses val="autoZero"/>
        <c:auto val="1"/>
        <c:lblAlgn val="ctr"/>
        <c:lblOffset val="100"/>
        <c:noMultiLvlLbl val="0"/>
      </c:catAx>
      <c:valAx>
        <c:axId val="60600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59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НТО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1-4FB5-9A27-28E1DAB48B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НТО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1-4FB5-9A27-28E1DAB48B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НТО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11-4FB5-9A27-28E1DAB48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786048"/>
        <c:axId val="90791936"/>
      </c:barChart>
      <c:catAx>
        <c:axId val="9078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791936"/>
        <c:crosses val="autoZero"/>
        <c:auto val="1"/>
        <c:lblAlgn val="ctr"/>
        <c:lblOffset val="100"/>
        <c:noMultiLvlLbl val="0"/>
      </c:catAx>
      <c:valAx>
        <c:axId val="9079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78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7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8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86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0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358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2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43EC0-35A1-4E58-94A8-E783B44C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-21657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D249C-C8AB-4EA8-B3F3-14FE6C9B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312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04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7854-113D-48F3-958D-B6B996E605B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4B66E-57EF-45D3-9F24-09C159601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1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8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2707-C425-419F-8FBE-C43A1AF096C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B26266-5700-406D-BCFC-585E366EED07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Рисунок 17">
            <a:hlinkClick r:id="rId19"/>
            <a:extLst>
              <a:ext uri="{FF2B5EF4-FFF2-40B4-BE49-F238E27FC236}">
                <a16:creationId xmlns:a16="http://schemas.microsoft.com/office/drawing/2014/main" id="{81758631-D24C-4BBF-9D8C-1EB6E56285E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65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nobl.ru/media/news/docs/48682/1-03-006_LANXNsY.pdf" TargetMode="External"/><Relationship Id="rId3" Type="http://schemas.openxmlformats.org/officeDocument/2006/relationships/hyperlink" Target="https://lenobl.ru/media/news/docs/48682/2-03-001.pdf" TargetMode="External"/><Relationship Id="rId7" Type="http://schemas.openxmlformats.org/officeDocument/2006/relationships/hyperlink" Target="https://lenobl.ru/media/news/docs/48682/1-03-005.pdf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nobl.ru/media/news/docs/48682/1-03-004_ARghe7g.pdf" TargetMode="External"/><Relationship Id="rId5" Type="http://schemas.openxmlformats.org/officeDocument/2006/relationships/hyperlink" Target="https://lenobl.ru/media/news/docs/48682/1-03-003.pdf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lenobl.ru/media/news/docs/48682/1-03-002.pdf" TargetMode="External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nobl.ru/media/news/docs/48682/2-03-006.pdf" TargetMode="External"/><Relationship Id="rId3" Type="http://schemas.openxmlformats.org/officeDocument/2006/relationships/hyperlink" Target="https://lenobl.ru/media/news/docs/48682/2-03-001.pdf" TargetMode="External"/><Relationship Id="rId7" Type="http://schemas.openxmlformats.org/officeDocument/2006/relationships/hyperlink" Target="https://lenobl.ru/media/news/docs/48682/2-03-005.pdf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lago-pasha@yandex.ru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lenobl.ru/media/news/docs/48682/2-03-004.pdf" TargetMode="External"/><Relationship Id="rId10" Type="http://schemas.openxmlformats.org/officeDocument/2006/relationships/slide" Target="slide7.xml"/><Relationship Id="rId4" Type="http://schemas.openxmlformats.org/officeDocument/2006/relationships/hyperlink" Target="https://lenobl.ru/media/news/docs/48682/2-03-002.pdf" TargetMode="External"/><Relationship Id="rId9" Type="http://schemas.openxmlformats.org/officeDocument/2006/relationships/hyperlink" Target="https://lenobl.ru/media/news/docs/48682/2-03-007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850" y="657851"/>
            <a:ext cx="8019875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Ярмарочная деятельность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в 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Волховском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муниципальном районе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организаторов ярмарок  и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ярмарок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4.bp.blogspot.com/-_bfOxCebIfs/WopeabBmsNI/AAAAAAAABDs/EBAxmZbCI14VAs6PG23w3OKmJEFH6O_twCLcBGAs/s1600/UM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0481" t="6973" r="59541" b="72599"/>
          <a:stretch/>
        </p:blipFill>
        <p:spPr>
          <a:xfrm>
            <a:off x="155575" y="60556"/>
            <a:ext cx="718923" cy="82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3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374279" y="1377704"/>
            <a:ext cx="4382185" cy="17634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Обеспечение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доступности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для инвалидов и других маломобильных групп населения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необходимые условия для организации продажи товаров (выполнения работ, оказания услуг) на ярмарке, в том числе с автотранспортных средств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свободный проход и доступ к торговым местам на ярмарке.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3929" y="1353420"/>
            <a:ext cx="2868975" cy="18609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санитарные нормы </a:t>
            </a:r>
          </a:p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т. ч.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наличие на территории ярмарки туалетов),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противопожарные, экологические нормы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и иным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требования законодательства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0" y="-21656"/>
            <a:ext cx="8421006" cy="9780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Ярмарки:  торговые места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1022" y="615892"/>
            <a:ext cx="3450615" cy="6150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Торговые места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размещение/оснащенность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61152" y="956346"/>
            <a:ext cx="2701255" cy="10150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Отдельный договор </a:t>
            </a:r>
          </a:p>
          <a:p>
            <a:pPr algn="ctr"/>
            <a:endParaRPr lang="ru-RU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Торговое оборудование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( палатка, лоток и пр.)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7273" y="3721331"/>
            <a:ext cx="3528853" cy="11674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Размер платы за торговое место / оборудование / услуги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115" y="5188634"/>
            <a:ext cx="3958062" cy="11674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Кассовый чек /квитанция об оплате /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Безналичный расчет</a:t>
            </a: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914502" y="4835408"/>
            <a:ext cx="675566" cy="3559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336261" y="3972519"/>
            <a:ext cx="3326146" cy="7088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Организатор –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ОМСУ /ЮЛ ,учредители ОМСУ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565372" y="722453"/>
            <a:ext cx="759065" cy="51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122077" y="694494"/>
            <a:ext cx="825210" cy="63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2" descr="https://4.bp.blogspot.com/-_bfOxCebIfs/WopeabBmsNI/AAAAAAAABDs/EBAxmZbCI14VAs6PG23w3OKmJEFH6O_twCLcBGAs/s1600/UM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96395" y="5512749"/>
            <a:ext cx="4654577" cy="5192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2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торговых мест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муниципальных ярмарках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КФХ, ЛПХ и садоводов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30481" t="6973" r="59541" b="72599"/>
          <a:stretch/>
        </p:blipFill>
        <p:spPr>
          <a:xfrm>
            <a:off x="30532" y="8186"/>
            <a:ext cx="718923" cy="82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6796395" y="4780213"/>
            <a:ext cx="4654577" cy="53270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Размер платы устанавливает ОМСУ</a:t>
            </a:r>
          </a:p>
        </p:txBody>
      </p:sp>
    </p:spTree>
    <p:extLst>
      <p:ext uri="{BB962C8B-B14F-4D97-AF65-F5344CB8AC3E}">
        <p14:creationId xmlns:p14="http://schemas.microsoft.com/office/powerpoint/2010/main" val="25134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55" y="578840"/>
            <a:ext cx="10813410" cy="61071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400" u="sng" dirty="0" smtClean="0">
                <a:solidFill>
                  <a:schemeClr val="accent2">
                    <a:lumMod val="75000"/>
                  </a:schemeClr>
                </a:solidFill>
              </a:rPr>
              <a:t>Организаторы ярмарки  обеспечивают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размещение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при входе на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ярмарку 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информационных стендов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(наименования организатора,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места его нахождения, контактных телефонов, режима работы ярмарки и сведений о количестве торговых мест для продажи товаров (выполнения работ, оказания услуг) на ярмарке, телефонов контролирующих и надзорных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органов);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информирование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участников ярмарки (продавцов) о правилах торговли и размере платы за предоставление оборудованных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ТМ,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а также за оказание услуг, связанных с обеспечением торговли (уборка территории, проведение ветеринарно-санитарной экспертизы, предоставление средств измерений и другие услуги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осуществление продажи товаров, соответствующих типу ярмарки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организацию стоянки для автотранспортных средств, обособленной от торговых мест, при наличии технической возможности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инженерно-техническое обеспечение ярмарки (при необходимости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доступность места организации ярмарки и объектов, размещенных на ней, для инвалидов и других маломобильных групп населения;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организацию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охраны и поддержание общественного порядка на ярмарке;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надлежащее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санитарно-гигиеническое состояние торговых мест;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оснащение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мест организации ярмарки контейнерами для сбора мусора и туалетами;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вывоз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мусора в период проведения ярмарки и после завершения работы ярмарки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освобождение территории ярмарки от размещенных объектов и оборудования после завершения работы ярмарки;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организацию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продажи товаров на ярмарке на оборудованных торговых местах;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установку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соответствующих средств измерений для проверки покупателем правильности цены, меры и веса приобретенного товара;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соблюдение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участниками ярмарки (продавцами) установленного режима работы ярмарки.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 txBox="1">
            <a:spLocks/>
          </p:cNvSpPr>
          <p:nvPr/>
        </p:nvSpPr>
        <p:spPr>
          <a:xfrm>
            <a:off x="830509" y="0"/>
            <a:ext cx="9160779" cy="72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Ярмарки: организация торговли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481" t="6973" r="59541" b="72599"/>
          <a:stretch/>
        </p:blipFill>
        <p:spPr>
          <a:xfrm>
            <a:off x="30532" y="8186"/>
            <a:ext cx="718923" cy="82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08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" y="1149291"/>
            <a:ext cx="6610526" cy="5528345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 txBox="1">
            <a:spLocks/>
          </p:cNvSpPr>
          <p:nvPr/>
        </p:nvSpPr>
        <p:spPr>
          <a:xfrm>
            <a:off x="209724" y="-15558"/>
            <a:ext cx="9230127" cy="978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Ярмарки: требования к участникам</a:t>
            </a:r>
          </a:p>
        </p:txBody>
      </p:sp>
      <p:sp>
        <p:nvSpPr>
          <p:cNvPr id="3" name="AutoShape 2" descr="https://4.bp.blogspot.com/-_bfOxCebIfs/WopeabBmsNI/AAAAAAAABDs/EBAxmZbCI14VAs6PG23w3OKmJEFH6O_twCLcBGAs/s1600/UM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481" t="6973" r="59541" b="72599"/>
          <a:stretch/>
        </p:blipFill>
        <p:spPr>
          <a:xfrm>
            <a:off x="100913" y="7937"/>
            <a:ext cx="718923" cy="82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621180" y="761916"/>
            <a:ext cx="6162093" cy="141460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ярмарки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2268" y="2363365"/>
            <a:ext cx="8720356" cy="8638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осуществлять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расчеты с покупателями за товары, работы и услуги с применением ККТ в случаях, предусмотренных законодательством РФ;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2268" y="3414067"/>
            <a:ext cx="8825218" cy="13590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обеспечить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наличие ценников на реализуемые товары с указанием наименования товара, его сорта, цены за вес или единицу товара, подписи материально ответственного лица или печати организации, даты оформления ценника;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6251" y="4959931"/>
            <a:ext cx="9152389" cy="16127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обеспечить размещение на каждом торговом месте вывески с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указанием : 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наименования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участника ярмарки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(ЮЛ, ИП),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места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его нахождения (адреса),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контактного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телефона.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418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37429-9F30-4C70-87B1-12FD3FEE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-21657"/>
            <a:ext cx="11615145" cy="132556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47BEECE-707C-5DAC-7BB6-15BA1316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077" y="1720850"/>
            <a:ext cx="5328066" cy="3474993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1800" b="1" kern="0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  Областного закона ЛО 47-ОЗ</a:t>
            </a:r>
            <a:endParaRPr lang="ru-RU" sz="1800" b="1" kern="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Ч.1. Нарушение организатором ярмарки порядка организации ярмарок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Ч.2. Нарушение организатором ярмарки установленных органами местного самоуправления общих (рамочных) требований к внешнему виду и оформлению ярмарки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Ч.3. Нарушение требований к организации продажи товаров (выполнения работ, оказания услуг) на ярмарках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kern="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C8C1CA-C411-4E19-AA64-2AC81397ACE2}"/>
              </a:ext>
            </a:extLst>
          </p:cNvPr>
          <p:cNvCxnSpPr>
            <a:cxnSpLocks/>
          </p:cNvCxnSpPr>
          <p:nvPr/>
        </p:nvCxnSpPr>
        <p:spPr>
          <a:xfrm>
            <a:off x="6179615" y="2082623"/>
            <a:ext cx="3923" cy="2347057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0239577-E9FD-40A0-B36F-924CD266500A}"/>
              </a:ext>
            </a:extLst>
          </p:cNvPr>
          <p:cNvGrpSpPr/>
          <p:nvPr/>
        </p:nvGrpSpPr>
        <p:grpSpPr>
          <a:xfrm>
            <a:off x="75501" y="1164626"/>
            <a:ext cx="5415346" cy="2203730"/>
            <a:chOff x="2831843" y="3885453"/>
            <a:chExt cx="2519049" cy="1080682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C448638-993D-49B8-91DC-5054D841BB95}"/>
                </a:ext>
              </a:extLst>
            </p:cNvPr>
            <p:cNvSpPr/>
            <p:nvPr/>
          </p:nvSpPr>
          <p:spPr>
            <a:xfrm rot="10800000">
              <a:off x="2831843" y="3885453"/>
              <a:ext cx="2519049" cy="920422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bg1"/>
            </a:solidFill>
            <a:ln w="107950">
              <a:noFill/>
            </a:ln>
            <a:effectLst>
              <a:outerShdw blurRad="635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E8E548A8-4FAE-4352-8D17-33AE1B2B0653}"/>
                </a:ext>
              </a:extLst>
            </p:cNvPr>
            <p:cNvSpPr/>
            <p:nvPr/>
          </p:nvSpPr>
          <p:spPr>
            <a:xfrm rot="10800000">
              <a:off x="2864411" y="4094156"/>
              <a:ext cx="2470606" cy="871979"/>
            </a:xfrm>
            <a:custGeom>
              <a:avLst/>
              <a:gdLst>
                <a:gd name="connsiteX0" fmla="*/ 0 w 4590000"/>
                <a:gd name="connsiteY0" fmla="*/ 0 h 1620000"/>
                <a:gd name="connsiteX1" fmla="*/ 2880000 w 4590000"/>
                <a:gd name="connsiteY1" fmla="*/ 0 h 1620000"/>
                <a:gd name="connsiteX2" fmla="*/ 3510000 w 4590000"/>
                <a:gd name="connsiteY2" fmla="*/ 0 h 1620000"/>
                <a:gd name="connsiteX3" fmla="*/ 4185000 w 4590000"/>
                <a:gd name="connsiteY3" fmla="*/ 0 h 1620000"/>
                <a:gd name="connsiteX4" fmla="*/ 4590000 w 4590000"/>
                <a:gd name="connsiteY4" fmla="*/ 810000 h 1620000"/>
                <a:gd name="connsiteX5" fmla="*/ 4185000 w 4590000"/>
                <a:gd name="connsiteY5" fmla="*/ 1620000 h 1620000"/>
                <a:gd name="connsiteX6" fmla="*/ 3510000 w 4590000"/>
                <a:gd name="connsiteY6" fmla="*/ 1620000 h 1620000"/>
                <a:gd name="connsiteX7" fmla="*/ 2880000 w 4590000"/>
                <a:gd name="connsiteY7" fmla="*/ 1620000 h 1620000"/>
                <a:gd name="connsiteX8" fmla="*/ 0 w 4590000"/>
                <a:gd name="connsiteY8" fmla="*/ 1620000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0000" h="1620000">
                  <a:moveTo>
                    <a:pt x="0" y="0"/>
                  </a:moveTo>
                  <a:lnTo>
                    <a:pt x="2880000" y="0"/>
                  </a:lnTo>
                  <a:lnTo>
                    <a:pt x="3510000" y="0"/>
                  </a:lnTo>
                  <a:lnTo>
                    <a:pt x="4185000" y="0"/>
                  </a:lnTo>
                  <a:lnTo>
                    <a:pt x="4590000" y="810000"/>
                  </a:lnTo>
                  <a:lnTo>
                    <a:pt x="4185000" y="1620000"/>
                  </a:lnTo>
                  <a:lnTo>
                    <a:pt x="3510000" y="1620000"/>
                  </a:lnTo>
                  <a:lnTo>
                    <a:pt x="2880000" y="1620000"/>
                  </a:lnTo>
                  <a:lnTo>
                    <a:pt x="0" y="162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079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75FA653-E108-4BF0-89B0-D5CC5B3B0934}"/>
                </a:ext>
              </a:extLst>
            </p:cNvPr>
            <p:cNvSpPr/>
            <p:nvPr/>
          </p:nvSpPr>
          <p:spPr>
            <a:xfrm>
              <a:off x="3042326" y="4191071"/>
              <a:ext cx="2229825" cy="64899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административная ответственность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нарушение порядка организации ярмарок, требований к внешнему виду и продаже товаров </a:t>
              </a:r>
            </a:p>
          </p:txBody>
        </p:sp>
      </p:grpSp>
      <p:sp>
        <p:nvSpPr>
          <p:cNvPr id="5" name="Хорда 4">
            <a:extLst>
              <a:ext uri="{FF2B5EF4-FFF2-40B4-BE49-F238E27FC236}">
                <a16:creationId xmlns:a16="http://schemas.microsoft.com/office/drawing/2014/main" id="{F94DC2A0-C7B5-213F-CDC9-E1A4249A8B61}"/>
              </a:ext>
            </a:extLst>
          </p:cNvPr>
          <p:cNvSpPr/>
          <p:nvPr/>
        </p:nvSpPr>
        <p:spPr>
          <a:xfrm rot="1346623">
            <a:off x="5367089" y="3748201"/>
            <a:ext cx="589436" cy="355387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Хорда 50">
            <a:extLst>
              <a:ext uri="{FF2B5EF4-FFF2-40B4-BE49-F238E27FC236}">
                <a16:creationId xmlns:a16="http://schemas.microsoft.com/office/drawing/2014/main" id="{76EF7EA4-0F13-5FE6-A176-273D4E844C06}"/>
              </a:ext>
            </a:extLst>
          </p:cNvPr>
          <p:cNvSpPr/>
          <p:nvPr/>
        </p:nvSpPr>
        <p:spPr>
          <a:xfrm rot="1346623">
            <a:off x="5398633" y="4839564"/>
            <a:ext cx="589436" cy="355387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 descr="Молоток судьи">
            <a:extLst>
              <a:ext uri="{FF2B5EF4-FFF2-40B4-BE49-F238E27FC236}">
                <a16:creationId xmlns:a16="http://schemas.microsoft.com/office/drawing/2014/main" id="{CDD143B7-AD19-B908-A49F-E96FB1F4D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65659" y="1475748"/>
            <a:ext cx="427911" cy="4279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01" y="3968110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endParaRPr lang="ru-RU" b="1" kern="0" dirty="0" smtClean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b="1" kern="0" dirty="0" smtClean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</a:t>
            </a:r>
            <a:r>
              <a:rPr lang="ru-RU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        от 3000 до 5000   </a:t>
            </a:r>
            <a:r>
              <a:rPr lang="ru-RU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ч. 3)</a:t>
            </a:r>
          </a:p>
          <a:p>
            <a:pPr>
              <a:spcBef>
                <a:spcPts val="600"/>
              </a:spcBef>
            </a:pPr>
            <a:r>
              <a:rPr lang="ru-RU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ЛИЦА    от 5000 до 20000</a:t>
            </a:r>
          </a:p>
          <a:p>
            <a:pPr>
              <a:spcBef>
                <a:spcPts val="600"/>
              </a:spcBef>
            </a:pPr>
            <a:r>
              <a:rPr lang="ru-RU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</a:t>
            </a:r>
            <a:r>
              <a:rPr lang="ru-RU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5000 до 20000</a:t>
            </a:r>
          </a:p>
          <a:p>
            <a:pPr>
              <a:spcBef>
                <a:spcPts val="600"/>
              </a:spcBef>
            </a:pPr>
            <a:r>
              <a:rPr lang="ru-RU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ЛИЦА</a:t>
            </a:r>
            <a:r>
              <a:rPr lang="ru-RU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10000 до 40000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0481" t="6973" r="59541" b="72599"/>
          <a:stretch/>
        </p:blipFill>
        <p:spPr>
          <a:xfrm>
            <a:off x="100913" y="7937"/>
            <a:ext cx="718923" cy="82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75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6" y="-21657"/>
            <a:ext cx="11251594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Законодательство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5CB51B4-9921-462E-8C2A-1A5BF8AAE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1" y="1354857"/>
            <a:ext cx="9383486" cy="4926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Требования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организации ярмарок и продажи товаров (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услуг) 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организации розничных рынков и ярмарок на территории Ленинградской области"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Порядок  организации ярмарок и продажи товаров на них на территории Ленинградской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области ( Приложение 2) </a:t>
            </a:r>
          </a:p>
          <a:p>
            <a:pPr marL="0" indent="0"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Административный регламент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Согласование проведения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ярмарки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на публичной ярмарочной площадке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территории муниципального образования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____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Волховского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муниципального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района»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Правила благоустройства муниципального образования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Прочие нормативно- правовые акты 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endParaRPr lang="ru-RU" sz="2000" b="1" dirty="0"/>
          </a:p>
          <a:p>
            <a:pPr marL="0" indent="0">
              <a:buNone/>
            </a:pPr>
            <a:endParaRPr lang="ru-RU" sz="2000" b="1" dirty="0" smtClean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0582D-39F1-460C-85CB-4ECAFC5EE0D3}"/>
              </a:ext>
            </a:extLst>
          </p:cNvPr>
          <p:cNvSpPr txBox="1"/>
          <p:nvPr/>
        </p:nvSpPr>
        <p:spPr>
          <a:xfrm>
            <a:off x="192732" y="1261475"/>
            <a:ext cx="2550468" cy="54784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381- ФЗ </a:t>
            </a:r>
          </a:p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ПП ЛО</a:t>
            </a:r>
          </a:p>
          <a:p>
            <a:pPr algn="ctr"/>
            <a:endParaRPr lang="ru-RU" sz="3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5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Городского/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поселения</a:t>
            </a:r>
          </a:p>
          <a:p>
            <a:pPr algn="ctr"/>
            <a:endParaRPr lang="ru-RU" sz="3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5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4.bp.blogspot.com/-_bfOxCebIfs/WopeabBmsNI/AAAAAAAABDs/EBAxmZbCI14VAs6PG23w3OKmJEFH6O_twCLcBGAs/s1600/UM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0481" t="6973" r="59541" b="72599"/>
          <a:stretch/>
        </p:blipFill>
        <p:spPr>
          <a:xfrm>
            <a:off x="87810" y="42103"/>
            <a:ext cx="718923" cy="82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62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D46F9-9D5B-408E-8BAB-5D240E7F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61257"/>
            <a:ext cx="10380617" cy="104264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Ярмарки Ленинградской области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CD6ED5E-5E97-EAC1-DE31-16677A29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639" y="2009426"/>
            <a:ext cx="4753761" cy="3200137"/>
          </a:xfrm>
          <a:noFill/>
          <a:ln w="38100"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(ТЕРРИТОРИИ) ДЛЯ ЯРМАРОК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kern="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ОСЯП (общедоступная система ярмарочных площадок)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b="1" kern="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ЯРМАРОЧНЫЕ МЕРОПРИЯТИЯ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kern="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ЯРМАРОК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800" b="1" kern="0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ПУБЛИЧНАЯ ЯРМАРОЧНАЯ ПЛОЩАДКА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 на территории земель, находящихся</a:t>
            </a:r>
            <a:br>
              <a:rPr lang="ru-RU" sz="1600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государственной или муниципальной собственности</a:t>
            </a:r>
            <a:endParaRPr lang="ru-RU" sz="1600" kern="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ru-RU" sz="1600" kern="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НЕПУБЛИЧНАЯ ЯРМАРОЧНАЯ ПЛОЩАДКА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 на территории земель, находящихся</a:t>
            </a:r>
            <a:br>
              <a:rPr lang="ru-RU" sz="1600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kern="0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частной собственности</a:t>
            </a:r>
            <a:endParaRPr lang="ru-RU" sz="1600" kern="0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5D84A5F-CB46-4A61-A2E5-0D1B2E6C48DD}"/>
              </a:ext>
            </a:extLst>
          </p:cNvPr>
          <p:cNvSpPr/>
          <p:nvPr/>
        </p:nvSpPr>
        <p:spPr>
          <a:xfrm>
            <a:off x="1685925" y="509124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10582D-39F1-460C-85CB-4ECAFC5EE0D3}"/>
              </a:ext>
            </a:extLst>
          </p:cNvPr>
          <p:cNvSpPr txBox="1"/>
          <p:nvPr/>
        </p:nvSpPr>
        <p:spPr>
          <a:xfrm>
            <a:off x="1670685" y="509124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3097" r="26114" b="3425"/>
          <a:stretch/>
        </p:blipFill>
        <p:spPr bwMode="auto">
          <a:xfrm>
            <a:off x="243358" y="1023457"/>
            <a:ext cx="6305610" cy="5324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61527" y="1295793"/>
            <a:ext cx="5259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https://small.lenobl.ru/ru/deiatelnost/razvitie-potrebitelskogo-rynka/yarmarki/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0481" t="6973" r="59541" b="72599"/>
          <a:stretch/>
        </p:blipFill>
        <p:spPr>
          <a:xfrm>
            <a:off x="122876" y="75501"/>
            <a:ext cx="718922" cy="82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23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2A309-F560-4227-A757-A2813D72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39854"/>
            <a:ext cx="7759818" cy="8409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ОСЯП: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ярмарочные площадки</a:t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Волховского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1517DE82-872E-9F6F-4EB4-AF80CCF5B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787011"/>
              </p:ext>
            </p:extLst>
          </p:nvPr>
        </p:nvGraphicFramePr>
        <p:xfrm>
          <a:off x="1195136" y="5678906"/>
          <a:ext cx="8527983" cy="68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86113"/>
              </p:ext>
            </p:extLst>
          </p:nvPr>
        </p:nvGraphicFramePr>
        <p:xfrm>
          <a:off x="208607" y="2118092"/>
          <a:ext cx="6158637" cy="4322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6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Регистрационный номер площадки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Адресные ориентиры ярмарочной площадки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Возможность подключения к электросетям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Возможность осуществления торговли с машин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</a:rPr>
                        <a:t>Волховский</a:t>
                      </a:r>
                      <a:r>
                        <a:rPr lang="ru-RU" sz="1000" b="1" u="none" strike="noStrike" dirty="0">
                          <a:effectLst/>
                        </a:rPr>
                        <a:t> муниципальный район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г. Волхов,</a:t>
                      </a:r>
                      <a:br>
                        <a:rPr lang="ru-RU" sz="900" b="1" u="none" strike="noStrike">
                          <a:effectLst/>
                        </a:rPr>
                      </a:br>
                      <a:r>
                        <a:rPr lang="ru-RU" sz="900" b="1" u="none" strike="noStrike">
                          <a:effectLst/>
                        </a:rPr>
                        <a:t>ул. Фрунзе, у д.1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Нет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hlinkClick r:id="rId3"/>
                        </a:rPr>
                        <a:t>1-03-001</a:t>
                      </a:r>
                      <a:endParaRPr lang="ru-RU" sz="900" b="1" i="0" u="sng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г. Волхов,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б-р Чайковского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Нет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Нет, кроме автоприцепов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4"/>
                        </a:rPr>
                        <a:t>1-03-002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003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г. Волхов,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пл. </a:t>
                      </a:r>
                      <a:r>
                        <a:rPr lang="ru-RU" sz="900" b="1" u="none" strike="noStrike" dirty="0" err="1">
                          <a:effectLst/>
                        </a:rPr>
                        <a:t>Растанная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Нет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Нет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5"/>
                        </a:rPr>
                        <a:t>1-03-003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2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004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г. Сясьстрой,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ул. 25 Октября, у д. 3а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(площадь у Дома Культуры)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6"/>
                        </a:rPr>
                        <a:t>1-03-004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13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005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с. Старая Ладога,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ул. Советская, у д.3 (административное здание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АО «</a:t>
                      </a:r>
                      <a:r>
                        <a:rPr lang="ru-RU" sz="900" b="1" u="none" strike="noStrike" dirty="0" err="1">
                          <a:effectLst/>
                        </a:rPr>
                        <a:t>Волховское</a:t>
                      </a:r>
                      <a:r>
                        <a:rPr lang="ru-RU" sz="900" b="1" u="none" strike="noStrike" dirty="0">
                          <a:effectLst/>
                        </a:rPr>
                        <a:t>»)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Нет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Нет, кроме автоприцепов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7"/>
                        </a:rPr>
                        <a:t>1-03-005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2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03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006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с. Старая Ладога,</a:t>
                      </a:r>
                      <a:br>
                        <a:rPr lang="ru-RU" sz="900" b="1" u="none" strike="noStrike">
                          <a:effectLst/>
                        </a:rPr>
                      </a:br>
                      <a:r>
                        <a:rPr lang="ru-RU" sz="900" b="1" u="none" strike="noStrike">
                          <a:effectLst/>
                        </a:rPr>
                        <a:t>пр. Волховский (Зеленая лужайка)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Нет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7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8"/>
                        </a:rPr>
                        <a:t>1-03-006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6038" marR="6038" marT="6038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93077" y="1801615"/>
            <a:ext cx="454683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/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hlinkClick r:id="rId9" action="ppaction://hlinksldjump"/>
              </a:rPr>
              <a:t>Заявление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за 7 (семь)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рабочих дней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в администрацию муниципального образования  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2. Рассмотрение заявления –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3 ( три)  рабочих дня 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3. Уведомление о  согласовании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1(один) рабочий день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607" y="1196225"/>
            <a:ext cx="5905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публичных площадок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</a:rPr>
              <a:t>г.Волхов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, г. Сясьстрой, с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. Старая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Ладога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7087" y="1445489"/>
            <a:ext cx="3540153" cy="712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Как получить разрешение на проведение ярмарки?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l="30481" t="6973" r="59541" b="72599"/>
          <a:stretch/>
        </p:blipFill>
        <p:spPr>
          <a:xfrm>
            <a:off x="100668" y="103112"/>
            <a:ext cx="718922" cy="82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6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2" y="-21657"/>
            <a:ext cx="11050258" cy="87670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согласовании ярмарки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0582D-39F1-460C-85CB-4ECAFC5EE0D3}"/>
              </a:ext>
            </a:extLst>
          </p:cNvPr>
          <p:cNvSpPr txBox="1"/>
          <p:nvPr/>
        </p:nvSpPr>
        <p:spPr>
          <a:xfrm>
            <a:off x="192732" y="1261475"/>
            <a:ext cx="2550468" cy="11695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5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4.bp.blogspot.com/-_bfOxCebIfs/WopeabBmsNI/AAAAAAAABDs/EBAxmZbCI14VAs6PG23w3OKmJEFH6O_twCLcBGAs/s1600/UM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4149" t="22316" r="21202" b="14177"/>
          <a:stretch/>
        </p:blipFill>
        <p:spPr>
          <a:xfrm>
            <a:off x="1619075" y="595618"/>
            <a:ext cx="9605396" cy="6278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0481" t="6973" r="59541" b="72599"/>
          <a:stretch/>
        </p:blipFill>
        <p:spPr>
          <a:xfrm>
            <a:off x="99648" y="24131"/>
            <a:ext cx="721453" cy="83091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16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2A309-F560-4227-A757-A2813D72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444" y="267082"/>
            <a:ext cx="8850385" cy="6962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ОСЯП: </a:t>
            </a:r>
            <a:r>
              <a:rPr lang="ru-RU" sz="2400" dirty="0" smtClean="0">
                <a:solidFill>
                  <a:srgbClr val="2E83C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непубличные  </a:t>
            </a:r>
            <a:r>
              <a:rPr lang="ru-RU" sz="2400" dirty="0">
                <a:solidFill>
                  <a:srgbClr val="2E83C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ярмарочные площадки</a:t>
            </a:r>
            <a:br>
              <a:rPr lang="ru-RU" sz="2400" dirty="0">
                <a:solidFill>
                  <a:srgbClr val="2E83C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2E83C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E83C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Волховского</a:t>
            </a:r>
            <a:r>
              <a:rPr lang="ru-RU" sz="2400" dirty="0">
                <a:solidFill>
                  <a:srgbClr val="2E83C3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id="{1517DE82-872E-9F6F-4EB4-AF80CCF5B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34290"/>
              </p:ext>
            </p:extLst>
          </p:nvPr>
        </p:nvGraphicFramePr>
        <p:xfrm>
          <a:off x="1195136" y="5678906"/>
          <a:ext cx="8527983" cy="68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36232"/>
              </p:ext>
            </p:extLst>
          </p:nvPr>
        </p:nvGraphicFramePr>
        <p:xfrm>
          <a:off x="264653" y="1523434"/>
          <a:ext cx="7377718" cy="5374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4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76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Регистрационный номер площадки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Адресные ориентиры ярмарочной площадки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Собственник земельного участка наименование/Ф.И.О.;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ИНН; контактные данные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Возможность подключения к электросетям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Возможность осуществления торговли с машин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err="1">
                          <a:effectLst/>
                        </a:rPr>
                        <a:t>Волховский</a:t>
                      </a:r>
                      <a:r>
                        <a:rPr lang="ru-RU" sz="900" b="1" u="none" strike="noStrike" dirty="0">
                          <a:effectLst/>
                        </a:rPr>
                        <a:t> муниципальный район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001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г. Волхов, ул. Советская, 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ООО «</a:t>
                      </a:r>
                      <a:r>
                        <a:rPr lang="ru-RU" sz="900" b="1" u="none" strike="noStrike" dirty="0" err="1">
                          <a:effectLst/>
                        </a:rPr>
                        <a:t>Волховский</a:t>
                      </a:r>
                      <a:r>
                        <a:rPr lang="ru-RU" sz="900" b="1" u="none" strike="noStrike" dirty="0">
                          <a:effectLst/>
                        </a:rPr>
                        <a:t> рынок»;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ИНН: 4702007244</a:t>
                      </a:r>
                      <a:r>
                        <a:rPr lang="ru-RU" sz="900" b="1" u="none" strike="noStrike" dirty="0" smtClean="0">
                          <a:effectLst/>
                        </a:rPr>
                        <a:t>, 8 </a:t>
                      </a:r>
                      <a:r>
                        <a:rPr lang="ru-RU" sz="900" b="1" u="none" strike="noStrike" dirty="0">
                          <a:effectLst/>
                        </a:rPr>
                        <a:t>(81363) 7-23-41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Нет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3"/>
                        </a:rPr>
                        <a:t>2-03-001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002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г. Сясьстрой, ул. Советская, 29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Администрация МО «</a:t>
                      </a:r>
                      <a:r>
                        <a:rPr lang="ru-RU" sz="900" b="1" u="none" strike="noStrike" dirty="0" err="1">
                          <a:effectLst/>
                        </a:rPr>
                        <a:t>Сясьстройское</a:t>
                      </a:r>
                      <a:r>
                        <a:rPr lang="ru-RU" sz="900" b="1" u="none" strike="noStrike" dirty="0">
                          <a:effectLst/>
                        </a:rPr>
                        <a:t> городское поселение»; 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ИНН: 4718055170</a:t>
                      </a:r>
                      <a:r>
                        <a:rPr lang="ru-RU" sz="900" b="1" u="none" strike="noStrike" dirty="0" smtClean="0">
                          <a:effectLst/>
                        </a:rPr>
                        <a:t>, 8 </a:t>
                      </a:r>
                      <a:r>
                        <a:rPr lang="ru-RU" sz="900" b="1" u="none" strike="noStrike" dirty="0">
                          <a:effectLst/>
                        </a:rPr>
                        <a:t>(81363) 5-41-26; 8 (81363) 5-41-10;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по договору оказания услуг по проведению универсальной ярмарки земельный участок передан в пользование ИП Лазаревой Ю.А</a:t>
                      </a:r>
                      <a:r>
                        <a:rPr lang="ru-RU" sz="900" b="1" u="none" strike="noStrike" dirty="0" smtClean="0">
                          <a:effectLst/>
                        </a:rPr>
                        <a:t>. ИНН</a:t>
                      </a:r>
                      <a:r>
                        <a:rPr lang="ru-RU" sz="900" b="1" u="none" strike="noStrike" dirty="0">
                          <a:effectLst/>
                        </a:rPr>
                        <a:t>: 471804586777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4"/>
                        </a:rPr>
                        <a:t>2-03-002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003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г. Новая Ладога, пл. Кирова,</a:t>
                      </a:r>
                      <a:br>
                        <a:rPr lang="ru-RU" sz="900" b="1" u="none" strike="noStrike">
                          <a:effectLst/>
                        </a:rPr>
                      </a:br>
                      <a:r>
                        <a:rPr lang="ru-RU" sz="900" b="1" u="none" strike="noStrike">
                          <a:effectLst/>
                        </a:rPr>
                        <a:t>ул. Рыночная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Администрация МО «</a:t>
                      </a:r>
                      <a:r>
                        <a:rPr lang="ru-RU" sz="900" b="1" u="none" strike="noStrike" dirty="0" err="1">
                          <a:effectLst/>
                        </a:rPr>
                        <a:t>Новоладожское</a:t>
                      </a:r>
                      <a:r>
                        <a:rPr lang="ru-RU" sz="900" b="1" u="none" strike="noStrike" dirty="0">
                          <a:effectLst/>
                        </a:rPr>
                        <a:t> городское поселение»;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организатор по договору о предоставлении права исполнять обязанности организатора-администратора ярмарки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ИП Потапова Г.Н</a:t>
                      </a:r>
                      <a:r>
                        <a:rPr lang="ru-RU" sz="900" b="1" u="none" strike="noStrike" dirty="0" smtClean="0">
                          <a:effectLst/>
                        </a:rPr>
                        <a:t>., ИНН</a:t>
                      </a:r>
                      <a:r>
                        <a:rPr lang="ru-RU" sz="900" b="1" u="none" strike="noStrike" dirty="0">
                          <a:effectLst/>
                        </a:rPr>
                        <a:t>: </a:t>
                      </a:r>
                      <a:r>
                        <a:rPr lang="ru-RU" sz="900" b="1" u="none" strike="noStrike" dirty="0" smtClean="0">
                          <a:effectLst/>
                        </a:rPr>
                        <a:t>471800074739    8 </a:t>
                      </a:r>
                      <a:r>
                        <a:rPr lang="ru-RU" sz="900" b="1" u="none" strike="noStrike" dirty="0">
                          <a:effectLst/>
                        </a:rPr>
                        <a:t>(960) 250-27-05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5"/>
                        </a:rPr>
                        <a:t>2-03-003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004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г. Новая Ладога,</a:t>
                      </a:r>
                      <a:br>
                        <a:rPr lang="ru-RU" sz="900" b="1" u="none" strike="noStrike">
                          <a:effectLst/>
                        </a:rPr>
                      </a:br>
                      <a:r>
                        <a:rPr lang="ru-RU" sz="900" b="1" u="none" strike="noStrike">
                          <a:effectLst/>
                        </a:rPr>
                        <a:t>микрорайон «В» у д.2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Администрация МО «</a:t>
                      </a:r>
                      <a:r>
                        <a:rPr lang="ru-RU" sz="900" b="1" u="none" strike="noStrike" dirty="0" err="1">
                          <a:effectLst/>
                        </a:rPr>
                        <a:t>Новоладожское</a:t>
                      </a:r>
                      <a:r>
                        <a:rPr lang="ru-RU" sz="900" b="1" u="none" strike="noStrike" dirty="0">
                          <a:effectLst/>
                        </a:rPr>
                        <a:t> городское поселение»;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организатор по договору о предоставлении права исполнять обязанности организатора-администратора ярмарки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ИП Потапова Г.Н</a:t>
                      </a:r>
                      <a:r>
                        <a:rPr lang="ru-RU" sz="900" b="1" u="none" strike="noStrike" dirty="0" smtClean="0">
                          <a:effectLst/>
                        </a:rPr>
                        <a:t>.,  ИНН</a:t>
                      </a:r>
                      <a:r>
                        <a:rPr lang="ru-RU" sz="900" b="1" u="none" strike="noStrike" dirty="0">
                          <a:effectLst/>
                        </a:rPr>
                        <a:t>: </a:t>
                      </a:r>
                      <a:r>
                        <a:rPr lang="ru-RU" sz="900" b="1" u="none" strike="noStrike" dirty="0" smtClean="0">
                          <a:effectLst/>
                        </a:rPr>
                        <a:t>471800074739,8 </a:t>
                      </a:r>
                      <a:r>
                        <a:rPr lang="ru-RU" sz="900" b="1" u="none" strike="noStrike" dirty="0">
                          <a:effectLst/>
                        </a:rPr>
                        <a:t>(960) 250-27-05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5"/>
                        </a:rPr>
                        <a:t>2-03-004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3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005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с. Паша, ул. Советская,</a:t>
                      </a:r>
                      <a:br>
                        <a:rPr lang="ru-RU" sz="900" b="1" u="none" strike="noStrike">
                          <a:effectLst/>
                        </a:rPr>
                      </a:br>
                      <a:r>
                        <a:rPr lang="ru-RU" sz="900" b="1" u="none" strike="noStrike">
                          <a:effectLst/>
                        </a:rPr>
                        <a:t>около д.197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МБУ «Благоустройство</a:t>
                      </a:r>
                      <a:r>
                        <a:rPr lang="ru-RU" sz="900" b="1" u="none" strike="noStrike" dirty="0" smtClean="0">
                          <a:effectLst/>
                        </a:rPr>
                        <a:t>»;  ИНН</a:t>
                      </a:r>
                      <a:r>
                        <a:rPr lang="ru-RU" sz="900" b="1" u="none" strike="noStrike" dirty="0">
                          <a:effectLst/>
                        </a:rPr>
                        <a:t>: 4702018775;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8 (81363) 4-16-24</a:t>
                      </a:r>
                      <a:r>
                        <a:rPr lang="ru-RU" sz="900" b="1" u="none" strike="noStrike" dirty="0" smtClean="0">
                          <a:effectLst/>
                        </a:rPr>
                        <a:t>, </a:t>
                      </a:r>
                      <a:r>
                        <a:rPr lang="ru-RU" sz="900" b="1" u="none" strike="noStrike" dirty="0" smtClean="0">
                          <a:effectLst/>
                          <a:hlinkClick r:id="rId6"/>
                        </a:rPr>
                        <a:t>blago-pasha@yandex.ru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Нет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7"/>
                        </a:rPr>
                        <a:t>2-03-005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006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с. Паша, ул. Набережная,</a:t>
                      </a:r>
                      <a:br>
                        <a:rPr lang="ru-RU" sz="900" b="1" u="none" strike="noStrike">
                          <a:effectLst/>
                        </a:rPr>
                      </a:br>
                      <a:r>
                        <a:rPr lang="ru-RU" sz="900" b="1" u="none" strike="noStrike">
                          <a:effectLst/>
                        </a:rPr>
                        <a:t>около д.58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МБУ «Благоустройство»;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ИНН: 4702018775</a:t>
                      </a:r>
                      <a:r>
                        <a:rPr lang="ru-RU" sz="900" b="1" u="none" strike="noStrike" dirty="0" smtClean="0">
                          <a:effectLst/>
                        </a:rPr>
                        <a:t>; 8 </a:t>
                      </a:r>
                      <a:r>
                        <a:rPr lang="ru-RU" sz="900" b="1" u="none" strike="noStrike" dirty="0">
                          <a:effectLst/>
                        </a:rPr>
                        <a:t>(81363) 4-16-24</a:t>
                      </a:r>
                      <a:r>
                        <a:rPr lang="ru-RU" sz="900" b="1" u="none" strike="noStrike" dirty="0" smtClean="0">
                          <a:effectLst/>
                        </a:rPr>
                        <a:t>, blago-pasha@yandex.ru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Нет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8"/>
                        </a:rPr>
                        <a:t>2-03-006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4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007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с. Колчаново, мкр. Алексино, участок 2А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ИП Черных А.Н.;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ИНН: 780157653223,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>
                          <a:effectLst/>
                        </a:rPr>
                        <a:t>8 (921) 903-43-15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Нет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Нет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sng" strike="noStrike" dirty="0">
                          <a:effectLst/>
                          <a:hlinkClick r:id="rId9"/>
                        </a:rPr>
                        <a:t>2-03-007</a:t>
                      </a:r>
                      <a:endParaRPr lang="ru-RU" sz="900" b="1" i="0" u="sng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3032" marR="3032" marT="3032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7024" y="1664558"/>
            <a:ext cx="3810000" cy="483209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Что нужно сделать  организаторам ?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hlinkClick r:id="rId10" action="ppaction://hlinksldjump"/>
              </a:rPr>
              <a:t>Уведомление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Администрацию МО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–  за 3 (три) рабочих дня в администрацию муниципального образования </a:t>
            </a:r>
          </a:p>
          <a:p>
            <a:pPr algn="ctr"/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54102"/>
            <a:ext cx="860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 площадок :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г.Волхов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г.Сясьстрой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г.НоваяЛадога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с.Паша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с.Колчаново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/>
          <a:srcRect l="30481" t="6973" r="59541" b="72599"/>
          <a:stretch/>
        </p:blipFill>
        <p:spPr>
          <a:xfrm>
            <a:off x="67113" y="57359"/>
            <a:ext cx="718922" cy="82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2" y="-21657"/>
            <a:ext cx="11050258" cy="87670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 о согласовании ярмарки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0582D-39F1-460C-85CB-4ECAFC5EE0D3}"/>
              </a:ext>
            </a:extLst>
          </p:cNvPr>
          <p:cNvSpPr txBox="1"/>
          <p:nvPr/>
        </p:nvSpPr>
        <p:spPr>
          <a:xfrm>
            <a:off x="192732" y="1261475"/>
            <a:ext cx="2550468" cy="11695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5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4.bp.blogspot.com/-_bfOxCebIfs/WopeabBmsNI/AAAAAAAABDs/EBAxmZbCI14VAs6PG23w3OKmJEFH6O_twCLcBGAs/s1600/UM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124" t="10765" r="17775" b="12293"/>
          <a:stretch/>
        </p:blipFill>
        <p:spPr>
          <a:xfrm>
            <a:off x="1178275" y="746620"/>
            <a:ext cx="8349514" cy="5914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0481" t="6973" r="59541" b="72599"/>
          <a:stretch/>
        </p:blipFill>
        <p:spPr>
          <a:xfrm>
            <a:off x="82870" y="131986"/>
            <a:ext cx="755009" cy="8695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98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58" y="-21656"/>
            <a:ext cx="11184482" cy="10132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ОСЯП Ленинградской области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0844" y="889989"/>
            <a:ext cx="699951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! Основание для проведения ярмарки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55B5DE07-81BF-4159-A5DE-CA7D2279A08F}"/>
              </a:ext>
            </a:extLst>
          </p:cNvPr>
          <p:cNvSpPr txBox="1">
            <a:spLocks/>
          </p:cNvSpPr>
          <p:nvPr/>
        </p:nvSpPr>
        <p:spPr>
          <a:xfrm>
            <a:off x="6478006" y="2229452"/>
            <a:ext cx="4909456" cy="96895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Информация в ОСЯП 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ru-RU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5B5DE07-81BF-4159-A5DE-CA7D2279A08F}"/>
              </a:ext>
            </a:extLst>
          </p:cNvPr>
          <p:cNvSpPr txBox="1">
            <a:spLocks/>
          </p:cNvSpPr>
          <p:nvPr/>
        </p:nvSpPr>
        <p:spPr>
          <a:xfrm>
            <a:off x="376707" y="2203552"/>
            <a:ext cx="5050970" cy="96895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Согласование Администрации МО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(на публичных ярмарочных площадках)</a:t>
            </a:r>
          </a:p>
          <a:p>
            <a:pPr marL="0" indent="0" algn="just"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ru-RU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55B5DE07-81BF-4159-A5DE-CA7D2279A08F}"/>
              </a:ext>
            </a:extLst>
          </p:cNvPr>
          <p:cNvSpPr txBox="1">
            <a:spLocks/>
          </p:cNvSpPr>
          <p:nvPr/>
        </p:nvSpPr>
        <p:spPr>
          <a:xfrm>
            <a:off x="461285" y="3889351"/>
            <a:ext cx="3997143" cy="1093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МО</a:t>
            </a:r>
            <a:r>
              <a:rPr lang="ru-RU" sz="2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2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750323" y="1754266"/>
            <a:ext cx="400998" cy="40673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695776" y="1767908"/>
            <a:ext cx="407989" cy="37944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55B5DE07-81BF-4159-A5DE-CA7D2279A08F}"/>
              </a:ext>
            </a:extLst>
          </p:cNvPr>
          <p:cNvSpPr txBox="1">
            <a:spLocks/>
          </p:cNvSpPr>
          <p:nvPr/>
        </p:nvSpPr>
        <p:spPr>
          <a:xfrm>
            <a:off x="7820181" y="3796434"/>
            <a:ext cx="3800511" cy="12794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развитию малого, среднего бизнеса и потребительского рынка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0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  </a:t>
            </a:r>
            <a:endParaRPr lang="ru-RU" sz="2000" b="1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2272987" y="4993173"/>
            <a:ext cx="477336" cy="43971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9407130" y="3280497"/>
            <a:ext cx="477336" cy="43971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228954" y="3518613"/>
            <a:ext cx="3612036" cy="99599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Копия Уведомления на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 непубличной площадке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156410" y="4372327"/>
            <a:ext cx="3684580" cy="9767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14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Копия согласованного заявления на </a:t>
            </a:r>
            <a:r>
              <a:rPr lang="ru-RU" sz="1400" b="1" kern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публичной  площадке  </a:t>
            </a:r>
            <a:endParaRPr lang="ru-RU" sz="1400" b="1" kern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/>
          <a:srcRect l="30481" t="6973" r="59541" b="72599"/>
          <a:stretch/>
        </p:blipFill>
        <p:spPr>
          <a:xfrm>
            <a:off x="74703" y="113567"/>
            <a:ext cx="604007" cy="6956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376707" y="5516675"/>
            <a:ext cx="443018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Организатор :  направление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заявления /уведомления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Стрелка вверх 25"/>
          <p:cNvSpPr/>
          <p:nvPr/>
        </p:nvSpPr>
        <p:spPr>
          <a:xfrm>
            <a:off x="2221187" y="3266456"/>
            <a:ext cx="529135" cy="439715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404677" y="3936124"/>
            <a:ext cx="2846459" cy="281459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торговые </a:t>
            </a:r>
            <a:r>
              <a:rPr lang="ru-RU" dirty="0"/>
              <a:t>зоны для реализации </a:t>
            </a:r>
            <a:r>
              <a:rPr lang="ru-RU" dirty="0" smtClean="0"/>
              <a:t>различных </a:t>
            </a:r>
            <a:r>
              <a:rPr lang="ru-RU" dirty="0"/>
              <a:t>групп товаров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зоны </a:t>
            </a:r>
            <a:r>
              <a:rPr lang="ru-RU" dirty="0"/>
              <a:t>выполнения работ, оказания услуг для участников ярмарки;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027" y="1290542"/>
            <a:ext cx="3894636" cy="54601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наименование </a:t>
            </a:r>
            <a:r>
              <a:rPr lang="ru-RU" dirty="0">
                <a:solidFill>
                  <a:schemeClr val="bg1"/>
                </a:solidFill>
              </a:rPr>
              <a:t>организатора ярмарки;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порядок организации ярмарки;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порядок и условия предоставления торговых </a:t>
            </a:r>
            <a:r>
              <a:rPr lang="ru-RU" dirty="0" smtClean="0">
                <a:solidFill>
                  <a:schemeClr val="bg1"/>
                </a:solidFill>
              </a:rPr>
              <a:t>мест (ТМ);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информацию о месте проведения ярмарки;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информацию о типе ярмарки;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информацию о дате и режиме работы ярмарки (времени проведения);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перечень реализуемых товаров на ярмарке;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схему размещения торговых мест;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источники финансирования ярмарки;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37EDE-B8FC-4B13-9A9B-03B16447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3" y="-85444"/>
            <a:ext cx="7801761" cy="662781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Ярмарки: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организатора ярмарки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1831" y="641124"/>
            <a:ext cx="2709644" cy="5788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План мероприятий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6891" y="1384653"/>
            <a:ext cx="2656905" cy="6839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Информация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о Плане мероприятий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46891" y="660551"/>
            <a:ext cx="2810624" cy="6299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Публикация в СМИ и на сайте организатора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53305" y="2289053"/>
            <a:ext cx="2704210" cy="6952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Сбор заявок участников ярмарки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53305" y="2997639"/>
            <a:ext cx="2709644" cy="11536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Разрабатывает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( корректирует)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схему размещения торговых мест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00592" y="1303906"/>
            <a:ext cx="4319495" cy="548573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размещение  </a:t>
            </a:r>
            <a:r>
              <a:rPr lang="ru-RU" dirty="0"/>
              <a:t>участников ярмарки </a:t>
            </a:r>
            <a:r>
              <a:rPr lang="ru-RU" dirty="0" smtClean="0"/>
              <a:t>в </a:t>
            </a:r>
            <a:r>
              <a:rPr lang="ru-RU" dirty="0"/>
              <a:t>соответствии с </a:t>
            </a:r>
            <a:r>
              <a:rPr lang="ru-RU" dirty="0" smtClean="0"/>
              <a:t> Планом мероприятий</a:t>
            </a:r>
            <a:r>
              <a:rPr lang="ru-RU" sz="2000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dirty="0"/>
              <a:t>соблюдение режима </a:t>
            </a:r>
            <a:r>
              <a:rPr lang="ru-RU" dirty="0" smtClean="0"/>
              <a:t>работы;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принятие платы </a:t>
            </a:r>
            <a:r>
              <a:rPr lang="ru-RU" dirty="0"/>
              <a:t>за </a:t>
            </a:r>
            <a:r>
              <a:rPr lang="ru-RU" dirty="0" smtClean="0"/>
              <a:t>предоставление ТМ на </a:t>
            </a:r>
            <a:r>
              <a:rPr lang="ru-RU" dirty="0"/>
              <a:t>ярмарке, а также за оказание услуг, связанных с обеспечением торговли </a:t>
            </a:r>
            <a:r>
              <a:rPr lang="ru-RU" sz="1600" dirty="0"/>
              <a:t>(</a:t>
            </a:r>
            <a:r>
              <a:rPr lang="ru-RU" sz="1400" dirty="0"/>
              <a:t>уборка территории, проведение ветеринарно-санитарной экспертизы и другие услуги</a:t>
            </a:r>
            <a:r>
              <a:rPr lang="ru-RU" dirty="0"/>
              <a:t>), с обязательной выдачей документа, подтверждающего факт оплаты;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Решение вопросов </a:t>
            </a:r>
            <a:r>
              <a:rPr lang="ru-RU" dirty="0"/>
              <a:t>оказания участникам ярмарки (продавцам) услуг, связанных с обеспечением торговли </a:t>
            </a:r>
            <a:r>
              <a:rPr lang="ru-RU" sz="1600" dirty="0"/>
              <a:t>(уборка территории, проведение ветеринарно-санитарной экспертизы и другие </a:t>
            </a:r>
            <a:r>
              <a:rPr lang="ru-RU" sz="1600" dirty="0" smtClean="0"/>
              <a:t>услуги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32294" y="324220"/>
            <a:ext cx="3026728" cy="10118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продаж товаров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выполнение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работ,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услуг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 ярмарке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30481" t="6973" r="59541" b="72599"/>
          <a:stretch/>
        </p:blipFill>
        <p:spPr>
          <a:xfrm>
            <a:off x="30532" y="8186"/>
            <a:ext cx="718923" cy="82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6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2732</TotalTime>
  <Words>1047</Words>
  <Application>Microsoft Office PowerPoint</Application>
  <PresentationFormat>Широкоэкранный</PresentationFormat>
  <Paragraphs>274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Trebuchet MS</vt:lpstr>
      <vt:lpstr>Wingdings</vt:lpstr>
      <vt:lpstr>Wingdings 3</vt:lpstr>
      <vt:lpstr>Грань</vt:lpstr>
      <vt:lpstr>                          Ярмарочная деятельность                в  Волховском  муниципальном районе     для организаторов ярмарок  и  участников ярмарок  </vt:lpstr>
      <vt:lpstr>                                      Законодательство</vt:lpstr>
      <vt:lpstr>Ярмарки Ленинградской области </vt:lpstr>
      <vt:lpstr>ОСЯП: публичные ярмарочные площадки  Волховского муниципального района </vt:lpstr>
      <vt:lpstr>          Заявление о согласовании ярмарки</vt:lpstr>
      <vt:lpstr>ОСЯП: непубличные  ярмарочные площадки  Волховского муниципального района </vt:lpstr>
      <vt:lpstr>          Уведомление о согласовании ярмарки</vt:lpstr>
      <vt:lpstr>             ОСЯП Ленинградской области</vt:lpstr>
      <vt:lpstr>Ярмарки: обязанность организатора ярмарки</vt:lpstr>
      <vt:lpstr>       Ярмарки:  торговые места </vt:lpstr>
      <vt:lpstr>Организаторы ярмарки  обеспечивают  размещение при входе на ярмарку  информационных стендов  (наименования организатора, места его нахождения, контактных телефонов, режима работы ярмарки и сведений о количестве торговых мест для продажи товаров (выполнения работ, оказания услуг) на ярмарке, телефонов контролирующих и надзорных органов);  информирование участников ярмарки (продавцов) о правилах торговли и размере платы за предоставление оборудованных ТМ, а также за оказание услуг, связанных с обеспечением торговли (уборка территории, проведение ветеринарно-санитарной экспертизы, предоставление средств измерений и другие услуги);  осуществление продажи товаров, соответствующих типу ярмарки;  организацию стоянки для автотранспортных средств, обособленной от торговых мест, при наличии технической возможности;  инженерно-техническое обеспечение ярмарки (при необходимости);  доступность места организации ярмарки и объектов, размещенных на ней, для инвалидов и других маломобильных групп населения;  организацию охраны и поддержание общественного порядка на ярмарке;  надлежащее санитарно-гигиеническое состояние торговых мест;  оснащение мест организации ярмарки контейнерами для сбора мусора и туалетами;  вывоз мусора в период проведения ярмарки и после завершения работы ярмарки;  освобождение территории ярмарки от размещенных объектов и оборудования после завершения работы ярмарки;  организацию продажи товаров на ярмарке на оборудованных торговых местах;  установку соответствующих средств измерений для проверки покупателем правильности цены, меры и веса приобретенного товара;  соблюдение участниками ярмарки (продавцами) установленного режима работы ярмарки.</vt:lpstr>
      <vt:lpstr>         </vt:lpstr>
      <vt:lpstr>      Ярмарки: ответственность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Галина Бухтева</cp:lastModifiedBy>
  <cp:revision>135</cp:revision>
  <cp:lastPrinted>2022-10-27T07:56:08Z</cp:lastPrinted>
  <dcterms:created xsi:type="dcterms:W3CDTF">2021-05-01T19:08:49Z</dcterms:created>
  <dcterms:modified xsi:type="dcterms:W3CDTF">2023-05-03T06:05:50Z</dcterms:modified>
</cp:coreProperties>
</file>