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873" r:id="rId1"/>
  </p:sldMasterIdLst>
  <p:notesMasterIdLst>
    <p:notesMasterId r:id="rId48"/>
  </p:notesMasterIdLst>
  <p:handoutMasterIdLst>
    <p:handoutMasterId r:id="rId49"/>
  </p:handoutMasterIdLst>
  <p:sldIdLst>
    <p:sldId id="822" r:id="rId2"/>
    <p:sldId id="816" r:id="rId3"/>
    <p:sldId id="834" r:id="rId4"/>
    <p:sldId id="832" r:id="rId5"/>
    <p:sldId id="818" r:id="rId6"/>
    <p:sldId id="820" r:id="rId7"/>
    <p:sldId id="815" r:id="rId8"/>
    <p:sldId id="821" r:id="rId9"/>
    <p:sldId id="823" r:id="rId10"/>
    <p:sldId id="824" r:id="rId11"/>
    <p:sldId id="812" r:id="rId12"/>
    <p:sldId id="813" r:id="rId13"/>
    <p:sldId id="814" r:id="rId14"/>
    <p:sldId id="817" r:id="rId15"/>
    <p:sldId id="775" r:id="rId16"/>
    <p:sldId id="757" r:id="rId17"/>
    <p:sldId id="758" r:id="rId18"/>
    <p:sldId id="833" r:id="rId19"/>
    <p:sldId id="836" r:id="rId20"/>
    <p:sldId id="835" r:id="rId21"/>
    <p:sldId id="784" r:id="rId22"/>
    <p:sldId id="837" r:id="rId23"/>
    <p:sldId id="825" r:id="rId24"/>
    <p:sldId id="838" r:id="rId25"/>
    <p:sldId id="795" r:id="rId26"/>
    <p:sldId id="802" r:id="rId27"/>
    <p:sldId id="797" r:id="rId28"/>
    <p:sldId id="763" r:id="rId29"/>
    <p:sldId id="798" r:id="rId30"/>
    <p:sldId id="717" r:id="rId31"/>
    <p:sldId id="826" r:id="rId32"/>
    <p:sldId id="827" r:id="rId33"/>
    <p:sldId id="810" r:id="rId34"/>
    <p:sldId id="675" r:id="rId35"/>
    <p:sldId id="767" r:id="rId36"/>
    <p:sldId id="676" r:id="rId37"/>
    <p:sldId id="804" r:id="rId38"/>
    <p:sldId id="769" r:id="rId39"/>
    <p:sldId id="805" r:id="rId40"/>
    <p:sldId id="789" r:id="rId41"/>
    <p:sldId id="828" r:id="rId42"/>
    <p:sldId id="829" r:id="rId43"/>
    <p:sldId id="755" r:id="rId44"/>
    <p:sldId id="737" r:id="rId45"/>
    <p:sldId id="831" r:id="rId46"/>
    <p:sldId id="830" r:id="rId47"/>
  </p:sldIdLst>
  <p:sldSz cx="9144000" cy="5143500" type="screen16x9"/>
  <p:notesSz cx="9942513" cy="6810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7" userDrawn="1">
          <p15:clr>
            <a:srgbClr val="A4A3A4"/>
          </p15:clr>
        </p15:guide>
        <p15:guide id="2" pos="31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3E6C"/>
    <a:srgbClr val="2D40CB"/>
    <a:srgbClr val="FF9966"/>
    <a:srgbClr val="454027"/>
    <a:srgbClr val="FFCC66"/>
    <a:srgbClr val="6E3E49"/>
    <a:srgbClr val="996633"/>
    <a:srgbClr val="854B59"/>
    <a:srgbClr val="485C52"/>
    <a:srgbClr val="6886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7254" autoAdjust="0"/>
  </p:normalViewPr>
  <p:slideViewPr>
    <p:cSldViewPr>
      <p:cViewPr varScale="1">
        <p:scale>
          <a:sx n="134" d="100"/>
          <a:sy n="134" d="100"/>
        </p:scale>
        <p:origin x="282" y="120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72"/>
    </p:cViewPr>
  </p:sorterViewPr>
  <p:notesViewPr>
    <p:cSldViewPr>
      <p:cViewPr varScale="1">
        <p:scale>
          <a:sx n="60" d="100"/>
          <a:sy n="60" d="100"/>
        </p:scale>
        <p:origin x="-2512" y="-72"/>
      </p:cViewPr>
      <p:guideLst>
        <p:guide orient="horz" pos="2147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51C3F9">
                <a:lumMod val="75000"/>
              </a:srgbClr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4.9993541680762206E-2"/>
                  <c:y val="-1.12129804120475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tx1">
                          <a:lumMod val="9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D6-44BE-929F-1DAC1068316B}"/>
                </c:ext>
              </c:extLst>
            </c:dLbl>
            <c:dLbl>
              <c:idx val="1"/>
              <c:layout>
                <c:manualLayout>
                  <c:x val="8.4364101586286169E-2"/>
                  <c:y val="-1.61487047531013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tx1">
                          <a:lumMod val="9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D6-44BE-929F-1DAC1068316B}"/>
                </c:ext>
              </c:extLst>
            </c:dLbl>
            <c:dLbl>
              <c:idx val="2"/>
              <c:layout>
                <c:manualLayout>
                  <c:x val="4.0619752615619294E-2"/>
                  <c:y val="-5.60626948675275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tx1">
                          <a:lumMod val="9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D6-44BE-929F-1DAC1068316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AD6-44BE-929F-1DAC1068316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AD6-44BE-929F-1DAC106831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>
                        <a:lumMod val="9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Единый сельскох.
налог</c:v>
                </c:pt>
                <c:pt idx="1">
                  <c:v>Акцизы</c:v>
                </c:pt>
                <c:pt idx="2">
                  <c:v>Налог на имущество 
физических лиц</c:v>
                </c:pt>
                <c:pt idx="3">
                  <c:v>Земельный налог</c:v>
                </c:pt>
                <c:pt idx="4">
                  <c:v>Налог на доходы 
физических лиц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8</c:v>
                </c:pt>
                <c:pt idx="1">
                  <c:v>10474.299999999999</c:v>
                </c:pt>
                <c:pt idx="2">
                  <c:v>16766</c:v>
                </c:pt>
                <c:pt idx="3">
                  <c:v>58868</c:v>
                </c:pt>
                <c:pt idx="4">
                  <c:v>257883.3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D6-44BE-929F-1DAC10683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206779904"/>
        <c:axId val="206781440"/>
        <c:axId val="0"/>
      </c:bar3DChart>
      <c:catAx>
        <c:axId val="2067799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defRPr>
            </a:pPr>
            <a:endParaRPr lang="ru-RU"/>
          </a:p>
        </c:txPr>
        <c:crossAx val="206781440"/>
        <c:crosses val="autoZero"/>
        <c:auto val="1"/>
        <c:lblAlgn val="ctr"/>
        <c:lblOffset val="100"/>
        <c:noMultiLvlLbl val="0"/>
      </c:catAx>
      <c:valAx>
        <c:axId val="206781440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#\ ##0.0" sourceLinked="1"/>
        <c:majorTickMark val="none"/>
        <c:minorTickMark val="none"/>
        <c:tickLblPos val="nextTo"/>
        <c:crossAx val="206779904"/>
        <c:crosses val="autoZero"/>
        <c:crossBetween val="between"/>
      </c:valAx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4EB3CF">
                <a:lumMod val="75000"/>
              </a:srgbClr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8.1239505231238587E-2"/>
                  <c:y val="-2.63557982963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DD-4FD2-B4C6-476AEDE59CE9}"/>
                </c:ext>
              </c:extLst>
            </c:dLbl>
            <c:dLbl>
              <c:idx val="1"/>
              <c:layout>
                <c:manualLayout>
                  <c:x val="2.187217448533346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DD-4FD2-B4C6-476AEDE59CE9}"/>
                </c:ext>
              </c:extLst>
            </c:dLbl>
            <c:dLbl>
              <c:idx val="2"/>
              <c:layout>
                <c:manualLayout>
                  <c:x val="-6.5616523456000456E-2"/>
                  <c:y val="-1.15811104023912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DD-4FD2-B4C6-476AEDE59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Штрафы</c:v>
                </c:pt>
                <c:pt idx="1">
                  <c:v>Доходы от реализации
имущества и земли</c:v>
                </c:pt>
                <c:pt idx="2">
                  <c:v>Доходы от использования 
имущества и земли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350</c:v>
                </c:pt>
                <c:pt idx="1">
                  <c:v>11042.9</c:v>
                </c:pt>
                <c:pt idx="2">
                  <c:v>50887.4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DD-4FD2-B4C6-476AEDE59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207946880"/>
        <c:axId val="207948416"/>
        <c:axId val="0"/>
      </c:bar3DChart>
      <c:catAx>
        <c:axId val="207946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defRPr>
            </a:pPr>
            <a:endParaRPr lang="ru-RU"/>
          </a:p>
        </c:txPr>
        <c:crossAx val="207948416"/>
        <c:crosses val="autoZero"/>
        <c:auto val="1"/>
        <c:lblAlgn val="ctr"/>
        <c:lblOffset val="100"/>
        <c:noMultiLvlLbl val="0"/>
      </c:catAx>
      <c:valAx>
        <c:axId val="207948416"/>
        <c:scaling>
          <c:orientation val="minMax"/>
        </c:scaling>
        <c:delete val="1"/>
        <c:axPos val="b"/>
        <c:majorGridlines/>
        <c:numFmt formatCode="#\ ##0.0" sourceLinked="1"/>
        <c:majorTickMark val="none"/>
        <c:minorTickMark val="none"/>
        <c:tickLblPos val="nextTo"/>
        <c:crossAx val="207946880"/>
        <c:crosses val="autoZero"/>
        <c:crossBetween val="between"/>
      </c:valAx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239056224282048"/>
          <c:y val="0.1531282780905989"/>
          <c:w val="0.61760943775717947"/>
          <c:h val="0.69374344381880226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E6842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200" b="1" i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itchFamily="34" charset="0"/>
                      </a:defRPr>
                    </a:pPr>
                    <a:r>
                      <a:rPr lang="en-US" sz="1200" b="1" i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itchFamily="34" charset="0"/>
                      </a:rPr>
                      <a:t>62 813,5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CB8-4416-99C5-FABF9A184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Дотация на 
выравнивание 
бюджетной 
обеспеченности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60391.8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B8-4416-99C5-FABF9A184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207986688"/>
        <c:axId val="207988224"/>
        <c:axId val="0"/>
      </c:bar3DChart>
      <c:catAx>
        <c:axId val="2079866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ysClr val="windowText" lastClr="000000"/>
                </a:solidFill>
                <a:latin typeface="Arial Narrow" pitchFamily="34" charset="0"/>
              </a:defRPr>
            </a:pPr>
            <a:endParaRPr lang="ru-RU"/>
          </a:p>
        </c:txPr>
        <c:crossAx val="207988224"/>
        <c:crosses val="autoZero"/>
        <c:auto val="1"/>
        <c:lblAlgn val="ctr"/>
        <c:lblOffset val="100"/>
        <c:noMultiLvlLbl val="0"/>
      </c:catAx>
      <c:valAx>
        <c:axId val="207988224"/>
        <c:scaling>
          <c:orientation val="minMax"/>
        </c:scaling>
        <c:delete val="1"/>
        <c:axPos val="b"/>
        <c:majorGridlines/>
        <c:numFmt formatCode="#,##0.0" sourceLinked="1"/>
        <c:majorTickMark val="none"/>
        <c:minorTickMark val="none"/>
        <c:tickLblPos val="nextTo"/>
        <c:crossAx val="207986688"/>
        <c:crosses val="autoZero"/>
        <c:crossBetween val="between"/>
      </c:valAx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467957130358701E-2"/>
          <c:y val="6.3339656553282721E-3"/>
          <c:w val="0.9234463474914445"/>
          <c:h val="0.906210354582543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9966"/>
            </a:solidFill>
            <a:ln w="9525" cap="flat" cmpd="sng" algn="ctr">
              <a:solidFill>
                <a:schemeClr val="accent5">
                  <a:shade val="76000"/>
                  <a:shade val="9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Земельный налог</c:v>
                </c:pt>
                <c:pt idx="2">
                  <c:v>Налог на имущество физических лиц</c:v>
                </c:pt>
                <c:pt idx="3">
                  <c:v>Арендная плата за земельные участки и имущество, плата за наем жилых помещений</c:v>
                </c:pt>
                <c:pt idx="4">
                  <c:v>Доходы от реализации земельных участков и имущества </c:v>
                </c:pt>
                <c:pt idx="5">
                  <c:v>Прочие доходы (акцизы, ЕСХН, штрафы)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208509.6</c:v>
                </c:pt>
                <c:pt idx="1">
                  <c:v>50378</c:v>
                </c:pt>
                <c:pt idx="2">
                  <c:v>15123</c:v>
                </c:pt>
                <c:pt idx="3">
                  <c:v>52356.500000000007</c:v>
                </c:pt>
                <c:pt idx="4">
                  <c:v>10923.7</c:v>
                </c:pt>
                <c:pt idx="5" formatCode="General">
                  <c:v>10761.8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77-491C-B253-C0A8836165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2D40CB"/>
            </a:solidFill>
            <a:ln w="9525" cap="flat" cmpd="sng" algn="ctr">
              <a:solidFill>
                <a:schemeClr val="accent5">
                  <a:tint val="77000"/>
                  <a:shade val="9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Земельный налог</c:v>
                </c:pt>
                <c:pt idx="2">
                  <c:v>Налог на имущество физических лиц</c:v>
                </c:pt>
                <c:pt idx="3">
                  <c:v>Арендная плата за земельные участки и имущество, плата за наем жилых помещений</c:v>
                </c:pt>
                <c:pt idx="4">
                  <c:v>Доходы от реализации земельных участков и имущества </c:v>
                </c:pt>
                <c:pt idx="5">
                  <c:v>Прочие доходы (акцизы, ЕСХН, штрафы)</c:v>
                </c:pt>
              </c:strCache>
            </c:str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257883.3</c:v>
                </c:pt>
                <c:pt idx="1">
                  <c:v>58868</c:v>
                </c:pt>
                <c:pt idx="2">
                  <c:v>16766</c:v>
                </c:pt>
                <c:pt idx="3">
                  <c:v>50887.399999999994</c:v>
                </c:pt>
                <c:pt idx="4">
                  <c:v>11042.9</c:v>
                </c:pt>
                <c:pt idx="5" formatCode="General">
                  <c:v>10832.3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77-491C-B253-C0A883616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04011279"/>
        <c:axId val="2004017935"/>
      </c:barChart>
      <c:catAx>
        <c:axId val="2004011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4017935"/>
        <c:crosses val="autoZero"/>
        <c:auto val="1"/>
        <c:lblAlgn val="ctr"/>
        <c:lblOffset val="100"/>
        <c:noMultiLvlLbl val="0"/>
      </c:catAx>
      <c:valAx>
        <c:axId val="2004017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401127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732135397946396"/>
          <c:y val="3.4931535384957225E-2"/>
          <c:w val="0.63275262043306357"/>
          <c:h val="0.9648733474058437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 1</c:v>
                </c:pt>
              </c:strCache>
            </c:strRef>
          </c:tx>
          <c:spPr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51C3F9">
                  <a:lumMod val="50000"/>
                </a:srgb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0F-4431-9AD6-38A283FBDFC8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00F-4431-9AD6-38A283FBDFC8}"/>
              </c:ext>
            </c:extLst>
          </c:dPt>
          <c:dPt>
            <c:idx val="2"/>
            <c:bubble3D val="0"/>
            <c:spPr>
              <a:solidFill>
                <a:srgbClr val="37A76F">
                  <a:lumMod val="75000"/>
                </a:srgb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00F-4431-9AD6-38A283FBDFC8}"/>
              </c:ext>
            </c:extLst>
          </c:dPt>
          <c:dPt>
            <c:idx val="3"/>
            <c:bubble3D val="0"/>
            <c:spPr>
              <a:solidFill>
                <a:srgbClr val="8D6F59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00F-4431-9AD6-38A283FBDFC8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00F-4431-9AD6-38A283FBDFC8}"/>
              </c:ext>
            </c:extLst>
          </c:dPt>
          <c:dPt>
            <c:idx val="5"/>
            <c:bubble3D val="0"/>
            <c:spPr>
              <a:solidFill>
                <a:srgbClr val="00808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00F-4431-9AD6-38A283FBDFC8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C-400F-4431-9AD6-38A283FBDFC8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D-400F-4431-9AD6-38A283FBDFC8}"/>
              </c:ext>
            </c:extLst>
          </c:dPt>
          <c:dLbls>
            <c:dLbl>
              <c:idx val="0"/>
              <c:layout>
                <c:manualLayout>
                  <c:x val="1.927681876026073E-2"/>
                  <c:y val="-5.999194533940673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err="1">
                        <a:latin typeface="Times New Roman" pitchFamily="18" charset="0"/>
                        <a:cs typeface="Times New Roman" pitchFamily="18" charset="0"/>
                      </a:rPr>
                      <a:t>Общегосударств. вопросы и обслуживание муниц. </a:t>
                    </a:r>
                    <a:r>
                      <a:rPr lang="ru-RU" sz="1100" dirty="0">
                        <a:latin typeface="Times New Roman" pitchFamily="18" charset="0"/>
                        <a:cs typeface="Times New Roman" pitchFamily="18" charset="0"/>
                      </a:rPr>
                      <a:t>долга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63 994,6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12,3%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00F-4431-9AD6-38A283FBDFC8}"/>
                </c:ext>
              </c:extLst>
            </c:dLbl>
            <c:dLbl>
              <c:idx val="1"/>
              <c:layout>
                <c:manualLayout>
                  <c:x val="0.13108236756977298"/>
                  <c:y val="-8.8184646150427731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Нац. безопасность и правоохранит. деятельность
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18 181,3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3,5%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00F-4431-9AD6-38A283FBDFC8}"/>
                </c:ext>
              </c:extLst>
            </c:dLbl>
            <c:dLbl>
              <c:idx val="2"/>
              <c:layout>
                <c:manualLayout>
                  <c:x val="4.048131939654754E-2"/>
                  <c:y val="1.7636929230085439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Национальная экономика
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113 887,8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22,0%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00F-4431-9AD6-38A283FBDFC8}"/>
                </c:ext>
              </c:extLst>
            </c:dLbl>
            <c:dLbl>
              <c:idx val="3"/>
              <c:layout>
                <c:manualLayout>
                  <c:x val="-9.8311775677329807E-2"/>
                  <c:y val="1.5280015183498129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Жилищно-коммунальное хозяйство
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152 543,4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29,5%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00F-4431-9AD6-38A283FBDFC8}"/>
                </c:ext>
              </c:extLst>
            </c:dLbl>
            <c:dLbl>
              <c:idx val="4"/>
              <c:layout>
                <c:manualLayout>
                  <c:x val="-0.15228701999203428"/>
                  <c:y val="0.1058215753805132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Образование
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4 965,9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1,0%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00F-4431-9AD6-38A283FBDFC8}"/>
                </c:ext>
              </c:extLst>
            </c:dLbl>
            <c:dLbl>
              <c:idx val="5"/>
              <c:layout>
                <c:manualLayout>
                  <c:x val="-0.15421455008208584"/>
                  <c:y val="2.0576417435099859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Культура
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67 310,8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13,0%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00F-4431-9AD6-38A283FBDFC8}"/>
                </c:ext>
              </c:extLst>
            </c:dLbl>
            <c:dLbl>
              <c:idx val="6"/>
              <c:layout>
                <c:manualLayout>
                  <c:x val="-0.17156368696632052"/>
                  <c:y val="-0.1058215753805132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Социальная политика
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13 988,2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2,7%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400F-4431-9AD6-38A283FBDFC8}"/>
                </c:ext>
              </c:extLst>
            </c:dLbl>
            <c:dLbl>
              <c:idx val="7"/>
              <c:layout>
                <c:manualLayout>
                  <c:x val="-0.11373323068553831"/>
                  <c:y val="-0.1058215753805132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Физическая культура и спорт
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82 780,4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16,0%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400F-4431-9AD6-38A283FBDFC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>
                  <a:solidFill>
                    <a:srgbClr val="99CB38">
                      <a:lumMod val="20000"/>
                      <a:lumOff val="80000"/>
                    </a:srgbClr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Общегосударств. вопросы и обслуживание муниц. долга</c:v>
                </c:pt>
                <c:pt idx="1">
                  <c:v>Нац. безопасность и правоохранит.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</c:strCache>
            </c:strRef>
          </c:cat>
          <c:val>
            <c:numRef>
              <c:f>Лист1!$B$2:$B$9</c:f>
              <c:numCache>
                <c:formatCode>#\ ##0.0</c:formatCode>
                <c:ptCount val="8"/>
                <c:pt idx="0">
                  <c:v>63994.6</c:v>
                </c:pt>
                <c:pt idx="1">
                  <c:v>18181.3</c:v>
                </c:pt>
                <c:pt idx="2">
                  <c:v>113887.8</c:v>
                </c:pt>
                <c:pt idx="3">
                  <c:v>152543.4</c:v>
                </c:pt>
                <c:pt idx="4">
                  <c:v>4965.8999999999996</c:v>
                </c:pt>
                <c:pt idx="5">
                  <c:v>67310.8</c:v>
                </c:pt>
                <c:pt idx="6">
                  <c:v>13988.2</c:v>
                </c:pt>
                <c:pt idx="7">
                  <c:v>82780.399999999994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00F-4431-9AD6-38A283FBD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200" b="1">
          <a:solidFill>
            <a:schemeClr val="bg1"/>
          </a:solidFill>
        </a:defRPr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image" Target="../media/image10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image" Target="../media/image10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DCCD8-EE74-4876-A778-9C1F2B76C82C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</dgm:pt>
    <dgm:pt modelId="{6697C91B-FCA5-4915-8CD8-27E6730C78AA}">
      <dgm:prSet phldrT="[Текст]"/>
      <dgm:spPr>
        <a:solidFill>
          <a:schemeClr val="accent4">
            <a:lumMod val="75000"/>
          </a:schemeClr>
        </a:solidFill>
        <a:scene3d>
          <a:camera prst="orthographicFront"/>
          <a:lightRig rig="soft" dir="t">
            <a:rot lat="0" lon="0" rev="10800000"/>
          </a:lightRig>
        </a:scene3d>
        <a:sp3d>
          <a:bevelT/>
        </a:sp3d>
      </dgm:spPr>
      <dgm:t>
        <a:bodyPr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РАЗРАБОТКА ПРОЕКТА БЮДЖЕТА</a:t>
          </a:r>
          <a:endParaRPr lang="ru-RU" b="1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gm:t>
    </dgm:pt>
    <dgm:pt modelId="{7867A093-AFEA-46AB-A63E-FBE76630F150}" type="parTrans" cxnId="{8D0A8CDB-203D-4556-8BC4-7B5993FC5F9C}">
      <dgm:prSet/>
      <dgm:spPr/>
      <dgm:t>
        <a:bodyPr/>
        <a:lstStyle/>
        <a:p>
          <a:endParaRPr lang="ru-RU"/>
        </a:p>
      </dgm:t>
    </dgm:pt>
    <dgm:pt modelId="{29A4B207-10BE-4480-BCE3-4F2814A14E8A}" type="sibTrans" cxnId="{8D0A8CDB-203D-4556-8BC4-7B5993FC5F9C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9A52F4FA-5519-4691-B7ED-212786632189}">
      <dgm:prSet phldrT="[Текст]"/>
      <dgm:spPr>
        <a:solidFill>
          <a:schemeClr val="accent4">
            <a:lumMod val="75000"/>
          </a:schemeClr>
        </a:solidFill>
        <a:scene3d>
          <a:camera prst="orthographicFront"/>
          <a:lightRig rig="soft" dir="t">
            <a:rot lat="0" lon="0" rev="10800000"/>
          </a:lightRig>
        </a:scene3d>
        <a:sp3d>
          <a:bevelT/>
        </a:sp3d>
      </dgm:spPr>
      <dgm:t>
        <a:bodyPr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РАССМОТРЕНИЕ ПРОЕКТА БЮДЖЕТА</a:t>
          </a:r>
          <a:endParaRPr lang="ru-RU" b="1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gm:t>
    </dgm:pt>
    <dgm:pt modelId="{9D097BE6-BA90-4D32-821B-040C27A9BF4B}" type="parTrans" cxnId="{65ACDA92-90E2-4058-9103-237E9FA46763}">
      <dgm:prSet/>
      <dgm:spPr/>
      <dgm:t>
        <a:bodyPr/>
        <a:lstStyle/>
        <a:p>
          <a:endParaRPr lang="ru-RU"/>
        </a:p>
      </dgm:t>
    </dgm:pt>
    <dgm:pt modelId="{37D5332B-A1D0-4FC5-A851-19391E809862}" type="sibTrans" cxnId="{65ACDA92-90E2-4058-9103-237E9FA46763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B37DFDF9-B758-42AC-A8EE-6E682C8C743F}">
      <dgm:prSet phldrT="[Текст]"/>
      <dgm:spPr>
        <a:solidFill>
          <a:schemeClr val="accent4">
            <a:lumMod val="75000"/>
          </a:schemeClr>
        </a:solidFill>
        <a:scene3d>
          <a:camera prst="orthographicFront"/>
          <a:lightRig rig="soft" dir="t">
            <a:rot lat="0" lon="0" rev="10800000"/>
          </a:lightRig>
        </a:scene3d>
        <a:sp3d>
          <a:bevelT/>
        </a:sp3d>
      </dgm:spPr>
      <dgm:t>
        <a:bodyPr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ИСПОЛНЕНИЕ БЮДЖЕТА</a:t>
          </a:r>
          <a:endParaRPr lang="ru-RU" b="1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gm:t>
    </dgm:pt>
    <dgm:pt modelId="{A126A7B5-BC7F-4467-A5D4-4F70FA0E5F6B}" type="parTrans" cxnId="{9FBF20DB-BF46-4D25-A58A-AC243FB0E1BD}">
      <dgm:prSet/>
      <dgm:spPr/>
      <dgm:t>
        <a:bodyPr/>
        <a:lstStyle/>
        <a:p>
          <a:endParaRPr lang="ru-RU"/>
        </a:p>
      </dgm:t>
    </dgm:pt>
    <dgm:pt modelId="{E8E8C878-A5A4-4627-8D89-0F25CB7AF073}" type="sibTrans" cxnId="{9FBF20DB-BF46-4D25-A58A-AC243FB0E1B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3CE1F49D-534D-45CF-9237-2D0D33B71D5A}">
      <dgm:prSet phldrT="[Текст]"/>
      <dgm:spPr>
        <a:solidFill>
          <a:schemeClr val="accent4">
            <a:lumMod val="75000"/>
          </a:schemeClr>
        </a:solidFill>
        <a:scene3d>
          <a:camera prst="orthographicFront"/>
          <a:lightRig rig="soft" dir="t">
            <a:rot lat="0" lon="0" rev="10800000"/>
          </a:lightRig>
        </a:scene3d>
        <a:sp3d>
          <a:bevelT/>
        </a:sp3d>
      </dgm:spPr>
      <dgm:t>
        <a:bodyPr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УТВЕРЖДЕНИЕ ПРОЕКТА БЮДЖЕТА</a:t>
          </a:r>
          <a:endParaRPr lang="ru-RU" b="1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gm:t>
    </dgm:pt>
    <dgm:pt modelId="{A4C0775D-9B00-42F4-B62A-F5E704951913}" type="parTrans" cxnId="{0A7D5221-568B-4790-A244-B2A55A9AE9DA}">
      <dgm:prSet/>
      <dgm:spPr/>
      <dgm:t>
        <a:bodyPr/>
        <a:lstStyle/>
        <a:p>
          <a:endParaRPr lang="ru-RU"/>
        </a:p>
      </dgm:t>
    </dgm:pt>
    <dgm:pt modelId="{31745AC7-18D7-4BDD-AA58-34B13C86A235}" type="sibTrans" cxnId="{0A7D5221-568B-4790-A244-B2A55A9AE9D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1E36B4D2-88EB-4728-A24C-CEB78FEF1F91}">
      <dgm:prSet phldrT="[Текст]"/>
      <dgm:spPr>
        <a:solidFill>
          <a:schemeClr val="accent4">
            <a:lumMod val="75000"/>
          </a:schemeClr>
        </a:solidFill>
        <a:scene3d>
          <a:camera prst="orthographicFront"/>
          <a:lightRig rig="soft" dir="t">
            <a:rot lat="0" lon="0" rev="10800000"/>
          </a:lightRig>
        </a:scene3d>
        <a:sp3d>
          <a:bevelT/>
        </a:sp3d>
      </dgm:spPr>
      <dgm:t>
        <a:bodyPr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РАССМОТРЕНИЕ И УТВЕРЖДНИЕ ОТЧЕТА ОБ ИСПОЛНЕНИИ БЮДЖЕТА</a:t>
          </a:r>
          <a:endParaRPr lang="ru-RU" b="1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gm:t>
    </dgm:pt>
    <dgm:pt modelId="{C440C25A-A6C3-4B6E-B6FC-DFD93308A324}" type="parTrans" cxnId="{A62FDE04-9E50-408B-B956-103052159290}">
      <dgm:prSet/>
      <dgm:spPr/>
      <dgm:t>
        <a:bodyPr/>
        <a:lstStyle/>
        <a:p>
          <a:endParaRPr lang="ru-RU"/>
        </a:p>
      </dgm:t>
    </dgm:pt>
    <dgm:pt modelId="{20197703-0316-4E70-8BCF-82B491CA126F}" type="sibTrans" cxnId="{A62FDE04-9E50-408B-B956-103052159290}">
      <dgm:prSet/>
      <dgm:spPr/>
      <dgm:t>
        <a:bodyPr/>
        <a:lstStyle/>
        <a:p>
          <a:endParaRPr lang="ru-RU"/>
        </a:p>
      </dgm:t>
    </dgm:pt>
    <dgm:pt modelId="{AD1427F8-F6FC-481B-92F3-7D570517D0C7}" type="pres">
      <dgm:prSet presAssocID="{50DDCCD8-EE74-4876-A778-9C1F2B76C82C}" presName="Name0" presStyleCnt="0">
        <dgm:presLayoutVars>
          <dgm:dir/>
          <dgm:resizeHandles val="exact"/>
        </dgm:presLayoutVars>
      </dgm:prSet>
      <dgm:spPr/>
    </dgm:pt>
    <dgm:pt modelId="{214BB40F-FFDA-4DB8-A3BD-8EC94A907B5C}" type="pres">
      <dgm:prSet presAssocID="{6697C91B-FCA5-4915-8CD8-27E6730C78AA}" presName="node" presStyleLbl="node1" presStyleIdx="0" presStyleCnt="5">
        <dgm:presLayoutVars>
          <dgm:bulletEnabled val="1"/>
        </dgm:presLayoutVars>
      </dgm:prSet>
      <dgm:spPr/>
    </dgm:pt>
    <dgm:pt modelId="{9E0CCEEA-05EC-4773-8146-F2DA8BEF936B}" type="pres">
      <dgm:prSet presAssocID="{29A4B207-10BE-4480-BCE3-4F2814A14E8A}" presName="sibTrans" presStyleLbl="sibTrans1D1" presStyleIdx="0" presStyleCnt="4"/>
      <dgm:spPr/>
    </dgm:pt>
    <dgm:pt modelId="{FFCB0633-A654-418F-BB5E-355BEC362361}" type="pres">
      <dgm:prSet presAssocID="{29A4B207-10BE-4480-BCE3-4F2814A14E8A}" presName="connectorText" presStyleLbl="sibTrans1D1" presStyleIdx="0" presStyleCnt="4"/>
      <dgm:spPr/>
    </dgm:pt>
    <dgm:pt modelId="{525FDAC4-0797-430C-804C-AB31B84E2A7F}" type="pres">
      <dgm:prSet presAssocID="{9A52F4FA-5519-4691-B7ED-212786632189}" presName="node" presStyleLbl="node1" presStyleIdx="1" presStyleCnt="5">
        <dgm:presLayoutVars>
          <dgm:bulletEnabled val="1"/>
        </dgm:presLayoutVars>
      </dgm:prSet>
      <dgm:spPr/>
    </dgm:pt>
    <dgm:pt modelId="{CC9D9489-1FC5-4BEE-B2B4-E3640FB50F74}" type="pres">
      <dgm:prSet presAssocID="{37D5332B-A1D0-4FC5-A851-19391E809862}" presName="sibTrans" presStyleLbl="sibTrans1D1" presStyleIdx="1" presStyleCnt="4"/>
      <dgm:spPr/>
    </dgm:pt>
    <dgm:pt modelId="{69126330-B7B1-4CD3-AD42-A07358007368}" type="pres">
      <dgm:prSet presAssocID="{37D5332B-A1D0-4FC5-A851-19391E809862}" presName="connectorText" presStyleLbl="sibTrans1D1" presStyleIdx="1" presStyleCnt="4"/>
      <dgm:spPr/>
    </dgm:pt>
    <dgm:pt modelId="{2E8C242B-03A5-4FBC-940A-94774020E845}" type="pres">
      <dgm:prSet presAssocID="{3CE1F49D-534D-45CF-9237-2D0D33B71D5A}" presName="node" presStyleLbl="node1" presStyleIdx="2" presStyleCnt="5">
        <dgm:presLayoutVars>
          <dgm:bulletEnabled val="1"/>
        </dgm:presLayoutVars>
      </dgm:prSet>
      <dgm:spPr/>
    </dgm:pt>
    <dgm:pt modelId="{4A7BB53D-E9BA-4776-8DE9-4AF89F91EA8B}" type="pres">
      <dgm:prSet presAssocID="{31745AC7-18D7-4BDD-AA58-34B13C86A235}" presName="sibTrans" presStyleLbl="sibTrans1D1" presStyleIdx="2" presStyleCnt="4"/>
      <dgm:spPr/>
    </dgm:pt>
    <dgm:pt modelId="{5A65FCE7-BD82-4A3E-9588-DB6AAC8A655E}" type="pres">
      <dgm:prSet presAssocID="{31745AC7-18D7-4BDD-AA58-34B13C86A235}" presName="connectorText" presStyleLbl="sibTrans1D1" presStyleIdx="2" presStyleCnt="4"/>
      <dgm:spPr/>
    </dgm:pt>
    <dgm:pt modelId="{88C63CE7-9FE7-4CDA-A4EA-16897B7DE008}" type="pres">
      <dgm:prSet presAssocID="{B37DFDF9-B758-42AC-A8EE-6E682C8C743F}" presName="node" presStyleLbl="node1" presStyleIdx="3" presStyleCnt="5">
        <dgm:presLayoutVars>
          <dgm:bulletEnabled val="1"/>
        </dgm:presLayoutVars>
      </dgm:prSet>
      <dgm:spPr/>
    </dgm:pt>
    <dgm:pt modelId="{21886E11-92EF-4A4C-9A86-F8C27990DC86}" type="pres">
      <dgm:prSet presAssocID="{E8E8C878-A5A4-4627-8D89-0F25CB7AF073}" presName="sibTrans" presStyleLbl="sibTrans1D1" presStyleIdx="3" presStyleCnt="4"/>
      <dgm:spPr/>
    </dgm:pt>
    <dgm:pt modelId="{886B0CBA-241F-4173-80BE-604F6F607033}" type="pres">
      <dgm:prSet presAssocID="{E8E8C878-A5A4-4627-8D89-0F25CB7AF073}" presName="connectorText" presStyleLbl="sibTrans1D1" presStyleIdx="3" presStyleCnt="4"/>
      <dgm:spPr/>
    </dgm:pt>
    <dgm:pt modelId="{E3E51650-3A26-4104-BA03-E666E7BAEE8D}" type="pres">
      <dgm:prSet presAssocID="{1E36B4D2-88EB-4728-A24C-CEB78FEF1F91}" presName="node" presStyleLbl="node1" presStyleIdx="4" presStyleCnt="5">
        <dgm:presLayoutVars>
          <dgm:bulletEnabled val="1"/>
        </dgm:presLayoutVars>
      </dgm:prSet>
      <dgm:spPr/>
    </dgm:pt>
  </dgm:ptLst>
  <dgm:cxnLst>
    <dgm:cxn modelId="{A62FDE04-9E50-408B-B956-103052159290}" srcId="{50DDCCD8-EE74-4876-A778-9C1F2B76C82C}" destId="{1E36B4D2-88EB-4728-A24C-CEB78FEF1F91}" srcOrd="4" destOrd="0" parTransId="{C440C25A-A6C3-4B6E-B6FC-DFD93308A324}" sibTransId="{20197703-0316-4E70-8BCF-82B491CA126F}"/>
    <dgm:cxn modelId="{FE376B21-A768-4AAA-BA4F-E46CA7A82E06}" type="presOf" srcId="{37D5332B-A1D0-4FC5-A851-19391E809862}" destId="{CC9D9489-1FC5-4BEE-B2B4-E3640FB50F74}" srcOrd="0" destOrd="0" presId="urn:microsoft.com/office/officeart/2005/8/layout/bProcess3"/>
    <dgm:cxn modelId="{0A7D5221-568B-4790-A244-B2A55A9AE9DA}" srcId="{50DDCCD8-EE74-4876-A778-9C1F2B76C82C}" destId="{3CE1F49D-534D-45CF-9237-2D0D33B71D5A}" srcOrd="2" destOrd="0" parTransId="{A4C0775D-9B00-42F4-B62A-F5E704951913}" sibTransId="{31745AC7-18D7-4BDD-AA58-34B13C86A235}"/>
    <dgm:cxn modelId="{FB547D29-CF60-4879-BD8F-04FDCBDBAC61}" type="presOf" srcId="{E8E8C878-A5A4-4627-8D89-0F25CB7AF073}" destId="{21886E11-92EF-4A4C-9A86-F8C27990DC86}" srcOrd="0" destOrd="0" presId="urn:microsoft.com/office/officeart/2005/8/layout/bProcess3"/>
    <dgm:cxn modelId="{E9E08765-1AA7-4165-9569-3EC9E28B765F}" type="presOf" srcId="{B37DFDF9-B758-42AC-A8EE-6E682C8C743F}" destId="{88C63CE7-9FE7-4CDA-A4EA-16897B7DE008}" srcOrd="0" destOrd="0" presId="urn:microsoft.com/office/officeart/2005/8/layout/bProcess3"/>
    <dgm:cxn modelId="{E9FDB946-E15D-4B97-ABD1-F5EED9646052}" type="presOf" srcId="{31745AC7-18D7-4BDD-AA58-34B13C86A235}" destId="{4A7BB53D-E9BA-4776-8DE9-4AF89F91EA8B}" srcOrd="0" destOrd="0" presId="urn:microsoft.com/office/officeart/2005/8/layout/bProcess3"/>
    <dgm:cxn modelId="{85647769-B625-42E6-9422-83E8435F2931}" type="presOf" srcId="{3CE1F49D-534D-45CF-9237-2D0D33B71D5A}" destId="{2E8C242B-03A5-4FBC-940A-94774020E845}" srcOrd="0" destOrd="0" presId="urn:microsoft.com/office/officeart/2005/8/layout/bProcess3"/>
    <dgm:cxn modelId="{B89BD08A-4007-4037-942F-832183CBF0BF}" type="presOf" srcId="{37D5332B-A1D0-4FC5-A851-19391E809862}" destId="{69126330-B7B1-4CD3-AD42-A07358007368}" srcOrd="1" destOrd="0" presId="urn:microsoft.com/office/officeart/2005/8/layout/bProcess3"/>
    <dgm:cxn modelId="{DB1C7190-E280-4EAA-9E0A-CD3A149D2D8B}" type="presOf" srcId="{31745AC7-18D7-4BDD-AA58-34B13C86A235}" destId="{5A65FCE7-BD82-4A3E-9588-DB6AAC8A655E}" srcOrd="1" destOrd="0" presId="urn:microsoft.com/office/officeart/2005/8/layout/bProcess3"/>
    <dgm:cxn modelId="{65ACDA92-90E2-4058-9103-237E9FA46763}" srcId="{50DDCCD8-EE74-4876-A778-9C1F2B76C82C}" destId="{9A52F4FA-5519-4691-B7ED-212786632189}" srcOrd="1" destOrd="0" parTransId="{9D097BE6-BA90-4D32-821B-040C27A9BF4B}" sibTransId="{37D5332B-A1D0-4FC5-A851-19391E809862}"/>
    <dgm:cxn modelId="{F400BFA0-491C-4952-93BD-16070435757F}" type="presOf" srcId="{6697C91B-FCA5-4915-8CD8-27E6730C78AA}" destId="{214BB40F-FFDA-4DB8-A3BD-8EC94A907B5C}" srcOrd="0" destOrd="0" presId="urn:microsoft.com/office/officeart/2005/8/layout/bProcess3"/>
    <dgm:cxn modelId="{E899F8A0-EA5F-40FE-AFE7-60A1767CB760}" type="presOf" srcId="{E8E8C878-A5A4-4627-8D89-0F25CB7AF073}" destId="{886B0CBA-241F-4173-80BE-604F6F607033}" srcOrd="1" destOrd="0" presId="urn:microsoft.com/office/officeart/2005/8/layout/bProcess3"/>
    <dgm:cxn modelId="{FCFF28B5-BE17-4E39-91B0-4DDB7ED601B5}" type="presOf" srcId="{50DDCCD8-EE74-4876-A778-9C1F2B76C82C}" destId="{AD1427F8-F6FC-481B-92F3-7D570517D0C7}" srcOrd="0" destOrd="0" presId="urn:microsoft.com/office/officeart/2005/8/layout/bProcess3"/>
    <dgm:cxn modelId="{A8C849C4-0BA1-4500-A3DB-0F5370978AF9}" type="presOf" srcId="{29A4B207-10BE-4480-BCE3-4F2814A14E8A}" destId="{9E0CCEEA-05EC-4773-8146-F2DA8BEF936B}" srcOrd="0" destOrd="0" presId="urn:microsoft.com/office/officeart/2005/8/layout/bProcess3"/>
    <dgm:cxn modelId="{8E58A7D1-BD33-42E2-BB21-FB8015871047}" type="presOf" srcId="{1E36B4D2-88EB-4728-A24C-CEB78FEF1F91}" destId="{E3E51650-3A26-4104-BA03-E666E7BAEE8D}" srcOrd="0" destOrd="0" presId="urn:microsoft.com/office/officeart/2005/8/layout/bProcess3"/>
    <dgm:cxn modelId="{C4A7DAD5-AD7F-49D8-88C3-A74379486CBB}" type="presOf" srcId="{29A4B207-10BE-4480-BCE3-4F2814A14E8A}" destId="{FFCB0633-A654-418F-BB5E-355BEC362361}" srcOrd="1" destOrd="0" presId="urn:microsoft.com/office/officeart/2005/8/layout/bProcess3"/>
    <dgm:cxn modelId="{9FBF20DB-BF46-4D25-A58A-AC243FB0E1BD}" srcId="{50DDCCD8-EE74-4876-A778-9C1F2B76C82C}" destId="{B37DFDF9-B758-42AC-A8EE-6E682C8C743F}" srcOrd="3" destOrd="0" parTransId="{A126A7B5-BC7F-4467-A5D4-4F70FA0E5F6B}" sibTransId="{E8E8C878-A5A4-4627-8D89-0F25CB7AF073}"/>
    <dgm:cxn modelId="{8D0A8CDB-203D-4556-8BC4-7B5993FC5F9C}" srcId="{50DDCCD8-EE74-4876-A778-9C1F2B76C82C}" destId="{6697C91B-FCA5-4915-8CD8-27E6730C78AA}" srcOrd="0" destOrd="0" parTransId="{7867A093-AFEA-46AB-A63E-FBE76630F150}" sibTransId="{29A4B207-10BE-4480-BCE3-4F2814A14E8A}"/>
    <dgm:cxn modelId="{F49045E8-8221-41BD-B262-1103BEFDB99B}" type="presOf" srcId="{9A52F4FA-5519-4691-B7ED-212786632189}" destId="{525FDAC4-0797-430C-804C-AB31B84E2A7F}" srcOrd="0" destOrd="0" presId="urn:microsoft.com/office/officeart/2005/8/layout/bProcess3"/>
    <dgm:cxn modelId="{3A9242C3-9BCC-4802-AA0C-BA86484380CC}" type="presParOf" srcId="{AD1427F8-F6FC-481B-92F3-7D570517D0C7}" destId="{214BB40F-FFDA-4DB8-A3BD-8EC94A907B5C}" srcOrd="0" destOrd="0" presId="urn:microsoft.com/office/officeart/2005/8/layout/bProcess3"/>
    <dgm:cxn modelId="{DE3F30E1-B002-4CCD-8A98-A58A7C1BB3CF}" type="presParOf" srcId="{AD1427F8-F6FC-481B-92F3-7D570517D0C7}" destId="{9E0CCEEA-05EC-4773-8146-F2DA8BEF936B}" srcOrd="1" destOrd="0" presId="urn:microsoft.com/office/officeart/2005/8/layout/bProcess3"/>
    <dgm:cxn modelId="{1FCB4C62-C1C0-434B-9BE0-4D9CE784C8DC}" type="presParOf" srcId="{9E0CCEEA-05EC-4773-8146-F2DA8BEF936B}" destId="{FFCB0633-A654-418F-BB5E-355BEC362361}" srcOrd="0" destOrd="0" presId="urn:microsoft.com/office/officeart/2005/8/layout/bProcess3"/>
    <dgm:cxn modelId="{18612BA7-47E2-4A6A-880F-0B6FD60A8779}" type="presParOf" srcId="{AD1427F8-F6FC-481B-92F3-7D570517D0C7}" destId="{525FDAC4-0797-430C-804C-AB31B84E2A7F}" srcOrd="2" destOrd="0" presId="urn:microsoft.com/office/officeart/2005/8/layout/bProcess3"/>
    <dgm:cxn modelId="{ACEDF64D-0791-4C7D-8A83-F985FD121F03}" type="presParOf" srcId="{AD1427F8-F6FC-481B-92F3-7D570517D0C7}" destId="{CC9D9489-1FC5-4BEE-B2B4-E3640FB50F74}" srcOrd="3" destOrd="0" presId="urn:microsoft.com/office/officeart/2005/8/layout/bProcess3"/>
    <dgm:cxn modelId="{BE46C790-8546-4B27-B1B7-2A366E8169CA}" type="presParOf" srcId="{CC9D9489-1FC5-4BEE-B2B4-E3640FB50F74}" destId="{69126330-B7B1-4CD3-AD42-A07358007368}" srcOrd="0" destOrd="0" presId="urn:microsoft.com/office/officeart/2005/8/layout/bProcess3"/>
    <dgm:cxn modelId="{E187ECC6-6252-4608-9543-66E1F8459864}" type="presParOf" srcId="{AD1427F8-F6FC-481B-92F3-7D570517D0C7}" destId="{2E8C242B-03A5-4FBC-940A-94774020E845}" srcOrd="4" destOrd="0" presId="urn:microsoft.com/office/officeart/2005/8/layout/bProcess3"/>
    <dgm:cxn modelId="{FC6A5467-D332-4EB2-847A-F3D1A6F48C93}" type="presParOf" srcId="{AD1427F8-F6FC-481B-92F3-7D570517D0C7}" destId="{4A7BB53D-E9BA-4776-8DE9-4AF89F91EA8B}" srcOrd="5" destOrd="0" presId="urn:microsoft.com/office/officeart/2005/8/layout/bProcess3"/>
    <dgm:cxn modelId="{B7A82521-4B26-4F44-83C4-3AC234518C46}" type="presParOf" srcId="{4A7BB53D-E9BA-4776-8DE9-4AF89F91EA8B}" destId="{5A65FCE7-BD82-4A3E-9588-DB6AAC8A655E}" srcOrd="0" destOrd="0" presId="urn:microsoft.com/office/officeart/2005/8/layout/bProcess3"/>
    <dgm:cxn modelId="{9783C89C-7FC6-48D8-8213-D1741860C0C7}" type="presParOf" srcId="{AD1427F8-F6FC-481B-92F3-7D570517D0C7}" destId="{88C63CE7-9FE7-4CDA-A4EA-16897B7DE008}" srcOrd="6" destOrd="0" presId="urn:microsoft.com/office/officeart/2005/8/layout/bProcess3"/>
    <dgm:cxn modelId="{472F12BE-6F51-49E8-B8C3-45D11A8FED26}" type="presParOf" srcId="{AD1427F8-F6FC-481B-92F3-7D570517D0C7}" destId="{21886E11-92EF-4A4C-9A86-F8C27990DC86}" srcOrd="7" destOrd="0" presId="urn:microsoft.com/office/officeart/2005/8/layout/bProcess3"/>
    <dgm:cxn modelId="{105DD5F8-2F9A-465C-B866-5EDAC2EFDBCA}" type="presParOf" srcId="{21886E11-92EF-4A4C-9A86-F8C27990DC86}" destId="{886B0CBA-241F-4173-80BE-604F6F607033}" srcOrd="0" destOrd="0" presId="urn:microsoft.com/office/officeart/2005/8/layout/bProcess3"/>
    <dgm:cxn modelId="{84FF4D29-8DAA-41FA-8347-4BABDCDAC71F}" type="presParOf" srcId="{AD1427F8-F6FC-481B-92F3-7D570517D0C7}" destId="{E3E51650-3A26-4104-BA03-E666E7BAEE8D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6364592-2DD7-4096-ACEC-810108524733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7C30FE-3E0E-404C-B94A-93D9A1220886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n-US" sz="1200" b="1" i="0" u="none" dirty="0">
              <a:solidFill>
                <a:srgbClr val="2D18A8"/>
              </a:solidFill>
              <a:latin typeface="Arial Narrow" pitchFamily="34" charset="0"/>
            </a:rPr>
            <a:t>I.</a:t>
          </a:r>
          <a:r>
            <a:rPr lang="ru-RU" sz="1200" b="1" i="0" u="none" dirty="0">
              <a:solidFill>
                <a:srgbClr val="2D18A8"/>
              </a:solidFill>
              <a:latin typeface="Arial Narrow" pitchFamily="34" charset="0"/>
            </a:rPr>
            <a:t> Обеспечение деятельности органов местного самоуправления</a:t>
          </a:r>
        </a:p>
        <a:p>
          <a:pPr algn="l"/>
          <a:r>
            <a:rPr lang="ru-RU" sz="1100" b="0" i="0" u="none" dirty="0">
              <a:solidFill>
                <a:srgbClr val="2D18A8"/>
              </a:solidFill>
              <a:latin typeface="Arial Narrow" pitchFamily="34" charset="0"/>
            </a:rPr>
            <a:t> </a:t>
          </a:r>
          <a:r>
            <a:rPr lang="ru-RU" sz="1600" b="1" i="0" u="none" dirty="0">
              <a:solidFill>
                <a:srgbClr val="2D18A8"/>
              </a:solidFill>
              <a:latin typeface="Arial Narrow" pitchFamily="34" charset="0"/>
            </a:rPr>
            <a:t>6 251,0 </a:t>
          </a:r>
          <a:r>
            <a:rPr lang="ru-RU" sz="1200" b="0" i="0" u="none" dirty="0">
              <a:solidFill>
                <a:srgbClr val="2D18A8"/>
              </a:solidFill>
              <a:latin typeface="Arial Narrow" pitchFamily="34" charset="0"/>
            </a:rPr>
            <a:t>тыс. руб. или </a:t>
          </a:r>
          <a:r>
            <a:rPr lang="ru-RU" sz="1400" b="1" i="0" u="none" dirty="0">
              <a:solidFill>
                <a:srgbClr val="2D18A8"/>
              </a:solidFill>
              <a:latin typeface="Arial Narrow" pitchFamily="34" charset="0"/>
            </a:rPr>
            <a:t>1,2%</a:t>
          </a:r>
          <a:r>
            <a:rPr lang="ru-RU" sz="1200" b="1" i="0" u="none" dirty="0">
              <a:solidFill>
                <a:srgbClr val="2D18A8"/>
              </a:solidFill>
              <a:latin typeface="Arial Narrow" pitchFamily="34" charset="0"/>
            </a:rPr>
            <a:t> </a:t>
          </a:r>
          <a:r>
            <a:rPr lang="ru-RU" sz="1200" dirty="0">
              <a:solidFill>
                <a:srgbClr val="2D18A8"/>
              </a:solidFill>
              <a:latin typeface="Arial Narrow" pitchFamily="34" charset="0"/>
            </a:rPr>
            <a:t>от общего объема расходов</a:t>
          </a:r>
          <a:endParaRPr lang="ru-RU" sz="1150" b="1" dirty="0">
            <a:solidFill>
              <a:srgbClr val="2D18A8"/>
            </a:solidFill>
            <a:latin typeface="Arial Narrow" pitchFamily="34" charset="0"/>
          </a:endParaRPr>
        </a:p>
      </dgm:t>
    </dgm:pt>
    <dgm:pt modelId="{C8F23BB8-C1A4-46DB-A5CF-557FE5449D88}" type="parTrans" cxnId="{8F3F200D-A1DB-47F5-B0F9-B56849469121}">
      <dgm:prSet/>
      <dgm:spPr/>
      <dgm:t>
        <a:bodyPr/>
        <a:lstStyle/>
        <a:p>
          <a:endParaRPr lang="ru-RU" sz="1100">
            <a:latin typeface="Arial Narrow" pitchFamily="34" charset="0"/>
          </a:endParaRPr>
        </a:p>
      </dgm:t>
    </dgm:pt>
    <dgm:pt modelId="{A4CB774D-E358-4D40-97AC-CDEBA84496C8}" type="sibTrans" cxnId="{8F3F200D-A1DB-47F5-B0F9-B56849469121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100">
            <a:latin typeface="Arial Narrow" pitchFamily="34" charset="0"/>
          </a:endParaRPr>
        </a:p>
      </dgm:t>
    </dgm:pt>
    <dgm:pt modelId="{A70280CA-DB2C-453D-9E3E-0996156B3CBB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n-US" sz="110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II.</a:t>
          </a:r>
          <a:r>
            <a:rPr lang="ru-RU" sz="110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Иные непрограммные расходы бюджета МО город Волхов  </a:t>
          </a:r>
        </a:p>
        <a:p>
          <a:pPr algn="l"/>
          <a:r>
            <a:rPr lang="ru-RU" sz="115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77 907,1 </a:t>
          </a:r>
          <a:r>
            <a:rPr lang="ru-RU" sz="1100" b="0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тыс. руб. или </a:t>
          </a:r>
          <a:r>
            <a:rPr lang="ru-RU" sz="110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15,1% </a:t>
          </a:r>
          <a:r>
            <a:rPr lang="ru-RU" sz="11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от общего объема расходов</a:t>
          </a:r>
          <a:endParaRPr lang="ru-RU" sz="1100" b="0" i="0" u="none" dirty="0">
            <a:solidFill>
              <a:schemeClr val="tx1">
                <a:lumMod val="50000"/>
              </a:schemeClr>
            </a:solidFill>
            <a:latin typeface="Arial Narrow" pitchFamily="34" charset="0"/>
          </a:endParaRPr>
        </a:p>
      </dgm:t>
    </dgm:pt>
    <dgm:pt modelId="{C5BCDC65-24D5-49CE-AF84-15CC1683CDE2}" type="parTrans" cxnId="{2F57B604-4905-4758-9128-12C10854A72D}">
      <dgm:prSet/>
      <dgm:spPr/>
      <dgm:t>
        <a:bodyPr/>
        <a:lstStyle/>
        <a:p>
          <a:endParaRPr lang="ru-RU" sz="1100"/>
        </a:p>
      </dgm:t>
    </dgm:pt>
    <dgm:pt modelId="{56EEA8BE-E5D3-42BA-BCA8-527993E825AC}" type="sibTrans" cxnId="{2F57B604-4905-4758-9128-12C10854A72D}">
      <dgm:prSet/>
      <dgm:spPr/>
      <dgm:t>
        <a:bodyPr/>
        <a:lstStyle/>
        <a:p>
          <a:endParaRPr lang="ru-RU" sz="1100"/>
        </a:p>
      </dgm:t>
    </dgm:pt>
    <dgm:pt modelId="{370A5168-DCA2-480E-B17A-4F72C680D26C}" type="pres">
      <dgm:prSet presAssocID="{C6364592-2DD7-4096-ACEC-810108524733}" presName="Name0" presStyleCnt="0">
        <dgm:presLayoutVars>
          <dgm:dir/>
          <dgm:animLvl val="lvl"/>
          <dgm:resizeHandles/>
        </dgm:presLayoutVars>
      </dgm:prSet>
      <dgm:spPr/>
    </dgm:pt>
    <dgm:pt modelId="{90C0E59D-54F6-4897-BA98-EB6E12E38DA5}" type="pres">
      <dgm:prSet presAssocID="{587C30FE-3E0E-404C-B94A-93D9A1220886}" presName="linNode" presStyleCnt="0"/>
      <dgm:spPr/>
    </dgm:pt>
    <dgm:pt modelId="{950B9C1D-A88D-4426-AD3E-2AA267E1B0DE}" type="pres">
      <dgm:prSet presAssocID="{587C30FE-3E0E-404C-B94A-93D9A1220886}" presName="parentShp" presStyleLbl="node1" presStyleIdx="0" presStyleCnt="2" custScaleX="1636669" custScaleY="93721" custLinFactNeighborX="16823" custLinFactNeighborY="1807">
        <dgm:presLayoutVars>
          <dgm:bulletEnabled val="1"/>
        </dgm:presLayoutVars>
      </dgm:prSet>
      <dgm:spPr/>
    </dgm:pt>
    <dgm:pt modelId="{EBF44021-33FA-4EA2-8C40-06C9CF873914}" type="pres">
      <dgm:prSet presAssocID="{587C30FE-3E0E-404C-B94A-93D9A1220886}" presName="childShp" presStyleLbl="bgAccFollowNode1" presStyleIdx="0" presStyleCnt="2">
        <dgm:presLayoutVars>
          <dgm:bulletEnabled val="1"/>
        </dgm:presLayoutVars>
      </dgm:prSet>
      <dgm:spPr>
        <a:solidFill>
          <a:srgbClr val="002060">
            <a:alpha val="90000"/>
          </a:srgbClr>
        </a:solidFill>
        <a:ln>
          <a:solidFill>
            <a:srgbClr val="002060"/>
          </a:solidFill>
        </a:ln>
      </dgm:spPr>
    </dgm:pt>
    <dgm:pt modelId="{E1EDFF90-0CF8-4DEF-B5C0-7A4639FA9993}" type="pres">
      <dgm:prSet presAssocID="{A4CB774D-E358-4D40-97AC-CDEBA84496C8}" presName="spacing" presStyleCnt="0"/>
      <dgm:spPr/>
    </dgm:pt>
    <dgm:pt modelId="{198F78D2-9D98-43E4-BFA7-9EE0698914D9}" type="pres">
      <dgm:prSet presAssocID="{A70280CA-DB2C-453D-9E3E-0996156B3CBB}" presName="linNode" presStyleCnt="0"/>
      <dgm:spPr/>
    </dgm:pt>
    <dgm:pt modelId="{2EC36C3A-86C4-4A25-9CD4-39AF0A390DCE}" type="pres">
      <dgm:prSet presAssocID="{A70280CA-DB2C-453D-9E3E-0996156B3CBB}" presName="parentShp" presStyleLbl="node1" presStyleIdx="1" presStyleCnt="2" custScaleX="627885" custScaleY="70551" custLinFactNeighborX="11663" custLinFactNeighborY="-17297">
        <dgm:presLayoutVars>
          <dgm:bulletEnabled val="1"/>
        </dgm:presLayoutVars>
      </dgm:prSet>
      <dgm:spPr/>
    </dgm:pt>
    <dgm:pt modelId="{72EAE65E-C7D0-49FE-94C8-3616997AE3E6}" type="pres">
      <dgm:prSet presAssocID="{A70280CA-DB2C-453D-9E3E-0996156B3CBB}" presName="childShp" presStyleLbl="bgAccFollowNode1" presStyleIdx="1" presStyleCnt="2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2F57B604-4905-4758-9128-12C10854A72D}" srcId="{C6364592-2DD7-4096-ACEC-810108524733}" destId="{A70280CA-DB2C-453D-9E3E-0996156B3CBB}" srcOrd="1" destOrd="0" parTransId="{C5BCDC65-24D5-49CE-AF84-15CC1683CDE2}" sibTransId="{56EEA8BE-E5D3-42BA-BCA8-527993E825AC}"/>
    <dgm:cxn modelId="{8F3F200D-A1DB-47F5-B0F9-B56849469121}" srcId="{C6364592-2DD7-4096-ACEC-810108524733}" destId="{587C30FE-3E0E-404C-B94A-93D9A1220886}" srcOrd="0" destOrd="0" parTransId="{C8F23BB8-C1A4-46DB-A5CF-557FE5449D88}" sibTransId="{A4CB774D-E358-4D40-97AC-CDEBA84496C8}"/>
    <dgm:cxn modelId="{50E9BAA0-4026-435E-A502-E40666DE73A7}" type="presOf" srcId="{C6364592-2DD7-4096-ACEC-810108524733}" destId="{370A5168-DCA2-480E-B17A-4F72C680D26C}" srcOrd="0" destOrd="0" presId="urn:microsoft.com/office/officeart/2005/8/layout/vList6"/>
    <dgm:cxn modelId="{7C12C1C0-DE59-489A-82B3-5238FA1833D3}" type="presOf" srcId="{A70280CA-DB2C-453D-9E3E-0996156B3CBB}" destId="{2EC36C3A-86C4-4A25-9CD4-39AF0A390DCE}" srcOrd="0" destOrd="0" presId="urn:microsoft.com/office/officeart/2005/8/layout/vList6"/>
    <dgm:cxn modelId="{F2153BEA-35CE-4B24-BB9B-DF2D84B88490}" type="presOf" srcId="{587C30FE-3E0E-404C-B94A-93D9A1220886}" destId="{950B9C1D-A88D-4426-AD3E-2AA267E1B0DE}" srcOrd="0" destOrd="0" presId="urn:microsoft.com/office/officeart/2005/8/layout/vList6"/>
    <dgm:cxn modelId="{657EA823-7CCA-44D8-9149-87910FDFF646}" type="presParOf" srcId="{370A5168-DCA2-480E-B17A-4F72C680D26C}" destId="{90C0E59D-54F6-4897-BA98-EB6E12E38DA5}" srcOrd="0" destOrd="0" presId="urn:microsoft.com/office/officeart/2005/8/layout/vList6"/>
    <dgm:cxn modelId="{AD1798C9-A2DA-47EF-BFBB-07DE34B5FD56}" type="presParOf" srcId="{90C0E59D-54F6-4897-BA98-EB6E12E38DA5}" destId="{950B9C1D-A88D-4426-AD3E-2AA267E1B0DE}" srcOrd="0" destOrd="0" presId="urn:microsoft.com/office/officeart/2005/8/layout/vList6"/>
    <dgm:cxn modelId="{36D7A27E-A595-46F3-B6C5-B9BD962953D1}" type="presParOf" srcId="{90C0E59D-54F6-4897-BA98-EB6E12E38DA5}" destId="{EBF44021-33FA-4EA2-8C40-06C9CF873914}" srcOrd="1" destOrd="0" presId="urn:microsoft.com/office/officeart/2005/8/layout/vList6"/>
    <dgm:cxn modelId="{22FB617E-94CF-4DE5-9225-6FA43E60E8AB}" type="presParOf" srcId="{370A5168-DCA2-480E-B17A-4F72C680D26C}" destId="{E1EDFF90-0CF8-4DEF-B5C0-7A4639FA9993}" srcOrd="1" destOrd="0" presId="urn:microsoft.com/office/officeart/2005/8/layout/vList6"/>
    <dgm:cxn modelId="{F7D4DE23-82E2-484A-87DA-931846730151}" type="presParOf" srcId="{370A5168-DCA2-480E-B17A-4F72C680D26C}" destId="{198F78D2-9D98-43E4-BFA7-9EE0698914D9}" srcOrd="2" destOrd="0" presId="urn:microsoft.com/office/officeart/2005/8/layout/vList6"/>
    <dgm:cxn modelId="{884904F4-E55D-4A99-82F9-ACBA5EE40CB5}" type="presParOf" srcId="{198F78D2-9D98-43E4-BFA7-9EE0698914D9}" destId="{2EC36C3A-86C4-4A25-9CD4-39AF0A390DCE}" srcOrd="0" destOrd="0" presId="urn:microsoft.com/office/officeart/2005/8/layout/vList6"/>
    <dgm:cxn modelId="{4AF03ABF-0E3E-4565-890B-62926C8A4177}" type="presParOf" srcId="{198F78D2-9D98-43E4-BFA7-9EE0698914D9}" destId="{72EAE65E-C7D0-49FE-94C8-3616997AE3E6}" srcOrd="1" destOrd="0" presId="urn:microsoft.com/office/officeart/2005/8/layout/vList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6364592-2DD7-4096-ACEC-810108524733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7C30FE-3E0E-404C-B94A-93D9A1220886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n-US" sz="105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I.</a:t>
          </a:r>
          <a:r>
            <a:rPr lang="ru-RU" sz="105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Обеспечение деятельности органов местного самоуправления</a:t>
          </a:r>
        </a:p>
        <a:p>
          <a:pPr algn="l"/>
          <a:r>
            <a:rPr lang="ru-RU" sz="1000" b="0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20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6 251,0 </a:t>
          </a:r>
          <a:r>
            <a:rPr lang="ru-RU" sz="1050" b="0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тыс. руб. или </a:t>
          </a:r>
          <a:r>
            <a:rPr lang="ru-RU" sz="110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1,2%</a:t>
          </a:r>
          <a:r>
            <a:rPr lang="ru-RU" sz="105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05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от общего объема расходов</a:t>
          </a:r>
          <a:endParaRPr lang="ru-RU" sz="1050" b="1" dirty="0">
            <a:solidFill>
              <a:schemeClr val="tx1">
                <a:lumMod val="50000"/>
              </a:schemeClr>
            </a:solidFill>
            <a:latin typeface="Arial Narrow" pitchFamily="34" charset="0"/>
          </a:endParaRPr>
        </a:p>
      </dgm:t>
    </dgm:pt>
    <dgm:pt modelId="{C8F23BB8-C1A4-46DB-A5CF-557FE5449D88}" type="parTrans" cxnId="{8F3F200D-A1DB-47F5-B0F9-B56849469121}">
      <dgm:prSet/>
      <dgm:spPr/>
      <dgm:t>
        <a:bodyPr/>
        <a:lstStyle/>
        <a:p>
          <a:endParaRPr lang="ru-RU" sz="1100">
            <a:latin typeface="Arial Narrow" pitchFamily="34" charset="0"/>
          </a:endParaRPr>
        </a:p>
      </dgm:t>
    </dgm:pt>
    <dgm:pt modelId="{A4CB774D-E358-4D40-97AC-CDEBA84496C8}" type="sibTrans" cxnId="{8F3F200D-A1DB-47F5-B0F9-B56849469121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100">
            <a:latin typeface="Arial Narrow" pitchFamily="34" charset="0"/>
          </a:endParaRPr>
        </a:p>
      </dgm:t>
    </dgm:pt>
    <dgm:pt modelId="{A70280CA-DB2C-453D-9E3E-0996156B3CBB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n-US" sz="1200" b="1" i="0" u="none" dirty="0">
              <a:solidFill>
                <a:srgbClr val="002060"/>
              </a:solidFill>
              <a:latin typeface="Arial Narrow" pitchFamily="34" charset="0"/>
            </a:rPr>
            <a:t>II.</a:t>
          </a:r>
          <a:r>
            <a:rPr lang="ru-RU" sz="1200" b="1" i="0" u="none" dirty="0">
              <a:solidFill>
                <a:srgbClr val="002060"/>
              </a:solidFill>
              <a:latin typeface="Arial Narrow" pitchFamily="34" charset="0"/>
            </a:rPr>
            <a:t> Иные непрограммные расходы бюджета МО город Волхов  </a:t>
          </a:r>
        </a:p>
        <a:p>
          <a:pPr algn="l"/>
          <a:r>
            <a:rPr lang="ru-RU" sz="1200" b="1" i="0" u="none" dirty="0">
              <a:solidFill>
                <a:srgbClr val="002060"/>
              </a:solidFill>
              <a:latin typeface="Arial Narrow" pitchFamily="34" charset="0"/>
            </a:rPr>
            <a:t>77 907,1 </a:t>
          </a:r>
          <a:r>
            <a:rPr lang="ru-RU" sz="1200" b="0" i="0" u="none" dirty="0">
              <a:solidFill>
                <a:srgbClr val="002060"/>
              </a:solidFill>
              <a:latin typeface="Arial Narrow" pitchFamily="34" charset="0"/>
            </a:rPr>
            <a:t>тыс. руб. или </a:t>
          </a:r>
          <a:r>
            <a:rPr lang="ru-RU" sz="1200" b="1" i="0" u="none" dirty="0">
              <a:solidFill>
                <a:srgbClr val="002060"/>
              </a:solidFill>
              <a:latin typeface="Arial Narrow" pitchFamily="34" charset="0"/>
            </a:rPr>
            <a:t>15,1% </a:t>
          </a:r>
          <a:r>
            <a:rPr lang="ru-RU" sz="1200" dirty="0">
              <a:solidFill>
                <a:srgbClr val="002060"/>
              </a:solidFill>
              <a:latin typeface="Arial Narrow" pitchFamily="34" charset="0"/>
            </a:rPr>
            <a:t>от общего объема расходов</a:t>
          </a:r>
          <a:endParaRPr lang="ru-RU" sz="1200" b="0" i="0" u="none" dirty="0">
            <a:solidFill>
              <a:srgbClr val="002060"/>
            </a:solidFill>
            <a:latin typeface="Arial Narrow" pitchFamily="34" charset="0"/>
          </a:endParaRPr>
        </a:p>
      </dgm:t>
    </dgm:pt>
    <dgm:pt modelId="{C5BCDC65-24D5-49CE-AF84-15CC1683CDE2}" type="parTrans" cxnId="{2F57B604-4905-4758-9128-12C10854A72D}">
      <dgm:prSet/>
      <dgm:spPr/>
      <dgm:t>
        <a:bodyPr/>
        <a:lstStyle/>
        <a:p>
          <a:endParaRPr lang="ru-RU" sz="1100"/>
        </a:p>
      </dgm:t>
    </dgm:pt>
    <dgm:pt modelId="{56EEA8BE-E5D3-42BA-BCA8-527993E825AC}" type="sibTrans" cxnId="{2F57B604-4905-4758-9128-12C10854A72D}">
      <dgm:prSet/>
      <dgm:spPr/>
      <dgm:t>
        <a:bodyPr/>
        <a:lstStyle/>
        <a:p>
          <a:endParaRPr lang="ru-RU" sz="1100"/>
        </a:p>
      </dgm:t>
    </dgm:pt>
    <dgm:pt modelId="{370A5168-DCA2-480E-B17A-4F72C680D26C}" type="pres">
      <dgm:prSet presAssocID="{C6364592-2DD7-4096-ACEC-810108524733}" presName="Name0" presStyleCnt="0">
        <dgm:presLayoutVars>
          <dgm:dir/>
          <dgm:animLvl val="lvl"/>
          <dgm:resizeHandles/>
        </dgm:presLayoutVars>
      </dgm:prSet>
      <dgm:spPr/>
    </dgm:pt>
    <dgm:pt modelId="{90C0E59D-54F6-4897-BA98-EB6E12E38DA5}" type="pres">
      <dgm:prSet presAssocID="{587C30FE-3E0E-404C-B94A-93D9A1220886}" presName="linNode" presStyleCnt="0"/>
      <dgm:spPr/>
    </dgm:pt>
    <dgm:pt modelId="{950B9C1D-A88D-4426-AD3E-2AA267E1B0DE}" type="pres">
      <dgm:prSet presAssocID="{587C30FE-3E0E-404C-B94A-93D9A1220886}" presName="parentShp" presStyleLbl="node1" presStyleIdx="0" presStyleCnt="2" custScaleX="787571" custScaleY="66828" custLinFactNeighborX="11352" custLinFactNeighborY="2818">
        <dgm:presLayoutVars>
          <dgm:bulletEnabled val="1"/>
        </dgm:presLayoutVars>
      </dgm:prSet>
      <dgm:spPr/>
    </dgm:pt>
    <dgm:pt modelId="{EBF44021-33FA-4EA2-8C40-06C9CF873914}" type="pres">
      <dgm:prSet presAssocID="{587C30FE-3E0E-404C-B94A-93D9A1220886}" presName="childShp" presStyleLbl="bgAccFollowNode1" presStyleIdx="0" presStyleCnt="2" custLinFactNeighborX="-8698" custLinFactNeighborY="92698">
        <dgm:presLayoutVars>
          <dgm:bulletEnabled val="1"/>
        </dgm:presLayoutVars>
      </dgm:prSet>
      <dgm:spPr>
        <a:solidFill>
          <a:srgbClr val="002060">
            <a:alpha val="90000"/>
          </a:srgbClr>
        </a:solidFill>
        <a:ln>
          <a:solidFill>
            <a:srgbClr val="002060"/>
          </a:solidFill>
        </a:ln>
      </dgm:spPr>
    </dgm:pt>
    <dgm:pt modelId="{E1EDFF90-0CF8-4DEF-B5C0-7A4639FA9993}" type="pres">
      <dgm:prSet presAssocID="{A4CB774D-E358-4D40-97AC-CDEBA84496C8}" presName="spacing" presStyleCnt="0"/>
      <dgm:spPr/>
    </dgm:pt>
    <dgm:pt modelId="{198F78D2-9D98-43E4-BFA7-9EE0698914D9}" type="pres">
      <dgm:prSet presAssocID="{A70280CA-DB2C-453D-9E3E-0996156B3CBB}" presName="linNode" presStyleCnt="0"/>
      <dgm:spPr/>
    </dgm:pt>
    <dgm:pt modelId="{2EC36C3A-86C4-4A25-9CD4-39AF0A390DCE}" type="pres">
      <dgm:prSet presAssocID="{A70280CA-DB2C-453D-9E3E-0996156B3CBB}" presName="parentShp" presStyleLbl="node1" presStyleIdx="1" presStyleCnt="2" custScaleX="1273015" custScaleY="91899" custLinFactNeighborX="11663" custLinFactNeighborY="-17297">
        <dgm:presLayoutVars>
          <dgm:bulletEnabled val="1"/>
        </dgm:presLayoutVars>
      </dgm:prSet>
      <dgm:spPr/>
    </dgm:pt>
    <dgm:pt modelId="{72EAE65E-C7D0-49FE-94C8-3616997AE3E6}" type="pres">
      <dgm:prSet presAssocID="{A70280CA-DB2C-453D-9E3E-0996156B3CBB}" presName="childShp" presStyleLbl="bgAccFollowNode1" presStyleIdx="1" presStyleCnt="2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2F57B604-4905-4758-9128-12C10854A72D}" srcId="{C6364592-2DD7-4096-ACEC-810108524733}" destId="{A70280CA-DB2C-453D-9E3E-0996156B3CBB}" srcOrd="1" destOrd="0" parTransId="{C5BCDC65-24D5-49CE-AF84-15CC1683CDE2}" sibTransId="{56EEA8BE-E5D3-42BA-BCA8-527993E825AC}"/>
    <dgm:cxn modelId="{8F3F200D-A1DB-47F5-B0F9-B56849469121}" srcId="{C6364592-2DD7-4096-ACEC-810108524733}" destId="{587C30FE-3E0E-404C-B94A-93D9A1220886}" srcOrd="0" destOrd="0" parTransId="{C8F23BB8-C1A4-46DB-A5CF-557FE5449D88}" sibTransId="{A4CB774D-E358-4D40-97AC-CDEBA84496C8}"/>
    <dgm:cxn modelId="{50E9BAA0-4026-435E-A502-E40666DE73A7}" type="presOf" srcId="{C6364592-2DD7-4096-ACEC-810108524733}" destId="{370A5168-DCA2-480E-B17A-4F72C680D26C}" srcOrd="0" destOrd="0" presId="urn:microsoft.com/office/officeart/2005/8/layout/vList6"/>
    <dgm:cxn modelId="{7C12C1C0-DE59-489A-82B3-5238FA1833D3}" type="presOf" srcId="{A70280CA-DB2C-453D-9E3E-0996156B3CBB}" destId="{2EC36C3A-86C4-4A25-9CD4-39AF0A390DCE}" srcOrd="0" destOrd="0" presId="urn:microsoft.com/office/officeart/2005/8/layout/vList6"/>
    <dgm:cxn modelId="{F2153BEA-35CE-4B24-BB9B-DF2D84B88490}" type="presOf" srcId="{587C30FE-3E0E-404C-B94A-93D9A1220886}" destId="{950B9C1D-A88D-4426-AD3E-2AA267E1B0DE}" srcOrd="0" destOrd="0" presId="urn:microsoft.com/office/officeart/2005/8/layout/vList6"/>
    <dgm:cxn modelId="{657EA823-7CCA-44D8-9149-87910FDFF646}" type="presParOf" srcId="{370A5168-DCA2-480E-B17A-4F72C680D26C}" destId="{90C0E59D-54F6-4897-BA98-EB6E12E38DA5}" srcOrd="0" destOrd="0" presId="urn:microsoft.com/office/officeart/2005/8/layout/vList6"/>
    <dgm:cxn modelId="{AD1798C9-A2DA-47EF-BFBB-07DE34B5FD56}" type="presParOf" srcId="{90C0E59D-54F6-4897-BA98-EB6E12E38DA5}" destId="{950B9C1D-A88D-4426-AD3E-2AA267E1B0DE}" srcOrd="0" destOrd="0" presId="urn:microsoft.com/office/officeart/2005/8/layout/vList6"/>
    <dgm:cxn modelId="{36D7A27E-A595-46F3-B6C5-B9BD962953D1}" type="presParOf" srcId="{90C0E59D-54F6-4897-BA98-EB6E12E38DA5}" destId="{EBF44021-33FA-4EA2-8C40-06C9CF873914}" srcOrd="1" destOrd="0" presId="urn:microsoft.com/office/officeart/2005/8/layout/vList6"/>
    <dgm:cxn modelId="{22FB617E-94CF-4DE5-9225-6FA43E60E8AB}" type="presParOf" srcId="{370A5168-DCA2-480E-B17A-4F72C680D26C}" destId="{E1EDFF90-0CF8-4DEF-B5C0-7A4639FA9993}" srcOrd="1" destOrd="0" presId="urn:microsoft.com/office/officeart/2005/8/layout/vList6"/>
    <dgm:cxn modelId="{F7D4DE23-82E2-484A-87DA-931846730151}" type="presParOf" srcId="{370A5168-DCA2-480E-B17A-4F72C680D26C}" destId="{198F78D2-9D98-43E4-BFA7-9EE0698914D9}" srcOrd="2" destOrd="0" presId="urn:microsoft.com/office/officeart/2005/8/layout/vList6"/>
    <dgm:cxn modelId="{884904F4-E55D-4A99-82F9-ACBA5EE40CB5}" type="presParOf" srcId="{198F78D2-9D98-43E4-BFA7-9EE0698914D9}" destId="{2EC36C3A-86C4-4A25-9CD4-39AF0A390DCE}" srcOrd="0" destOrd="0" presId="urn:microsoft.com/office/officeart/2005/8/layout/vList6"/>
    <dgm:cxn modelId="{4AF03ABF-0E3E-4565-890B-62926C8A4177}" type="presParOf" srcId="{198F78D2-9D98-43E4-BFA7-9EE0698914D9}" destId="{72EAE65E-C7D0-49FE-94C8-3616997AE3E6}" srcOrd="1" destOrd="0" presId="urn:microsoft.com/office/officeart/2005/8/layout/vList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6364592-2DD7-4096-ACEC-810108524733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7C30FE-3E0E-404C-B94A-93D9A1220886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n-US" sz="105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I.</a:t>
          </a:r>
          <a:r>
            <a:rPr lang="ru-RU" sz="105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Обеспечение деятельности органов местного самоуправления</a:t>
          </a:r>
        </a:p>
        <a:p>
          <a:pPr algn="l"/>
          <a:r>
            <a:rPr lang="ru-RU" sz="1000" b="0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20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6 251,0 </a:t>
          </a:r>
          <a:r>
            <a:rPr lang="ru-RU" sz="1050" b="0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тыс. руб. или </a:t>
          </a:r>
          <a:r>
            <a:rPr lang="ru-RU" sz="110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1,2%</a:t>
          </a:r>
          <a:r>
            <a:rPr lang="ru-RU" sz="1050" b="1" i="0" u="none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05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от общего объема расходов</a:t>
          </a:r>
          <a:endParaRPr lang="ru-RU" sz="1050" b="1" dirty="0">
            <a:solidFill>
              <a:schemeClr val="tx1">
                <a:lumMod val="50000"/>
              </a:schemeClr>
            </a:solidFill>
            <a:latin typeface="Arial Narrow" pitchFamily="34" charset="0"/>
          </a:endParaRPr>
        </a:p>
      </dgm:t>
    </dgm:pt>
    <dgm:pt modelId="{C8F23BB8-C1A4-46DB-A5CF-557FE5449D88}" type="parTrans" cxnId="{8F3F200D-A1DB-47F5-B0F9-B56849469121}">
      <dgm:prSet/>
      <dgm:spPr/>
      <dgm:t>
        <a:bodyPr/>
        <a:lstStyle/>
        <a:p>
          <a:endParaRPr lang="ru-RU" sz="1100">
            <a:latin typeface="Arial Narrow" pitchFamily="34" charset="0"/>
          </a:endParaRPr>
        </a:p>
      </dgm:t>
    </dgm:pt>
    <dgm:pt modelId="{A4CB774D-E358-4D40-97AC-CDEBA84496C8}" type="sibTrans" cxnId="{8F3F200D-A1DB-47F5-B0F9-B56849469121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100">
            <a:latin typeface="Arial Narrow" pitchFamily="34" charset="0"/>
          </a:endParaRPr>
        </a:p>
      </dgm:t>
    </dgm:pt>
    <dgm:pt modelId="{A70280CA-DB2C-453D-9E3E-0996156B3CBB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n-US" sz="1200" b="1" i="0" u="none" dirty="0">
              <a:solidFill>
                <a:srgbClr val="002060"/>
              </a:solidFill>
              <a:latin typeface="Arial Narrow" pitchFamily="34" charset="0"/>
            </a:rPr>
            <a:t>II.</a:t>
          </a:r>
          <a:r>
            <a:rPr lang="ru-RU" sz="1200" b="1" i="0" u="none" dirty="0">
              <a:solidFill>
                <a:srgbClr val="002060"/>
              </a:solidFill>
              <a:latin typeface="Arial Narrow" pitchFamily="34" charset="0"/>
            </a:rPr>
            <a:t> Иные непрограммные расходы бюджета МО город Волхов  </a:t>
          </a:r>
        </a:p>
        <a:p>
          <a:pPr algn="l"/>
          <a:r>
            <a:rPr lang="ru-RU" sz="1200" b="1" i="0" u="none" dirty="0">
              <a:solidFill>
                <a:srgbClr val="002060"/>
              </a:solidFill>
              <a:latin typeface="Arial Narrow" pitchFamily="34" charset="0"/>
            </a:rPr>
            <a:t>77 907,1 </a:t>
          </a:r>
          <a:r>
            <a:rPr lang="ru-RU" sz="1200" b="0" i="0" u="none" dirty="0">
              <a:solidFill>
                <a:srgbClr val="002060"/>
              </a:solidFill>
              <a:latin typeface="Arial Narrow" pitchFamily="34" charset="0"/>
            </a:rPr>
            <a:t>тыс. руб. или </a:t>
          </a:r>
          <a:r>
            <a:rPr lang="ru-RU" sz="1200" b="1" i="0" u="none" dirty="0">
              <a:solidFill>
                <a:srgbClr val="002060"/>
              </a:solidFill>
              <a:latin typeface="Arial Narrow" pitchFamily="34" charset="0"/>
            </a:rPr>
            <a:t>15,1% </a:t>
          </a:r>
          <a:r>
            <a:rPr lang="ru-RU" sz="1200" dirty="0">
              <a:solidFill>
                <a:srgbClr val="002060"/>
              </a:solidFill>
              <a:latin typeface="Arial Narrow" pitchFamily="34" charset="0"/>
            </a:rPr>
            <a:t>от общего объема расходов</a:t>
          </a:r>
          <a:endParaRPr lang="ru-RU" sz="1200" b="0" i="0" u="none" dirty="0">
            <a:solidFill>
              <a:srgbClr val="002060"/>
            </a:solidFill>
            <a:latin typeface="Arial Narrow" pitchFamily="34" charset="0"/>
          </a:endParaRPr>
        </a:p>
      </dgm:t>
    </dgm:pt>
    <dgm:pt modelId="{C5BCDC65-24D5-49CE-AF84-15CC1683CDE2}" type="parTrans" cxnId="{2F57B604-4905-4758-9128-12C10854A72D}">
      <dgm:prSet/>
      <dgm:spPr/>
      <dgm:t>
        <a:bodyPr/>
        <a:lstStyle/>
        <a:p>
          <a:endParaRPr lang="ru-RU" sz="1100"/>
        </a:p>
      </dgm:t>
    </dgm:pt>
    <dgm:pt modelId="{56EEA8BE-E5D3-42BA-BCA8-527993E825AC}" type="sibTrans" cxnId="{2F57B604-4905-4758-9128-12C10854A72D}">
      <dgm:prSet/>
      <dgm:spPr/>
      <dgm:t>
        <a:bodyPr/>
        <a:lstStyle/>
        <a:p>
          <a:endParaRPr lang="ru-RU" sz="1100"/>
        </a:p>
      </dgm:t>
    </dgm:pt>
    <dgm:pt modelId="{370A5168-DCA2-480E-B17A-4F72C680D26C}" type="pres">
      <dgm:prSet presAssocID="{C6364592-2DD7-4096-ACEC-810108524733}" presName="Name0" presStyleCnt="0">
        <dgm:presLayoutVars>
          <dgm:dir/>
          <dgm:animLvl val="lvl"/>
          <dgm:resizeHandles/>
        </dgm:presLayoutVars>
      </dgm:prSet>
      <dgm:spPr/>
    </dgm:pt>
    <dgm:pt modelId="{90C0E59D-54F6-4897-BA98-EB6E12E38DA5}" type="pres">
      <dgm:prSet presAssocID="{587C30FE-3E0E-404C-B94A-93D9A1220886}" presName="linNode" presStyleCnt="0"/>
      <dgm:spPr/>
    </dgm:pt>
    <dgm:pt modelId="{950B9C1D-A88D-4426-AD3E-2AA267E1B0DE}" type="pres">
      <dgm:prSet presAssocID="{587C30FE-3E0E-404C-B94A-93D9A1220886}" presName="parentShp" presStyleLbl="node1" presStyleIdx="0" presStyleCnt="2" custScaleX="787571" custScaleY="66828" custLinFactNeighborX="11352" custLinFactNeighborY="2818">
        <dgm:presLayoutVars>
          <dgm:bulletEnabled val="1"/>
        </dgm:presLayoutVars>
      </dgm:prSet>
      <dgm:spPr/>
    </dgm:pt>
    <dgm:pt modelId="{EBF44021-33FA-4EA2-8C40-06C9CF873914}" type="pres">
      <dgm:prSet presAssocID="{587C30FE-3E0E-404C-B94A-93D9A1220886}" presName="childShp" presStyleLbl="bgAccFollowNode1" presStyleIdx="0" presStyleCnt="2" custLinFactNeighborX="-8698" custLinFactNeighborY="92698">
        <dgm:presLayoutVars>
          <dgm:bulletEnabled val="1"/>
        </dgm:presLayoutVars>
      </dgm:prSet>
      <dgm:spPr>
        <a:solidFill>
          <a:srgbClr val="002060">
            <a:alpha val="90000"/>
          </a:srgbClr>
        </a:solidFill>
        <a:ln>
          <a:solidFill>
            <a:srgbClr val="002060"/>
          </a:solidFill>
        </a:ln>
      </dgm:spPr>
    </dgm:pt>
    <dgm:pt modelId="{E1EDFF90-0CF8-4DEF-B5C0-7A4639FA9993}" type="pres">
      <dgm:prSet presAssocID="{A4CB774D-E358-4D40-97AC-CDEBA84496C8}" presName="spacing" presStyleCnt="0"/>
      <dgm:spPr/>
    </dgm:pt>
    <dgm:pt modelId="{198F78D2-9D98-43E4-BFA7-9EE0698914D9}" type="pres">
      <dgm:prSet presAssocID="{A70280CA-DB2C-453D-9E3E-0996156B3CBB}" presName="linNode" presStyleCnt="0"/>
      <dgm:spPr/>
    </dgm:pt>
    <dgm:pt modelId="{2EC36C3A-86C4-4A25-9CD4-39AF0A390DCE}" type="pres">
      <dgm:prSet presAssocID="{A70280CA-DB2C-453D-9E3E-0996156B3CBB}" presName="parentShp" presStyleLbl="node1" presStyleIdx="1" presStyleCnt="2" custScaleX="1273015" custScaleY="91899" custLinFactNeighborX="11663" custLinFactNeighborY="-17297">
        <dgm:presLayoutVars>
          <dgm:bulletEnabled val="1"/>
        </dgm:presLayoutVars>
      </dgm:prSet>
      <dgm:spPr/>
    </dgm:pt>
    <dgm:pt modelId="{72EAE65E-C7D0-49FE-94C8-3616997AE3E6}" type="pres">
      <dgm:prSet presAssocID="{A70280CA-DB2C-453D-9E3E-0996156B3CBB}" presName="childShp" presStyleLbl="bgAccFollowNode1" presStyleIdx="1" presStyleCnt="2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2F57B604-4905-4758-9128-12C10854A72D}" srcId="{C6364592-2DD7-4096-ACEC-810108524733}" destId="{A70280CA-DB2C-453D-9E3E-0996156B3CBB}" srcOrd="1" destOrd="0" parTransId="{C5BCDC65-24D5-49CE-AF84-15CC1683CDE2}" sibTransId="{56EEA8BE-E5D3-42BA-BCA8-527993E825AC}"/>
    <dgm:cxn modelId="{8F3F200D-A1DB-47F5-B0F9-B56849469121}" srcId="{C6364592-2DD7-4096-ACEC-810108524733}" destId="{587C30FE-3E0E-404C-B94A-93D9A1220886}" srcOrd="0" destOrd="0" parTransId="{C8F23BB8-C1A4-46DB-A5CF-557FE5449D88}" sibTransId="{A4CB774D-E358-4D40-97AC-CDEBA84496C8}"/>
    <dgm:cxn modelId="{50E9BAA0-4026-435E-A502-E40666DE73A7}" type="presOf" srcId="{C6364592-2DD7-4096-ACEC-810108524733}" destId="{370A5168-DCA2-480E-B17A-4F72C680D26C}" srcOrd="0" destOrd="0" presId="urn:microsoft.com/office/officeart/2005/8/layout/vList6"/>
    <dgm:cxn modelId="{7C12C1C0-DE59-489A-82B3-5238FA1833D3}" type="presOf" srcId="{A70280CA-DB2C-453D-9E3E-0996156B3CBB}" destId="{2EC36C3A-86C4-4A25-9CD4-39AF0A390DCE}" srcOrd="0" destOrd="0" presId="urn:microsoft.com/office/officeart/2005/8/layout/vList6"/>
    <dgm:cxn modelId="{F2153BEA-35CE-4B24-BB9B-DF2D84B88490}" type="presOf" srcId="{587C30FE-3E0E-404C-B94A-93D9A1220886}" destId="{950B9C1D-A88D-4426-AD3E-2AA267E1B0DE}" srcOrd="0" destOrd="0" presId="urn:microsoft.com/office/officeart/2005/8/layout/vList6"/>
    <dgm:cxn modelId="{657EA823-7CCA-44D8-9149-87910FDFF646}" type="presParOf" srcId="{370A5168-DCA2-480E-B17A-4F72C680D26C}" destId="{90C0E59D-54F6-4897-BA98-EB6E12E38DA5}" srcOrd="0" destOrd="0" presId="urn:microsoft.com/office/officeart/2005/8/layout/vList6"/>
    <dgm:cxn modelId="{AD1798C9-A2DA-47EF-BFBB-07DE34B5FD56}" type="presParOf" srcId="{90C0E59D-54F6-4897-BA98-EB6E12E38DA5}" destId="{950B9C1D-A88D-4426-AD3E-2AA267E1B0DE}" srcOrd="0" destOrd="0" presId="urn:microsoft.com/office/officeart/2005/8/layout/vList6"/>
    <dgm:cxn modelId="{36D7A27E-A595-46F3-B6C5-B9BD962953D1}" type="presParOf" srcId="{90C0E59D-54F6-4897-BA98-EB6E12E38DA5}" destId="{EBF44021-33FA-4EA2-8C40-06C9CF873914}" srcOrd="1" destOrd="0" presId="urn:microsoft.com/office/officeart/2005/8/layout/vList6"/>
    <dgm:cxn modelId="{22FB617E-94CF-4DE5-9225-6FA43E60E8AB}" type="presParOf" srcId="{370A5168-DCA2-480E-B17A-4F72C680D26C}" destId="{E1EDFF90-0CF8-4DEF-B5C0-7A4639FA9993}" srcOrd="1" destOrd="0" presId="urn:microsoft.com/office/officeart/2005/8/layout/vList6"/>
    <dgm:cxn modelId="{F7D4DE23-82E2-484A-87DA-931846730151}" type="presParOf" srcId="{370A5168-DCA2-480E-B17A-4F72C680D26C}" destId="{198F78D2-9D98-43E4-BFA7-9EE0698914D9}" srcOrd="2" destOrd="0" presId="urn:microsoft.com/office/officeart/2005/8/layout/vList6"/>
    <dgm:cxn modelId="{884904F4-E55D-4A99-82F9-ACBA5EE40CB5}" type="presParOf" srcId="{198F78D2-9D98-43E4-BFA7-9EE0698914D9}" destId="{2EC36C3A-86C4-4A25-9CD4-39AF0A390DCE}" srcOrd="0" destOrd="0" presId="urn:microsoft.com/office/officeart/2005/8/layout/vList6"/>
    <dgm:cxn modelId="{4AF03ABF-0E3E-4565-890B-62926C8A4177}" type="presParOf" srcId="{198F78D2-9D98-43E4-BFA7-9EE0698914D9}" destId="{72EAE65E-C7D0-49FE-94C8-3616997AE3E6}" srcOrd="1" destOrd="0" presId="urn:microsoft.com/office/officeart/2005/8/layout/vList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D41FA2C-4D68-4709-96A7-B7A90E57F79D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FCD8E0-CE8C-489E-B160-B32412D97E68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Акцизы                         </a:t>
          </a:r>
          <a:r>
            <a:rPr lang="ru-RU" sz="1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10 474,3 </a:t>
          </a:r>
          <a:r>
            <a:rPr lang="ru-RU" sz="12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тыс. руб.</a:t>
          </a:r>
          <a:endParaRPr lang="ru-RU" sz="600" b="1" dirty="0">
            <a:solidFill>
              <a:schemeClr val="accent4">
                <a:lumMod val="50000"/>
              </a:schemeClr>
            </a:solidFill>
            <a:latin typeface="Arial Narrow" pitchFamily="34" charset="0"/>
          </a:endParaRPr>
        </a:p>
      </dgm:t>
    </dgm:pt>
    <dgm:pt modelId="{C5A7ADCC-7616-4A3E-BB95-128B9E2623F1}" type="parTrans" cxnId="{81B879CF-4554-4F56-9ED1-219915284582}">
      <dgm:prSet/>
      <dgm:spPr/>
      <dgm:t>
        <a:bodyPr/>
        <a:lstStyle/>
        <a:p>
          <a:endParaRPr lang="ru-RU" sz="900" b="1">
            <a:latin typeface="Arial Narrow" pitchFamily="34" charset="0"/>
          </a:endParaRPr>
        </a:p>
      </dgm:t>
    </dgm:pt>
    <dgm:pt modelId="{1D2F3B59-8CBA-46B4-B170-8821F4C063B4}" type="sibTrans" cxnId="{81B879CF-4554-4F56-9ED1-219915284582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900" b="1">
            <a:latin typeface="Arial Narrow" pitchFamily="34" charset="0"/>
          </a:endParaRPr>
        </a:p>
      </dgm:t>
    </dgm:pt>
    <dgm:pt modelId="{F20A1078-ADF3-479C-B4FB-9570BD2462F2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bg1">
              <a:lumMod val="6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НДФЛ</a:t>
          </a:r>
          <a:r>
            <a:rPr lang="ru-RU" sz="14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                         </a:t>
          </a:r>
          <a:r>
            <a:rPr lang="ru-RU" sz="1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17 461,7</a:t>
          </a:r>
        </a:p>
        <a:p>
          <a:r>
            <a:rPr lang="ru-RU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тыс. руб</a:t>
          </a:r>
          <a:r>
            <a:rPr lang="ru-RU" sz="9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.</a:t>
          </a:r>
        </a:p>
      </dgm:t>
    </dgm:pt>
    <dgm:pt modelId="{F73BDF22-360E-480C-96CE-BA16863D0A7C}" type="parTrans" cxnId="{5632D4A4-74D4-480B-AFA8-EA3E20549A1E}">
      <dgm:prSet/>
      <dgm:spPr/>
      <dgm:t>
        <a:bodyPr/>
        <a:lstStyle/>
        <a:p>
          <a:endParaRPr lang="ru-RU" sz="900" b="1">
            <a:latin typeface="Arial Narrow" pitchFamily="34" charset="0"/>
          </a:endParaRPr>
        </a:p>
      </dgm:t>
    </dgm:pt>
    <dgm:pt modelId="{8B330EDE-E595-42CE-B356-1C2B57B62193}" type="sibTrans" cxnId="{5632D4A4-74D4-480B-AFA8-EA3E20549A1E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900" b="1">
            <a:latin typeface="Arial Narrow" pitchFamily="34" charset="0"/>
          </a:endParaRPr>
        </a:p>
      </dgm:t>
    </dgm:pt>
    <dgm:pt modelId="{0F2259F5-F88B-4792-9FAF-0A5A91A46DA4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Прогнозируемый </a:t>
          </a:r>
          <a:r>
            <a:rPr lang="ru-RU" sz="14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объем дорожного фонда </a:t>
          </a:r>
        </a:p>
        <a:p>
          <a:r>
            <a:rPr lang="ru-RU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27 936,0                             </a:t>
          </a:r>
          <a:r>
            <a:rPr lang="ru-RU" sz="10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тыс. рублей</a:t>
          </a:r>
        </a:p>
      </dgm:t>
    </dgm:pt>
    <dgm:pt modelId="{67E60B9C-BA06-465E-9FE1-D0E9CFAB640E}" type="parTrans" cxnId="{E2B16FAC-22EB-4E3F-9CDC-11729BD4D492}">
      <dgm:prSet/>
      <dgm:spPr/>
      <dgm:t>
        <a:bodyPr/>
        <a:lstStyle/>
        <a:p>
          <a:endParaRPr lang="ru-RU" sz="900" b="1">
            <a:latin typeface="Arial Narrow" pitchFamily="34" charset="0"/>
          </a:endParaRPr>
        </a:p>
      </dgm:t>
    </dgm:pt>
    <dgm:pt modelId="{4AF55649-38A1-4B82-A23C-8732A0A63D28}" type="sibTrans" cxnId="{E2B16FAC-22EB-4E3F-9CDC-11729BD4D492}">
      <dgm:prSet/>
      <dgm:spPr/>
      <dgm:t>
        <a:bodyPr/>
        <a:lstStyle/>
        <a:p>
          <a:endParaRPr lang="ru-RU" sz="900" b="1">
            <a:latin typeface="Arial Narrow" pitchFamily="34" charset="0"/>
          </a:endParaRPr>
        </a:p>
      </dgm:t>
    </dgm:pt>
    <dgm:pt modelId="{758121BB-0943-48B5-9A83-5773F73D0749}" type="pres">
      <dgm:prSet presAssocID="{AD41FA2C-4D68-4709-96A7-B7A90E57F79D}" presName="Name0" presStyleCnt="0">
        <dgm:presLayoutVars>
          <dgm:dir/>
          <dgm:resizeHandles val="exact"/>
        </dgm:presLayoutVars>
      </dgm:prSet>
      <dgm:spPr/>
    </dgm:pt>
    <dgm:pt modelId="{B71EEAC7-974A-47E8-8F52-CEF552F9C3CC}" type="pres">
      <dgm:prSet presAssocID="{AD41FA2C-4D68-4709-96A7-B7A90E57F79D}" presName="vNodes" presStyleCnt="0"/>
      <dgm:spPr/>
    </dgm:pt>
    <dgm:pt modelId="{F7A17D81-9EB9-40AA-B835-00880AC0EB9C}" type="pres">
      <dgm:prSet presAssocID="{43FCD8E0-CE8C-489E-B160-B32412D97E68}" presName="node" presStyleLbl="node1" presStyleIdx="0" presStyleCnt="3" custScaleX="169798" custScaleY="163363">
        <dgm:presLayoutVars>
          <dgm:bulletEnabled val="1"/>
        </dgm:presLayoutVars>
      </dgm:prSet>
      <dgm:spPr>
        <a:prstGeom prst="hexagon">
          <a:avLst/>
        </a:prstGeom>
      </dgm:spPr>
    </dgm:pt>
    <dgm:pt modelId="{8515387A-4CE3-4809-AB79-2BA3CE719C1C}" type="pres">
      <dgm:prSet presAssocID="{1D2F3B59-8CBA-46B4-B170-8821F4C063B4}" presName="spacerT" presStyleCnt="0"/>
      <dgm:spPr/>
    </dgm:pt>
    <dgm:pt modelId="{BAF96C37-E97E-4BF8-B5E5-B3F5AB44C87B}" type="pres">
      <dgm:prSet presAssocID="{1D2F3B59-8CBA-46B4-B170-8821F4C063B4}" presName="sibTrans" presStyleLbl="sibTrans2D1" presStyleIdx="0" presStyleCnt="2"/>
      <dgm:spPr/>
    </dgm:pt>
    <dgm:pt modelId="{3332EA5C-8AD4-465C-BEA4-B59F08541A92}" type="pres">
      <dgm:prSet presAssocID="{1D2F3B59-8CBA-46B4-B170-8821F4C063B4}" presName="spacerB" presStyleCnt="0"/>
      <dgm:spPr/>
    </dgm:pt>
    <dgm:pt modelId="{4418262B-D595-44A7-89BF-850AB13D4274}" type="pres">
      <dgm:prSet presAssocID="{F20A1078-ADF3-479C-B4FB-9570BD2462F2}" presName="node" presStyleLbl="node1" presStyleIdx="1" presStyleCnt="3" custScaleX="169798" custScaleY="163363">
        <dgm:presLayoutVars>
          <dgm:bulletEnabled val="1"/>
        </dgm:presLayoutVars>
      </dgm:prSet>
      <dgm:spPr>
        <a:prstGeom prst="hexagon">
          <a:avLst/>
        </a:prstGeom>
      </dgm:spPr>
    </dgm:pt>
    <dgm:pt modelId="{B5D08D4C-FF17-48C2-A4DC-A396A0B04F2C}" type="pres">
      <dgm:prSet presAssocID="{AD41FA2C-4D68-4709-96A7-B7A90E57F79D}" presName="sibTransLast" presStyleLbl="sibTrans2D1" presStyleIdx="1" presStyleCnt="2" custScaleX="146845" custScaleY="119059"/>
      <dgm:spPr>
        <a:prstGeom prst="mathEqual">
          <a:avLst/>
        </a:prstGeom>
      </dgm:spPr>
    </dgm:pt>
    <dgm:pt modelId="{23E19D4C-440B-40BA-9326-CB4D98B4BAF2}" type="pres">
      <dgm:prSet presAssocID="{AD41FA2C-4D68-4709-96A7-B7A90E57F79D}" presName="connectorText" presStyleLbl="sibTrans2D1" presStyleIdx="1" presStyleCnt="2"/>
      <dgm:spPr/>
    </dgm:pt>
    <dgm:pt modelId="{7ECE9926-18E0-4D71-9DEE-177E53D55919}" type="pres">
      <dgm:prSet presAssocID="{AD41FA2C-4D68-4709-96A7-B7A90E57F79D}" presName="lastNode" presStyleLbl="node1" presStyleIdx="2" presStyleCnt="3" custScaleX="129842" custScaleY="118644">
        <dgm:presLayoutVars>
          <dgm:bulletEnabled val="1"/>
        </dgm:presLayoutVars>
      </dgm:prSet>
      <dgm:spPr>
        <a:prstGeom prst="hexagon">
          <a:avLst/>
        </a:prstGeom>
      </dgm:spPr>
    </dgm:pt>
  </dgm:ptLst>
  <dgm:cxnLst>
    <dgm:cxn modelId="{BA489535-DF4D-4211-A12C-5B9CC489C83B}" type="presOf" srcId="{0F2259F5-F88B-4792-9FAF-0A5A91A46DA4}" destId="{7ECE9926-18E0-4D71-9DEE-177E53D55919}" srcOrd="0" destOrd="0" presId="urn:microsoft.com/office/officeart/2005/8/layout/equation2"/>
    <dgm:cxn modelId="{8362D837-F8B4-4846-90C4-1F7837882546}" type="presOf" srcId="{F20A1078-ADF3-479C-B4FB-9570BD2462F2}" destId="{4418262B-D595-44A7-89BF-850AB13D4274}" srcOrd="0" destOrd="0" presId="urn:microsoft.com/office/officeart/2005/8/layout/equation2"/>
    <dgm:cxn modelId="{192D0C5E-BCEE-4F17-8362-81B8A7D00EC9}" type="presOf" srcId="{AD41FA2C-4D68-4709-96A7-B7A90E57F79D}" destId="{758121BB-0943-48B5-9A83-5773F73D0749}" srcOrd="0" destOrd="0" presId="urn:microsoft.com/office/officeart/2005/8/layout/equation2"/>
    <dgm:cxn modelId="{BBA2057A-F96A-4035-98F3-5E24DC23288B}" type="presOf" srcId="{8B330EDE-E595-42CE-B356-1C2B57B62193}" destId="{23E19D4C-440B-40BA-9326-CB4D98B4BAF2}" srcOrd="1" destOrd="0" presId="urn:microsoft.com/office/officeart/2005/8/layout/equation2"/>
    <dgm:cxn modelId="{2B239C89-964B-4563-A252-9B7E56E1780A}" type="presOf" srcId="{43FCD8E0-CE8C-489E-B160-B32412D97E68}" destId="{F7A17D81-9EB9-40AA-B835-00880AC0EB9C}" srcOrd="0" destOrd="0" presId="urn:microsoft.com/office/officeart/2005/8/layout/equation2"/>
    <dgm:cxn modelId="{5632D4A4-74D4-480B-AFA8-EA3E20549A1E}" srcId="{AD41FA2C-4D68-4709-96A7-B7A90E57F79D}" destId="{F20A1078-ADF3-479C-B4FB-9570BD2462F2}" srcOrd="1" destOrd="0" parTransId="{F73BDF22-360E-480C-96CE-BA16863D0A7C}" sibTransId="{8B330EDE-E595-42CE-B356-1C2B57B62193}"/>
    <dgm:cxn modelId="{E2B16FAC-22EB-4E3F-9CDC-11729BD4D492}" srcId="{AD41FA2C-4D68-4709-96A7-B7A90E57F79D}" destId="{0F2259F5-F88B-4792-9FAF-0A5A91A46DA4}" srcOrd="2" destOrd="0" parTransId="{67E60B9C-BA06-465E-9FE1-D0E9CFAB640E}" sibTransId="{4AF55649-38A1-4B82-A23C-8732A0A63D28}"/>
    <dgm:cxn modelId="{042D72B4-7830-4FEC-9730-B10A34369514}" type="presOf" srcId="{8B330EDE-E595-42CE-B356-1C2B57B62193}" destId="{B5D08D4C-FF17-48C2-A4DC-A396A0B04F2C}" srcOrd="0" destOrd="0" presId="urn:microsoft.com/office/officeart/2005/8/layout/equation2"/>
    <dgm:cxn modelId="{81B879CF-4554-4F56-9ED1-219915284582}" srcId="{AD41FA2C-4D68-4709-96A7-B7A90E57F79D}" destId="{43FCD8E0-CE8C-489E-B160-B32412D97E68}" srcOrd="0" destOrd="0" parTransId="{C5A7ADCC-7616-4A3E-BB95-128B9E2623F1}" sibTransId="{1D2F3B59-8CBA-46B4-B170-8821F4C063B4}"/>
    <dgm:cxn modelId="{D91EBBED-0AC3-4CC4-8EA3-EB813D32A1E3}" type="presOf" srcId="{1D2F3B59-8CBA-46B4-B170-8821F4C063B4}" destId="{BAF96C37-E97E-4BF8-B5E5-B3F5AB44C87B}" srcOrd="0" destOrd="0" presId="urn:microsoft.com/office/officeart/2005/8/layout/equation2"/>
    <dgm:cxn modelId="{078B1D03-7338-452B-8E3C-0BB966A2A77D}" type="presParOf" srcId="{758121BB-0943-48B5-9A83-5773F73D0749}" destId="{B71EEAC7-974A-47E8-8F52-CEF552F9C3CC}" srcOrd="0" destOrd="0" presId="urn:microsoft.com/office/officeart/2005/8/layout/equation2"/>
    <dgm:cxn modelId="{9791CCDD-CA96-450B-80BC-090391C16AE1}" type="presParOf" srcId="{B71EEAC7-974A-47E8-8F52-CEF552F9C3CC}" destId="{F7A17D81-9EB9-40AA-B835-00880AC0EB9C}" srcOrd="0" destOrd="0" presId="urn:microsoft.com/office/officeart/2005/8/layout/equation2"/>
    <dgm:cxn modelId="{03F614C1-E901-45BB-B972-BB94425FB7CE}" type="presParOf" srcId="{B71EEAC7-974A-47E8-8F52-CEF552F9C3CC}" destId="{8515387A-4CE3-4809-AB79-2BA3CE719C1C}" srcOrd="1" destOrd="0" presId="urn:microsoft.com/office/officeart/2005/8/layout/equation2"/>
    <dgm:cxn modelId="{0D15BFB6-8515-4C59-8BEC-FB3723ACE87C}" type="presParOf" srcId="{B71EEAC7-974A-47E8-8F52-CEF552F9C3CC}" destId="{BAF96C37-E97E-4BF8-B5E5-B3F5AB44C87B}" srcOrd="2" destOrd="0" presId="urn:microsoft.com/office/officeart/2005/8/layout/equation2"/>
    <dgm:cxn modelId="{4809FF30-9583-4591-9E0F-14D846511E07}" type="presParOf" srcId="{B71EEAC7-974A-47E8-8F52-CEF552F9C3CC}" destId="{3332EA5C-8AD4-465C-BEA4-B59F08541A92}" srcOrd="3" destOrd="0" presId="urn:microsoft.com/office/officeart/2005/8/layout/equation2"/>
    <dgm:cxn modelId="{550E361E-1013-4F00-9521-3CA0E6F8E576}" type="presParOf" srcId="{B71EEAC7-974A-47E8-8F52-CEF552F9C3CC}" destId="{4418262B-D595-44A7-89BF-850AB13D4274}" srcOrd="4" destOrd="0" presId="urn:microsoft.com/office/officeart/2005/8/layout/equation2"/>
    <dgm:cxn modelId="{7CC1E79B-FAE6-4FC8-8AF1-1FAB425F5889}" type="presParOf" srcId="{758121BB-0943-48B5-9A83-5773F73D0749}" destId="{B5D08D4C-FF17-48C2-A4DC-A396A0B04F2C}" srcOrd="1" destOrd="0" presId="urn:microsoft.com/office/officeart/2005/8/layout/equation2"/>
    <dgm:cxn modelId="{886B8039-3585-4EEE-A289-DFC582748153}" type="presParOf" srcId="{B5D08D4C-FF17-48C2-A4DC-A396A0B04F2C}" destId="{23E19D4C-440B-40BA-9326-CB4D98B4BAF2}" srcOrd="0" destOrd="0" presId="urn:microsoft.com/office/officeart/2005/8/layout/equation2"/>
    <dgm:cxn modelId="{25A3270B-6D6D-4768-B91C-06B1F97790AC}" type="presParOf" srcId="{758121BB-0943-48B5-9A83-5773F73D0749}" destId="{7ECE9926-18E0-4D71-9DEE-177E53D5591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ED7223-AA54-44EB-BD49-EED98ED53968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</dgm:pt>
    <dgm:pt modelId="{B4EB7E2C-033D-4FE2-BBA4-9145FE86B357}">
      <dgm:prSet phldrT="[Текст]" custT="1"/>
      <dgm:spPr>
        <a:solidFill>
          <a:schemeClr val="accent6">
            <a:lumMod val="50000"/>
            <a:alpha val="50000"/>
          </a:schemeClr>
        </a:solidFill>
        <a:ln>
          <a:noFill/>
        </a:ln>
      </dgm:spPr>
      <dgm:t>
        <a:bodyPr/>
        <a:lstStyle/>
        <a:p>
          <a:endParaRPr lang="ru-RU" sz="1600" b="1" dirty="0">
            <a:solidFill>
              <a:schemeClr val="tx2">
                <a:lumMod val="75000"/>
              </a:schemeClr>
            </a:solidFill>
            <a:latin typeface="Arial Narrow" pitchFamily="34" charset="0"/>
          </a:endParaRPr>
        </a:p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Проект бюджета разработан в соответствии с бюджетным и налоговым  законодательством РФ, Уставом МО город Волхов, Положением о бюджетном процессе в МО город Волхов и на основании постановления администрации от 24.05.2024 года №1724 «О разработке проекта бюджета муниципального образования  город Волхов на 2025 год  и на плановый период 2026 и 2027 годов»</a:t>
          </a:r>
        </a:p>
      </dgm:t>
    </dgm:pt>
    <dgm:pt modelId="{D2B6ECF2-94F8-48F2-89CD-20D28FA44321}" type="parTrans" cxnId="{B4D321FC-505B-4E55-83B4-EAE4AD82A7CE}">
      <dgm:prSet/>
      <dgm:spPr/>
      <dgm:t>
        <a:bodyPr/>
        <a:lstStyle/>
        <a:p>
          <a:endParaRPr lang="ru-RU" sz="3200"/>
        </a:p>
      </dgm:t>
    </dgm:pt>
    <dgm:pt modelId="{9149605B-645C-4EB0-8768-32EBDEFC9EF3}" type="sibTrans" cxnId="{B4D321FC-505B-4E55-83B4-EAE4AD82A7CE}">
      <dgm:prSet/>
      <dgm:spPr/>
      <dgm:t>
        <a:bodyPr/>
        <a:lstStyle/>
        <a:p>
          <a:endParaRPr lang="ru-RU" sz="3200"/>
        </a:p>
      </dgm:t>
    </dgm:pt>
    <dgm:pt modelId="{A3D356BB-CFBC-4F56-A46C-13FD00E63772}">
      <dgm:prSet phldrT="[Текст]" custT="1"/>
      <dgm:spPr>
        <a:solidFill>
          <a:schemeClr val="accent6">
            <a:lumMod val="50000"/>
            <a:alpha val="50000"/>
          </a:schemeClr>
        </a:solidFill>
        <a:ln>
          <a:noFill/>
        </a:ln>
      </dgm:spPr>
      <dgm:t>
        <a:bodyPr/>
        <a:lstStyle/>
        <a:p>
          <a:pPr>
            <a:spcBef>
              <a:spcPct val="0"/>
            </a:spcBef>
            <a:spcAft>
              <a:spcPts val="0"/>
            </a:spcAft>
          </a:pPr>
          <a:endParaRPr lang="ru-RU" sz="1600" b="1" dirty="0">
            <a:solidFill>
              <a:schemeClr val="tx2">
                <a:lumMod val="75000"/>
              </a:schemeClr>
            </a:solidFill>
            <a:latin typeface="Arial Narrow" pitchFamily="34" charset="0"/>
          </a:endParaRPr>
        </a:p>
        <a:p>
          <a:pPr>
            <a:spcBef>
              <a:spcPct val="0"/>
            </a:spcBef>
            <a:spcAft>
              <a:spcPts val="0"/>
            </a:spcAft>
          </a:pP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Формирование основных </a:t>
          </a:r>
        </a:p>
        <a:p>
          <a:pPr>
            <a:spcBef>
              <a:spcPct val="0"/>
            </a:spcBef>
            <a:spcAft>
              <a:spcPts val="600"/>
            </a:spcAft>
          </a:pP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параметров осуществлялось на основе:</a:t>
          </a:r>
        </a:p>
        <a:p>
          <a:pPr>
            <a:spcBef>
              <a:spcPts val="600"/>
            </a:spcBef>
            <a:spcAft>
              <a:spcPct val="35000"/>
            </a:spcAft>
          </a:pP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- основных направлений бюджетной и налоговой политики  МО город Волхов на 2025 год и на плановый период 2026 и 2027 годов</a:t>
          </a:r>
        </a:p>
        <a:p>
          <a:pPr>
            <a:spcBef>
              <a:spcPct val="0"/>
            </a:spcBef>
            <a:spcAft>
              <a:spcPct val="35000"/>
            </a:spcAft>
          </a:pP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- прогноза социально-экономического развития Ленинградской области и МО город Волхов  на 2025-2027 годы</a:t>
          </a:r>
        </a:p>
        <a:p>
          <a:pPr>
            <a:spcBef>
              <a:spcPct val="0"/>
            </a:spcBef>
            <a:spcAft>
              <a:spcPct val="35000"/>
            </a:spcAft>
          </a:pPr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- муниципальных программ МО город Волхов</a:t>
          </a:r>
          <a:endParaRPr lang="ru-RU" sz="1600" dirty="0">
            <a:solidFill>
              <a:schemeClr val="tx2">
                <a:lumMod val="75000"/>
              </a:schemeClr>
            </a:solidFill>
            <a:latin typeface="Arial Narrow" pitchFamily="34" charset="0"/>
          </a:endParaRPr>
        </a:p>
      </dgm:t>
    </dgm:pt>
    <dgm:pt modelId="{A0910E31-1891-4D06-8EA0-058BF3FFC2DD}" type="parTrans" cxnId="{F1C29E14-89A0-494B-87EC-651C1CDD1518}">
      <dgm:prSet/>
      <dgm:spPr/>
      <dgm:t>
        <a:bodyPr/>
        <a:lstStyle/>
        <a:p>
          <a:endParaRPr lang="ru-RU"/>
        </a:p>
      </dgm:t>
    </dgm:pt>
    <dgm:pt modelId="{4B278EB8-1F75-46F9-AB5D-AB6FFC22597E}" type="sibTrans" cxnId="{F1C29E14-89A0-494B-87EC-651C1CDD1518}">
      <dgm:prSet/>
      <dgm:spPr/>
      <dgm:t>
        <a:bodyPr/>
        <a:lstStyle/>
        <a:p>
          <a:endParaRPr lang="ru-RU"/>
        </a:p>
      </dgm:t>
    </dgm:pt>
    <dgm:pt modelId="{FAF665EE-ECE2-4C2D-BF1F-4FA81AF0E363}" type="pres">
      <dgm:prSet presAssocID="{81ED7223-AA54-44EB-BD49-EED98ED53968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CC7D9C0F-6CCA-42AB-B39F-AF52CEC17253}" type="pres">
      <dgm:prSet presAssocID="{81ED7223-AA54-44EB-BD49-EED98ED53968}" presName="Background" presStyleLbl="bgImgPlace1" presStyleIdx="0" presStyleCnt="1" custScaleX="109195" custScaleY="96806"/>
      <dgm:spPr>
        <a:solidFill>
          <a:schemeClr val="accent4">
            <a:lumMod val="50000"/>
          </a:schemeClr>
        </a:solidFill>
        <a:ln>
          <a:noFill/>
        </a:ln>
        <a:scene3d>
          <a:camera prst="orthographicFront"/>
          <a:lightRig rig="threePt" dir="t"/>
        </a:scene3d>
        <a:sp3d>
          <a:bevelT w="114300" prst="artDeco"/>
        </a:sp3d>
      </dgm:spPr>
    </dgm:pt>
    <dgm:pt modelId="{CECD4060-B496-47C6-9191-9770AFC5E925}" type="pres">
      <dgm:prSet presAssocID="{81ED7223-AA54-44EB-BD49-EED98ED53968}" presName="ParentText1" presStyleLbl="revTx" presStyleIdx="0" presStyleCnt="2" custScaleX="110607" custScaleY="107029" custLinFactNeighborX="-7334" custLinFactNeighborY="-1447">
        <dgm:presLayoutVars>
          <dgm:chMax val="0"/>
          <dgm:chPref val="0"/>
          <dgm:bulletEnabled val="1"/>
        </dgm:presLayoutVars>
      </dgm:prSet>
      <dgm:spPr/>
    </dgm:pt>
    <dgm:pt modelId="{D6750686-92CF-41A3-998E-F3184F299D14}" type="pres">
      <dgm:prSet presAssocID="{81ED7223-AA54-44EB-BD49-EED98ED53968}" presName="ParentText2" presStyleLbl="revTx" presStyleIdx="1" presStyleCnt="2" custScaleX="111920" custScaleY="106857" custLinFactNeighborX="7193" custLinFactNeighborY="-1342">
        <dgm:presLayoutVars>
          <dgm:chMax val="0"/>
          <dgm:chPref val="0"/>
          <dgm:bulletEnabled val="1"/>
        </dgm:presLayoutVars>
      </dgm:prSet>
      <dgm:spPr/>
    </dgm:pt>
    <dgm:pt modelId="{8F181A02-0E9A-4F39-8384-3163E16C2788}" type="pres">
      <dgm:prSet presAssocID="{81ED7223-AA54-44EB-BD49-EED98ED53968}" presName="Plus" presStyleLbl="alignNode1" presStyleIdx="0" presStyleCnt="2"/>
      <dgm:spPr>
        <a:noFill/>
        <a:ln>
          <a:noFill/>
        </a:ln>
      </dgm:spPr>
    </dgm:pt>
    <dgm:pt modelId="{AE295E03-653F-4543-94B9-F7F50DACBB33}" type="pres">
      <dgm:prSet presAssocID="{81ED7223-AA54-44EB-BD49-EED98ED53968}" presName="Minus" presStyleLbl="alignNode1" presStyleIdx="1" presStyleCnt="2"/>
      <dgm:spPr>
        <a:noFill/>
        <a:ln>
          <a:noFill/>
        </a:ln>
      </dgm:spPr>
    </dgm:pt>
    <dgm:pt modelId="{CA27EF0A-E6E9-491F-A483-080BA9294F89}" type="pres">
      <dgm:prSet presAssocID="{81ED7223-AA54-44EB-BD49-EED98ED53968}" presName="Divider" presStyleLbl="parChTrans1D1" presStyleIdx="0" presStyleCnt="1"/>
      <dgm:spPr/>
    </dgm:pt>
  </dgm:ptLst>
  <dgm:cxnLst>
    <dgm:cxn modelId="{6A0F2108-B092-447E-899D-2E6E11D1CC75}" type="presOf" srcId="{A3D356BB-CFBC-4F56-A46C-13FD00E63772}" destId="{D6750686-92CF-41A3-998E-F3184F299D14}" srcOrd="0" destOrd="0" presId="urn:microsoft.com/office/officeart/2009/3/layout/PlusandMinus"/>
    <dgm:cxn modelId="{F1C29E14-89A0-494B-87EC-651C1CDD1518}" srcId="{81ED7223-AA54-44EB-BD49-EED98ED53968}" destId="{A3D356BB-CFBC-4F56-A46C-13FD00E63772}" srcOrd="1" destOrd="0" parTransId="{A0910E31-1891-4D06-8EA0-058BF3FFC2DD}" sibTransId="{4B278EB8-1F75-46F9-AB5D-AB6FFC22597E}"/>
    <dgm:cxn modelId="{FE12C332-55A6-4BF8-BB89-BBF6C764CAB2}" type="presOf" srcId="{B4EB7E2C-033D-4FE2-BBA4-9145FE86B357}" destId="{CECD4060-B496-47C6-9191-9770AFC5E925}" srcOrd="0" destOrd="0" presId="urn:microsoft.com/office/officeart/2009/3/layout/PlusandMinus"/>
    <dgm:cxn modelId="{B4D321FC-505B-4E55-83B4-EAE4AD82A7CE}" srcId="{81ED7223-AA54-44EB-BD49-EED98ED53968}" destId="{B4EB7E2C-033D-4FE2-BBA4-9145FE86B357}" srcOrd="0" destOrd="0" parTransId="{D2B6ECF2-94F8-48F2-89CD-20D28FA44321}" sibTransId="{9149605B-645C-4EB0-8768-32EBDEFC9EF3}"/>
    <dgm:cxn modelId="{96923EFE-4D31-40D5-B303-A09A1EA24DE4}" type="presOf" srcId="{81ED7223-AA54-44EB-BD49-EED98ED53968}" destId="{FAF665EE-ECE2-4C2D-BF1F-4FA81AF0E363}" srcOrd="0" destOrd="0" presId="urn:microsoft.com/office/officeart/2009/3/layout/PlusandMinus"/>
    <dgm:cxn modelId="{07106730-D0B3-4678-A80C-8EAD44B0DA9C}" type="presParOf" srcId="{FAF665EE-ECE2-4C2D-BF1F-4FA81AF0E363}" destId="{CC7D9C0F-6CCA-42AB-B39F-AF52CEC17253}" srcOrd="0" destOrd="0" presId="urn:microsoft.com/office/officeart/2009/3/layout/PlusandMinus"/>
    <dgm:cxn modelId="{3AC8ADFC-B96D-4623-A8AE-883AC8142119}" type="presParOf" srcId="{FAF665EE-ECE2-4C2D-BF1F-4FA81AF0E363}" destId="{CECD4060-B496-47C6-9191-9770AFC5E925}" srcOrd="1" destOrd="0" presId="urn:microsoft.com/office/officeart/2009/3/layout/PlusandMinus"/>
    <dgm:cxn modelId="{2EC815F4-62FF-41C2-A053-AC55866C561B}" type="presParOf" srcId="{FAF665EE-ECE2-4C2D-BF1F-4FA81AF0E363}" destId="{D6750686-92CF-41A3-998E-F3184F299D14}" srcOrd="2" destOrd="0" presId="urn:microsoft.com/office/officeart/2009/3/layout/PlusandMinus"/>
    <dgm:cxn modelId="{219D6CF9-93EC-4B8A-95CB-C49CB50684A2}" type="presParOf" srcId="{FAF665EE-ECE2-4C2D-BF1F-4FA81AF0E363}" destId="{8F181A02-0E9A-4F39-8384-3163E16C2788}" srcOrd="3" destOrd="0" presId="urn:microsoft.com/office/officeart/2009/3/layout/PlusandMinus"/>
    <dgm:cxn modelId="{48F5F68A-BBB7-4256-BE07-E036E63948B1}" type="presParOf" srcId="{FAF665EE-ECE2-4C2D-BF1F-4FA81AF0E363}" destId="{AE295E03-653F-4543-94B9-F7F50DACBB33}" srcOrd="4" destOrd="0" presId="urn:microsoft.com/office/officeart/2009/3/layout/PlusandMinus"/>
    <dgm:cxn modelId="{0E6318BF-2C07-42AA-82DD-D6CD24E3F25B}" type="presParOf" srcId="{FAF665EE-ECE2-4C2D-BF1F-4FA81AF0E363}" destId="{CA27EF0A-E6E9-491F-A483-080BA9294F8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5370B0-6F16-4C59-AB14-40C095450848}" type="doc">
      <dgm:prSet loTypeId="urn:microsoft.com/office/officeart/2005/8/layout/orgChart1" loCatId="hierarchy" qsTypeId="urn:microsoft.com/office/officeart/2005/8/quickstyle/3d2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BA3EBDED-F7FD-444A-8132-F1C8C10E51C0}">
      <dgm:prSet phldrT="[Текст]" custT="1"/>
      <dgm:spPr/>
      <dgm:t>
        <a:bodyPr/>
        <a:lstStyle/>
        <a:p>
          <a:r>
            <a:rPr lang="ru-RU" sz="1400" b="1" dirty="0">
              <a:solidFill>
                <a:srgbClr val="2D40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Собственные средства </a:t>
          </a:r>
          <a:r>
            <a:rPr lang="ru-RU" sz="1050" b="1" dirty="0">
              <a:solidFill>
                <a:srgbClr val="2D40CB"/>
              </a:solidFill>
            </a:rPr>
            <a:t>– </a:t>
          </a:r>
        </a:p>
        <a:p>
          <a:r>
            <a:rPr lang="ru-RU" sz="1050" b="1" dirty="0">
              <a:solidFill>
                <a:srgbClr val="2D40CB"/>
              </a:solidFill>
            </a:rPr>
            <a:t>средства, не имеющие определенных целей</a:t>
          </a:r>
        </a:p>
      </dgm:t>
    </dgm:pt>
    <dgm:pt modelId="{BBB85877-9D6F-45F2-964B-EE04B66F8095}" type="parTrans" cxnId="{E4004515-4911-4A37-BB18-C522A71801C1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B48A63C3-2F86-4E4E-809A-4248B9829437}" type="sibTrans" cxnId="{E4004515-4911-4A37-BB18-C522A71801C1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B1D5561A-A56A-45A5-BC4B-C169C6E1B657}">
      <dgm:prSet phldrT="[Текст]" custT="1"/>
      <dgm:spPr/>
      <dgm:t>
        <a:bodyPr/>
        <a:lstStyle/>
        <a:p>
          <a:r>
            <a:rPr lang="ru-RU" sz="1050" b="1" dirty="0">
              <a:solidFill>
                <a:srgbClr val="2D40CB"/>
              </a:solidFill>
            </a:rPr>
            <a:t>Налоговые доходы</a:t>
          </a:r>
        </a:p>
      </dgm:t>
    </dgm:pt>
    <dgm:pt modelId="{2AE77B52-39E1-49B6-BF8E-D5908B588FC8}" type="parTrans" cxnId="{750AE6B8-7435-4FF2-A297-98CC23B8BFEF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1302500E-057C-4065-98D8-F08D089A41F8}" type="sibTrans" cxnId="{750AE6B8-7435-4FF2-A297-98CC23B8BFEF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F20B5C78-0085-4BBA-A007-E6782CEE45FF}">
      <dgm:prSet phldrT="[Текст]" custT="1"/>
      <dgm:spPr/>
      <dgm:t>
        <a:bodyPr/>
        <a:lstStyle/>
        <a:p>
          <a:r>
            <a:rPr lang="ru-RU" sz="1000" b="1" dirty="0">
              <a:solidFill>
                <a:srgbClr val="2D40CB"/>
              </a:solidFill>
            </a:rPr>
            <a:t>Неналоговые доходы</a:t>
          </a:r>
        </a:p>
      </dgm:t>
    </dgm:pt>
    <dgm:pt modelId="{BA79F803-C3B5-4304-90CA-D9895031840F}" type="parTrans" cxnId="{17B0B686-4D1F-4C9E-BCFF-39CC4EB4FF83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A32612C9-B0E0-4C80-9C6E-EA22B11E79A8}" type="sibTrans" cxnId="{17B0B686-4D1F-4C9E-BCFF-39CC4EB4FF83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B55EDBAC-F48E-488A-A6CE-B615F323E058}">
      <dgm:prSet phldrT="[Текст]" custT="1"/>
      <dgm:spPr/>
      <dgm:t>
        <a:bodyPr/>
        <a:lstStyle/>
        <a:p>
          <a:r>
            <a:rPr lang="ru-RU" sz="800" b="1" dirty="0">
              <a:solidFill>
                <a:srgbClr val="2D40CB"/>
              </a:solidFill>
            </a:rPr>
            <a:t>Дотации на выравнивание бюджетной обеспеченности</a:t>
          </a:r>
        </a:p>
      </dgm:t>
    </dgm:pt>
    <dgm:pt modelId="{E069D049-35F6-4496-9428-4140E92E6CE5}" type="parTrans" cxnId="{8278D640-743F-4C9A-8061-17DF702475D5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ECF3E05B-81B4-494F-8CFD-59ED8D42AAF2}" type="sibTrans" cxnId="{8278D640-743F-4C9A-8061-17DF702475D5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8531A9F0-7994-4CC4-80AA-EFBF389DF019}">
      <dgm:prSet phldrT="[Текст]" custT="1"/>
      <dgm:spPr/>
      <dgm:t>
        <a:bodyPr/>
        <a:lstStyle/>
        <a:p>
          <a:r>
            <a:rPr lang="ru-RU" sz="1400" b="1" dirty="0">
              <a:solidFill>
                <a:srgbClr val="2D40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Целевые средства </a:t>
          </a:r>
          <a:r>
            <a:rPr lang="ru-RU" sz="1050" b="1" dirty="0">
              <a:solidFill>
                <a:srgbClr val="2D40CB"/>
              </a:solidFill>
            </a:rPr>
            <a:t>– </a:t>
          </a:r>
        </a:p>
        <a:p>
          <a:r>
            <a:rPr lang="ru-RU" sz="1050" b="1" dirty="0">
              <a:solidFill>
                <a:srgbClr val="2D40CB"/>
              </a:solidFill>
            </a:rPr>
            <a:t>средства, которые должны быть израсходованы строго по целевому назначению</a:t>
          </a:r>
        </a:p>
      </dgm:t>
    </dgm:pt>
    <dgm:pt modelId="{D8010D52-D003-4972-9D10-47C1CFF95A45}" type="parTrans" cxnId="{92B808A7-14F7-470D-B8EF-718BABE79CBF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2C78D357-8DF0-48C3-A431-2904F449141E}" type="sibTrans" cxnId="{92B808A7-14F7-470D-B8EF-718BABE79CBF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F7BE18AD-4799-431F-A323-A010DD65EE90}">
      <dgm:prSet phldrT="[Текст]" custT="1"/>
      <dgm:spPr/>
      <dgm:t>
        <a:bodyPr/>
        <a:lstStyle/>
        <a:p>
          <a:r>
            <a:rPr lang="ru-RU" sz="1050" b="1" dirty="0">
              <a:solidFill>
                <a:srgbClr val="2D40CB"/>
              </a:solidFill>
            </a:rPr>
            <a:t>Субсидии</a:t>
          </a:r>
        </a:p>
      </dgm:t>
    </dgm:pt>
    <dgm:pt modelId="{099AE466-0088-4E9A-9279-C3D81612EF2A}" type="parTrans" cxnId="{6AF8FD3F-0974-4D07-A537-CFFB3F132E13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2E36D793-F922-44DB-9D5F-AAE733D8E285}" type="sibTrans" cxnId="{6AF8FD3F-0974-4D07-A537-CFFB3F132E13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E6CB5887-2165-4649-A1E4-F311FE3ECD74}">
      <dgm:prSet phldrT="[Текст]" custT="1"/>
      <dgm:spPr/>
      <dgm:t>
        <a:bodyPr/>
        <a:lstStyle/>
        <a:p>
          <a:r>
            <a:rPr lang="ru-RU" sz="900" b="1" dirty="0">
              <a:solidFill>
                <a:srgbClr val="2D40CB"/>
              </a:solidFill>
            </a:rPr>
            <a:t>Иные межбюджетные трансферты</a:t>
          </a:r>
          <a:endParaRPr lang="ru-RU" sz="1100" b="1" dirty="0">
            <a:solidFill>
              <a:srgbClr val="2D40CB"/>
            </a:solidFill>
          </a:endParaRPr>
        </a:p>
      </dgm:t>
    </dgm:pt>
    <dgm:pt modelId="{DDFC3072-80B2-4279-9C35-3000345B746F}" type="parTrans" cxnId="{F8019E70-137A-4A4A-AFAA-47C67081F958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E5890094-E380-4E53-8165-CBA39138DE6E}" type="sibTrans" cxnId="{F8019E70-137A-4A4A-AFAA-47C67081F958}">
      <dgm:prSet/>
      <dgm:spPr/>
      <dgm:t>
        <a:bodyPr/>
        <a:lstStyle/>
        <a:p>
          <a:endParaRPr lang="ru-RU" sz="2000" b="1">
            <a:solidFill>
              <a:srgbClr val="2D40CB"/>
            </a:solidFill>
          </a:endParaRPr>
        </a:p>
      </dgm:t>
    </dgm:pt>
    <dgm:pt modelId="{1293486D-BD7C-47EB-AF6C-FA25F3DD37B8}">
      <dgm:prSet phldrT="[Текст]" custT="1"/>
      <dgm:spPr/>
      <dgm:t>
        <a:bodyPr/>
        <a:lstStyle/>
        <a:p>
          <a:r>
            <a:rPr lang="ru-RU" sz="1800" b="1" dirty="0">
              <a:ln w="1905"/>
              <a:solidFill>
                <a:srgbClr val="2D40C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СТРУКТУРА ДОХОДОВ БЮДЖЕТА </a:t>
          </a:r>
        </a:p>
        <a:p>
          <a:r>
            <a:rPr lang="ru-RU" sz="1800" b="1" dirty="0">
              <a:ln w="1905"/>
              <a:solidFill>
                <a:srgbClr val="2D40C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МО ГОРОД ВОЛХОВ</a:t>
          </a:r>
          <a:endParaRPr lang="ru-RU" sz="1800" b="1" dirty="0">
            <a:solidFill>
              <a:srgbClr val="2D40CB"/>
            </a:solidFill>
          </a:endParaRPr>
        </a:p>
      </dgm:t>
    </dgm:pt>
    <dgm:pt modelId="{A65CCFE2-5398-40AC-9DA7-24D0999562F3}" type="parTrans" cxnId="{C1E845A9-2085-4B64-B1A0-9C18CA28D2C0}">
      <dgm:prSet/>
      <dgm:spPr/>
      <dgm:t>
        <a:bodyPr/>
        <a:lstStyle/>
        <a:p>
          <a:endParaRPr lang="ru-RU">
            <a:solidFill>
              <a:srgbClr val="2D40CB"/>
            </a:solidFill>
          </a:endParaRPr>
        </a:p>
      </dgm:t>
    </dgm:pt>
    <dgm:pt modelId="{E0D637A8-D603-4C55-AFE4-4BC325CED3AE}" type="sibTrans" cxnId="{C1E845A9-2085-4B64-B1A0-9C18CA28D2C0}">
      <dgm:prSet/>
      <dgm:spPr/>
      <dgm:t>
        <a:bodyPr/>
        <a:lstStyle/>
        <a:p>
          <a:endParaRPr lang="ru-RU">
            <a:solidFill>
              <a:srgbClr val="2D40CB"/>
            </a:solidFill>
          </a:endParaRPr>
        </a:p>
      </dgm:t>
    </dgm:pt>
    <dgm:pt modelId="{38ADF830-33F2-4527-87A2-2FB514462799}">
      <dgm:prSet phldrT="[Текст]" custT="1"/>
      <dgm:spPr/>
      <dgm:t>
        <a:bodyPr/>
        <a:lstStyle/>
        <a:p>
          <a:r>
            <a:rPr lang="ru-RU" sz="800" b="1" dirty="0">
              <a:solidFill>
                <a:srgbClr val="2D40CB"/>
              </a:solidFill>
            </a:rPr>
            <a:t>Безвозмездные поступления от юридических и физических лиц</a:t>
          </a:r>
        </a:p>
      </dgm:t>
    </dgm:pt>
    <dgm:pt modelId="{261A929C-DABC-4EDF-AE97-FAB087D1ACB0}" type="parTrans" cxnId="{ABB7FE38-3BA0-45DB-AB8C-3A1C49834A62}">
      <dgm:prSet/>
      <dgm:spPr/>
      <dgm:t>
        <a:bodyPr/>
        <a:lstStyle/>
        <a:p>
          <a:endParaRPr lang="ru-RU">
            <a:solidFill>
              <a:srgbClr val="2D40CB"/>
            </a:solidFill>
          </a:endParaRPr>
        </a:p>
      </dgm:t>
    </dgm:pt>
    <dgm:pt modelId="{C0CCEEE4-BDAC-491D-8991-08EB437507B2}" type="sibTrans" cxnId="{ABB7FE38-3BA0-45DB-AB8C-3A1C49834A62}">
      <dgm:prSet/>
      <dgm:spPr/>
      <dgm:t>
        <a:bodyPr/>
        <a:lstStyle/>
        <a:p>
          <a:endParaRPr lang="ru-RU">
            <a:solidFill>
              <a:srgbClr val="2D40CB"/>
            </a:solidFill>
          </a:endParaRPr>
        </a:p>
      </dgm:t>
    </dgm:pt>
    <dgm:pt modelId="{6343D0F9-621B-4CDD-BFC4-821CDEC90AB2}" type="pres">
      <dgm:prSet presAssocID="{405370B0-6F16-4C59-AB14-40C0954508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ECD5D85-7E27-4D9D-A7F5-922613AD1684}" type="pres">
      <dgm:prSet presAssocID="{1293486D-BD7C-47EB-AF6C-FA25F3DD37B8}" presName="hierRoot1" presStyleCnt="0">
        <dgm:presLayoutVars>
          <dgm:hierBranch val="init"/>
        </dgm:presLayoutVars>
      </dgm:prSet>
      <dgm:spPr/>
    </dgm:pt>
    <dgm:pt modelId="{39B9C118-F157-4B96-B763-6A608AFFB777}" type="pres">
      <dgm:prSet presAssocID="{1293486D-BD7C-47EB-AF6C-FA25F3DD37B8}" presName="rootComposite1" presStyleCnt="0"/>
      <dgm:spPr/>
    </dgm:pt>
    <dgm:pt modelId="{FF194400-74C8-4997-A4DD-8701152D2E85}" type="pres">
      <dgm:prSet presAssocID="{1293486D-BD7C-47EB-AF6C-FA25F3DD37B8}" presName="rootText1" presStyleLbl="node0" presStyleIdx="0" presStyleCnt="1" custScaleX="391233">
        <dgm:presLayoutVars>
          <dgm:chPref val="3"/>
        </dgm:presLayoutVars>
      </dgm:prSet>
      <dgm:spPr/>
    </dgm:pt>
    <dgm:pt modelId="{D01FBFD2-6DF5-4A37-9820-BBE33862E2A7}" type="pres">
      <dgm:prSet presAssocID="{1293486D-BD7C-47EB-AF6C-FA25F3DD37B8}" presName="rootConnector1" presStyleLbl="node1" presStyleIdx="0" presStyleCnt="0"/>
      <dgm:spPr/>
    </dgm:pt>
    <dgm:pt modelId="{FE127598-DA3E-4BFF-B8EA-686F6FBE5FC0}" type="pres">
      <dgm:prSet presAssocID="{1293486D-BD7C-47EB-AF6C-FA25F3DD37B8}" presName="hierChild2" presStyleCnt="0"/>
      <dgm:spPr/>
    </dgm:pt>
    <dgm:pt modelId="{DB867CA7-B03C-4D48-93DC-3D580674F3A1}" type="pres">
      <dgm:prSet presAssocID="{BBB85877-9D6F-45F2-964B-EE04B66F8095}" presName="Name37" presStyleLbl="parChTrans1D2" presStyleIdx="0" presStyleCnt="2"/>
      <dgm:spPr/>
    </dgm:pt>
    <dgm:pt modelId="{726EB893-8CC1-4A63-B071-DCE7950F4337}" type="pres">
      <dgm:prSet presAssocID="{BA3EBDED-F7FD-444A-8132-F1C8C10E51C0}" presName="hierRoot2" presStyleCnt="0">
        <dgm:presLayoutVars>
          <dgm:hierBranch val="init"/>
        </dgm:presLayoutVars>
      </dgm:prSet>
      <dgm:spPr/>
    </dgm:pt>
    <dgm:pt modelId="{FB6F7531-31B4-4F2A-BC19-72AE0128AA1E}" type="pres">
      <dgm:prSet presAssocID="{BA3EBDED-F7FD-444A-8132-F1C8C10E51C0}" presName="rootComposite" presStyleCnt="0"/>
      <dgm:spPr/>
    </dgm:pt>
    <dgm:pt modelId="{D88C2830-EEC5-4E44-A722-0DCDBD7186B2}" type="pres">
      <dgm:prSet presAssocID="{BA3EBDED-F7FD-444A-8132-F1C8C10E51C0}" presName="rootText" presStyleLbl="node2" presStyleIdx="0" presStyleCnt="2" custScaleX="329617">
        <dgm:presLayoutVars>
          <dgm:chPref val="3"/>
        </dgm:presLayoutVars>
      </dgm:prSet>
      <dgm:spPr/>
    </dgm:pt>
    <dgm:pt modelId="{E228F665-505A-4ABD-A7ED-C35BBD2320FE}" type="pres">
      <dgm:prSet presAssocID="{BA3EBDED-F7FD-444A-8132-F1C8C10E51C0}" presName="rootConnector" presStyleLbl="node2" presStyleIdx="0" presStyleCnt="2"/>
      <dgm:spPr/>
    </dgm:pt>
    <dgm:pt modelId="{99E0E603-D037-4975-BE72-53B6B021606C}" type="pres">
      <dgm:prSet presAssocID="{BA3EBDED-F7FD-444A-8132-F1C8C10E51C0}" presName="hierChild4" presStyleCnt="0"/>
      <dgm:spPr/>
    </dgm:pt>
    <dgm:pt modelId="{2B90B63B-E724-4842-87D1-FE513960B335}" type="pres">
      <dgm:prSet presAssocID="{2AE77B52-39E1-49B6-BF8E-D5908B588FC8}" presName="Name37" presStyleLbl="parChTrans1D3" presStyleIdx="0" presStyleCnt="6"/>
      <dgm:spPr/>
    </dgm:pt>
    <dgm:pt modelId="{0037A51C-FD5B-4523-BD7C-7E8F161DFF16}" type="pres">
      <dgm:prSet presAssocID="{B1D5561A-A56A-45A5-BC4B-C169C6E1B657}" presName="hierRoot2" presStyleCnt="0">
        <dgm:presLayoutVars>
          <dgm:hierBranch val="init"/>
        </dgm:presLayoutVars>
      </dgm:prSet>
      <dgm:spPr/>
    </dgm:pt>
    <dgm:pt modelId="{18BCA064-A3C2-4777-B591-E9C6A4117816}" type="pres">
      <dgm:prSet presAssocID="{B1D5561A-A56A-45A5-BC4B-C169C6E1B657}" presName="rootComposite" presStyleCnt="0"/>
      <dgm:spPr/>
    </dgm:pt>
    <dgm:pt modelId="{7AC31F31-26FC-488A-90D7-A27D7018F78D}" type="pres">
      <dgm:prSet presAssocID="{B1D5561A-A56A-45A5-BC4B-C169C6E1B657}" presName="rootText" presStyleLbl="node3" presStyleIdx="0" presStyleCnt="6" custScaleX="153044">
        <dgm:presLayoutVars>
          <dgm:chPref val="3"/>
        </dgm:presLayoutVars>
      </dgm:prSet>
      <dgm:spPr/>
    </dgm:pt>
    <dgm:pt modelId="{3C431936-57F5-4E64-AD1B-5035E85FA6CD}" type="pres">
      <dgm:prSet presAssocID="{B1D5561A-A56A-45A5-BC4B-C169C6E1B657}" presName="rootConnector" presStyleLbl="node3" presStyleIdx="0" presStyleCnt="6"/>
      <dgm:spPr/>
    </dgm:pt>
    <dgm:pt modelId="{73A38030-F605-4FF3-9BA5-A7A1FA7B0E47}" type="pres">
      <dgm:prSet presAssocID="{B1D5561A-A56A-45A5-BC4B-C169C6E1B657}" presName="hierChild4" presStyleCnt="0"/>
      <dgm:spPr/>
    </dgm:pt>
    <dgm:pt modelId="{16CFAB98-BACC-4DCB-B9EC-0BF82A1A1D14}" type="pres">
      <dgm:prSet presAssocID="{B1D5561A-A56A-45A5-BC4B-C169C6E1B657}" presName="hierChild5" presStyleCnt="0"/>
      <dgm:spPr/>
    </dgm:pt>
    <dgm:pt modelId="{EEB7042A-0933-407A-9D33-D7C3A6BAA12A}" type="pres">
      <dgm:prSet presAssocID="{BA79F803-C3B5-4304-90CA-D9895031840F}" presName="Name37" presStyleLbl="parChTrans1D3" presStyleIdx="1" presStyleCnt="6"/>
      <dgm:spPr/>
    </dgm:pt>
    <dgm:pt modelId="{79BD5B31-0B77-44AF-A0C1-025CD3AF0B18}" type="pres">
      <dgm:prSet presAssocID="{F20B5C78-0085-4BBA-A007-E6782CEE45FF}" presName="hierRoot2" presStyleCnt="0">
        <dgm:presLayoutVars>
          <dgm:hierBranch val="init"/>
        </dgm:presLayoutVars>
      </dgm:prSet>
      <dgm:spPr/>
    </dgm:pt>
    <dgm:pt modelId="{DEF501A0-C4D8-4EF0-ACEE-39D5BB6CC1B9}" type="pres">
      <dgm:prSet presAssocID="{F20B5C78-0085-4BBA-A007-E6782CEE45FF}" presName="rootComposite" presStyleCnt="0"/>
      <dgm:spPr/>
    </dgm:pt>
    <dgm:pt modelId="{BA561089-11EF-4EA3-BAB2-3B7B067ED242}" type="pres">
      <dgm:prSet presAssocID="{F20B5C78-0085-4BBA-A007-E6782CEE45FF}" presName="rootText" presStyleLbl="node3" presStyleIdx="1" presStyleCnt="6" custScaleX="153044">
        <dgm:presLayoutVars>
          <dgm:chPref val="3"/>
        </dgm:presLayoutVars>
      </dgm:prSet>
      <dgm:spPr/>
    </dgm:pt>
    <dgm:pt modelId="{0A12DAC5-F364-492C-9407-633C1E6D35E5}" type="pres">
      <dgm:prSet presAssocID="{F20B5C78-0085-4BBA-A007-E6782CEE45FF}" presName="rootConnector" presStyleLbl="node3" presStyleIdx="1" presStyleCnt="6"/>
      <dgm:spPr/>
    </dgm:pt>
    <dgm:pt modelId="{479DB5CF-D228-491D-9842-37243B4E57E9}" type="pres">
      <dgm:prSet presAssocID="{F20B5C78-0085-4BBA-A007-E6782CEE45FF}" presName="hierChild4" presStyleCnt="0"/>
      <dgm:spPr/>
    </dgm:pt>
    <dgm:pt modelId="{5AC8DA24-30A8-4C8B-AF1C-680D2F90C8B4}" type="pres">
      <dgm:prSet presAssocID="{F20B5C78-0085-4BBA-A007-E6782CEE45FF}" presName="hierChild5" presStyleCnt="0"/>
      <dgm:spPr/>
    </dgm:pt>
    <dgm:pt modelId="{36D3A7E3-226E-42FA-BFFF-DFE577E88E2D}" type="pres">
      <dgm:prSet presAssocID="{E069D049-35F6-4496-9428-4140E92E6CE5}" presName="Name37" presStyleLbl="parChTrans1D3" presStyleIdx="2" presStyleCnt="6"/>
      <dgm:spPr/>
    </dgm:pt>
    <dgm:pt modelId="{D5994CEA-3EC7-4B2B-A7BB-718B19C07B83}" type="pres">
      <dgm:prSet presAssocID="{B55EDBAC-F48E-488A-A6CE-B615F323E058}" presName="hierRoot2" presStyleCnt="0">
        <dgm:presLayoutVars>
          <dgm:hierBranch val="init"/>
        </dgm:presLayoutVars>
      </dgm:prSet>
      <dgm:spPr/>
    </dgm:pt>
    <dgm:pt modelId="{F47A3B69-5220-4FC9-99B9-7C4EFE0B0F76}" type="pres">
      <dgm:prSet presAssocID="{B55EDBAC-F48E-488A-A6CE-B615F323E058}" presName="rootComposite" presStyleCnt="0"/>
      <dgm:spPr/>
    </dgm:pt>
    <dgm:pt modelId="{6305207C-72BC-42FA-B8DD-DC6121FB28CE}" type="pres">
      <dgm:prSet presAssocID="{B55EDBAC-F48E-488A-A6CE-B615F323E058}" presName="rootText" presStyleLbl="node3" presStyleIdx="2" presStyleCnt="6" custScaleX="153044">
        <dgm:presLayoutVars>
          <dgm:chPref val="3"/>
        </dgm:presLayoutVars>
      </dgm:prSet>
      <dgm:spPr/>
    </dgm:pt>
    <dgm:pt modelId="{337CC83E-FCB5-40FD-A94B-510CD90CE33D}" type="pres">
      <dgm:prSet presAssocID="{B55EDBAC-F48E-488A-A6CE-B615F323E058}" presName="rootConnector" presStyleLbl="node3" presStyleIdx="2" presStyleCnt="6"/>
      <dgm:spPr/>
    </dgm:pt>
    <dgm:pt modelId="{BFEF4CF1-84D9-485E-AFA2-23600C3B93A8}" type="pres">
      <dgm:prSet presAssocID="{B55EDBAC-F48E-488A-A6CE-B615F323E058}" presName="hierChild4" presStyleCnt="0"/>
      <dgm:spPr/>
    </dgm:pt>
    <dgm:pt modelId="{2900F786-DE78-4064-9122-2A4B04307853}" type="pres">
      <dgm:prSet presAssocID="{B55EDBAC-F48E-488A-A6CE-B615F323E058}" presName="hierChild5" presStyleCnt="0"/>
      <dgm:spPr/>
    </dgm:pt>
    <dgm:pt modelId="{3DBE060F-491B-4902-ADBC-3CBC85C9C28A}" type="pres">
      <dgm:prSet presAssocID="{BA3EBDED-F7FD-444A-8132-F1C8C10E51C0}" presName="hierChild5" presStyleCnt="0"/>
      <dgm:spPr/>
    </dgm:pt>
    <dgm:pt modelId="{FC74AC0E-1A00-40D5-B9AF-2EF490D9A117}" type="pres">
      <dgm:prSet presAssocID="{D8010D52-D003-4972-9D10-47C1CFF95A45}" presName="Name37" presStyleLbl="parChTrans1D2" presStyleIdx="1" presStyleCnt="2"/>
      <dgm:spPr/>
    </dgm:pt>
    <dgm:pt modelId="{F0D8C580-B443-48C3-B023-F792ACD2AFD7}" type="pres">
      <dgm:prSet presAssocID="{8531A9F0-7994-4CC4-80AA-EFBF389DF019}" presName="hierRoot2" presStyleCnt="0">
        <dgm:presLayoutVars>
          <dgm:hierBranch val="init"/>
        </dgm:presLayoutVars>
      </dgm:prSet>
      <dgm:spPr/>
    </dgm:pt>
    <dgm:pt modelId="{9AF76794-8A7E-4E6E-AD6E-729CAFDE66D7}" type="pres">
      <dgm:prSet presAssocID="{8531A9F0-7994-4CC4-80AA-EFBF389DF019}" presName="rootComposite" presStyleCnt="0"/>
      <dgm:spPr/>
    </dgm:pt>
    <dgm:pt modelId="{712ADACC-F995-4148-AEAB-30B1A512AD3A}" type="pres">
      <dgm:prSet presAssocID="{8531A9F0-7994-4CC4-80AA-EFBF389DF019}" presName="rootText" presStyleLbl="node2" presStyleIdx="1" presStyleCnt="2" custScaleX="332307">
        <dgm:presLayoutVars>
          <dgm:chPref val="3"/>
        </dgm:presLayoutVars>
      </dgm:prSet>
      <dgm:spPr/>
    </dgm:pt>
    <dgm:pt modelId="{868587DE-CC87-46AA-87E9-D1D9B0C4A038}" type="pres">
      <dgm:prSet presAssocID="{8531A9F0-7994-4CC4-80AA-EFBF389DF019}" presName="rootConnector" presStyleLbl="node2" presStyleIdx="1" presStyleCnt="2"/>
      <dgm:spPr/>
    </dgm:pt>
    <dgm:pt modelId="{C836F7B4-1DFC-4A5F-A009-9818320E9064}" type="pres">
      <dgm:prSet presAssocID="{8531A9F0-7994-4CC4-80AA-EFBF389DF019}" presName="hierChild4" presStyleCnt="0"/>
      <dgm:spPr/>
    </dgm:pt>
    <dgm:pt modelId="{F758DFD6-CDE6-4CFD-A7B3-9C5F593916D5}" type="pres">
      <dgm:prSet presAssocID="{099AE466-0088-4E9A-9279-C3D81612EF2A}" presName="Name37" presStyleLbl="parChTrans1D3" presStyleIdx="3" presStyleCnt="6"/>
      <dgm:spPr/>
    </dgm:pt>
    <dgm:pt modelId="{0B1A8EC8-AA65-4B4F-B306-2FB57516219D}" type="pres">
      <dgm:prSet presAssocID="{F7BE18AD-4799-431F-A323-A010DD65EE90}" presName="hierRoot2" presStyleCnt="0">
        <dgm:presLayoutVars>
          <dgm:hierBranch val="init"/>
        </dgm:presLayoutVars>
      </dgm:prSet>
      <dgm:spPr/>
    </dgm:pt>
    <dgm:pt modelId="{6FB2F84F-76BB-4F6D-8FA1-3CE23F2F5B49}" type="pres">
      <dgm:prSet presAssocID="{F7BE18AD-4799-431F-A323-A010DD65EE90}" presName="rootComposite" presStyleCnt="0"/>
      <dgm:spPr/>
    </dgm:pt>
    <dgm:pt modelId="{895901A9-FFFF-4162-AD1F-A5748D871AF7}" type="pres">
      <dgm:prSet presAssocID="{F7BE18AD-4799-431F-A323-A010DD65EE90}" presName="rootText" presStyleLbl="node3" presStyleIdx="3" presStyleCnt="6" custScaleX="131077">
        <dgm:presLayoutVars>
          <dgm:chPref val="3"/>
        </dgm:presLayoutVars>
      </dgm:prSet>
      <dgm:spPr/>
    </dgm:pt>
    <dgm:pt modelId="{BE21FEA9-6F93-44AA-ADC6-4DECAF2CD378}" type="pres">
      <dgm:prSet presAssocID="{F7BE18AD-4799-431F-A323-A010DD65EE90}" presName="rootConnector" presStyleLbl="node3" presStyleIdx="3" presStyleCnt="6"/>
      <dgm:spPr/>
    </dgm:pt>
    <dgm:pt modelId="{EEC6DE9D-B0C9-44DA-B43A-6BC95D34A340}" type="pres">
      <dgm:prSet presAssocID="{F7BE18AD-4799-431F-A323-A010DD65EE90}" presName="hierChild4" presStyleCnt="0"/>
      <dgm:spPr/>
    </dgm:pt>
    <dgm:pt modelId="{93687064-6C1D-45D7-A6B6-32A52BF18907}" type="pres">
      <dgm:prSet presAssocID="{F7BE18AD-4799-431F-A323-A010DD65EE90}" presName="hierChild5" presStyleCnt="0"/>
      <dgm:spPr/>
    </dgm:pt>
    <dgm:pt modelId="{82C3574E-F7CD-4993-87E9-85225B8D7E04}" type="pres">
      <dgm:prSet presAssocID="{DDFC3072-80B2-4279-9C35-3000345B746F}" presName="Name37" presStyleLbl="parChTrans1D3" presStyleIdx="4" presStyleCnt="6"/>
      <dgm:spPr/>
    </dgm:pt>
    <dgm:pt modelId="{A7E6ABB4-ED18-49DE-B2E2-F964E29B49D5}" type="pres">
      <dgm:prSet presAssocID="{E6CB5887-2165-4649-A1E4-F311FE3ECD74}" presName="hierRoot2" presStyleCnt="0">
        <dgm:presLayoutVars>
          <dgm:hierBranch val="init"/>
        </dgm:presLayoutVars>
      </dgm:prSet>
      <dgm:spPr/>
    </dgm:pt>
    <dgm:pt modelId="{7ED6149A-310C-4309-902A-1F5F7467A4C3}" type="pres">
      <dgm:prSet presAssocID="{E6CB5887-2165-4649-A1E4-F311FE3ECD74}" presName="rootComposite" presStyleCnt="0"/>
      <dgm:spPr/>
    </dgm:pt>
    <dgm:pt modelId="{CE00BB82-5DAD-4A7A-A410-73D43243CED1}" type="pres">
      <dgm:prSet presAssocID="{E6CB5887-2165-4649-A1E4-F311FE3ECD74}" presName="rootText" presStyleLbl="node3" presStyleIdx="4" presStyleCnt="6" custScaleX="131078">
        <dgm:presLayoutVars>
          <dgm:chPref val="3"/>
        </dgm:presLayoutVars>
      </dgm:prSet>
      <dgm:spPr/>
    </dgm:pt>
    <dgm:pt modelId="{D4179823-1EA5-4332-8607-80C9AA2536AC}" type="pres">
      <dgm:prSet presAssocID="{E6CB5887-2165-4649-A1E4-F311FE3ECD74}" presName="rootConnector" presStyleLbl="node3" presStyleIdx="4" presStyleCnt="6"/>
      <dgm:spPr/>
    </dgm:pt>
    <dgm:pt modelId="{79A21759-EAF6-4585-AFA5-E6832C1CC466}" type="pres">
      <dgm:prSet presAssocID="{E6CB5887-2165-4649-A1E4-F311FE3ECD74}" presName="hierChild4" presStyleCnt="0"/>
      <dgm:spPr/>
    </dgm:pt>
    <dgm:pt modelId="{FC058F69-5F74-43B3-B04E-6A22FD2A71FD}" type="pres">
      <dgm:prSet presAssocID="{E6CB5887-2165-4649-A1E4-F311FE3ECD74}" presName="hierChild5" presStyleCnt="0"/>
      <dgm:spPr/>
    </dgm:pt>
    <dgm:pt modelId="{9E545434-ADEE-47E6-9F7A-4533DC60C1CB}" type="pres">
      <dgm:prSet presAssocID="{261A929C-DABC-4EDF-AE97-FAB087D1ACB0}" presName="Name37" presStyleLbl="parChTrans1D3" presStyleIdx="5" presStyleCnt="6"/>
      <dgm:spPr/>
    </dgm:pt>
    <dgm:pt modelId="{FD312F1F-91E9-4310-B057-48743FEDD29C}" type="pres">
      <dgm:prSet presAssocID="{38ADF830-33F2-4527-87A2-2FB514462799}" presName="hierRoot2" presStyleCnt="0">
        <dgm:presLayoutVars>
          <dgm:hierBranch val="init"/>
        </dgm:presLayoutVars>
      </dgm:prSet>
      <dgm:spPr/>
    </dgm:pt>
    <dgm:pt modelId="{0458EC02-4C35-4ABB-96AE-727FA7CFB6F2}" type="pres">
      <dgm:prSet presAssocID="{38ADF830-33F2-4527-87A2-2FB514462799}" presName="rootComposite" presStyleCnt="0"/>
      <dgm:spPr/>
    </dgm:pt>
    <dgm:pt modelId="{31A1B846-4228-4F1F-A76D-0CA3E8196274}" type="pres">
      <dgm:prSet presAssocID="{38ADF830-33F2-4527-87A2-2FB514462799}" presName="rootText" presStyleLbl="node3" presStyleIdx="5" presStyleCnt="6" custScaleX="131077">
        <dgm:presLayoutVars>
          <dgm:chPref val="3"/>
        </dgm:presLayoutVars>
      </dgm:prSet>
      <dgm:spPr/>
    </dgm:pt>
    <dgm:pt modelId="{0933C3DC-E85C-4B08-85DA-633F50D29114}" type="pres">
      <dgm:prSet presAssocID="{38ADF830-33F2-4527-87A2-2FB514462799}" presName="rootConnector" presStyleLbl="node3" presStyleIdx="5" presStyleCnt="6"/>
      <dgm:spPr/>
    </dgm:pt>
    <dgm:pt modelId="{9A3A4EFB-FBE7-458D-BCB2-1ECF1B1F987A}" type="pres">
      <dgm:prSet presAssocID="{38ADF830-33F2-4527-87A2-2FB514462799}" presName="hierChild4" presStyleCnt="0"/>
      <dgm:spPr/>
    </dgm:pt>
    <dgm:pt modelId="{CB19F1C2-14B0-4F25-BD15-3FFE7641A053}" type="pres">
      <dgm:prSet presAssocID="{38ADF830-33F2-4527-87A2-2FB514462799}" presName="hierChild5" presStyleCnt="0"/>
      <dgm:spPr/>
    </dgm:pt>
    <dgm:pt modelId="{2A013700-667B-48CF-92A4-F2EB585655D0}" type="pres">
      <dgm:prSet presAssocID="{8531A9F0-7994-4CC4-80AA-EFBF389DF019}" presName="hierChild5" presStyleCnt="0"/>
      <dgm:spPr/>
    </dgm:pt>
    <dgm:pt modelId="{B7484D5C-6374-4445-9B6F-81BBF5B66B12}" type="pres">
      <dgm:prSet presAssocID="{1293486D-BD7C-47EB-AF6C-FA25F3DD37B8}" presName="hierChild3" presStyleCnt="0"/>
      <dgm:spPr/>
    </dgm:pt>
  </dgm:ptLst>
  <dgm:cxnLst>
    <dgm:cxn modelId="{E2A05901-5268-4D9F-A1D2-FAE1DB1B90F1}" type="presOf" srcId="{405370B0-6F16-4C59-AB14-40C095450848}" destId="{6343D0F9-621B-4CDD-BFC4-821CDEC90AB2}" srcOrd="0" destOrd="0" presId="urn:microsoft.com/office/officeart/2005/8/layout/orgChart1"/>
    <dgm:cxn modelId="{5649C105-BEB9-43C5-9CA2-515D2F21EA36}" type="presOf" srcId="{8531A9F0-7994-4CC4-80AA-EFBF389DF019}" destId="{868587DE-CC87-46AA-87E9-D1D9B0C4A038}" srcOrd="1" destOrd="0" presId="urn:microsoft.com/office/officeart/2005/8/layout/orgChart1"/>
    <dgm:cxn modelId="{669EB806-7D71-4F99-941D-8D27A8AB5A49}" type="presOf" srcId="{F7BE18AD-4799-431F-A323-A010DD65EE90}" destId="{895901A9-FFFF-4162-AD1F-A5748D871AF7}" srcOrd="0" destOrd="0" presId="urn:microsoft.com/office/officeart/2005/8/layout/orgChart1"/>
    <dgm:cxn modelId="{F9259E10-5BDD-4209-9D63-36C47933F86A}" type="presOf" srcId="{F20B5C78-0085-4BBA-A007-E6782CEE45FF}" destId="{0A12DAC5-F364-492C-9407-633C1E6D35E5}" srcOrd="1" destOrd="0" presId="urn:microsoft.com/office/officeart/2005/8/layout/orgChart1"/>
    <dgm:cxn modelId="{E4004515-4911-4A37-BB18-C522A71801C1}" srcId="{1293486D-BD7C-47EB-AF6C-FA25F3DD37B8}" destId="{BA3EBDED-F7FD-444A-8132-F1C8C10E51C0}" srcOrd="0" destOrd="0" parTransId="{BBB85877-9D6F-45F2-964B-EE04B66F8095}" sibTransId="{B48A63C3-2F86-4E4E-809A-4248B9829437}"/>
    <dgm:cxn modelId="{9721571C-A9A6-430A-B779-86E6122632D1}" type="presOf" srcId="{8531A9F0-7994-4CC4-80AA-EFBF389DF019}" destId="{712ADACC-F995-4148-AEAB-30B1A512AD3A}" srcOrd="0" destOrd="0" presId="urn:microsoft.com/office/officeart/2005/8/layout/orgChart1"/>
    <dgm:cxn modelId="{ABB7FE38-3BA0-45DB-AB8C-3A1C49834A62}" srcId="{8531A9F0-7994-4CC4-80AA-EFBF389DF019}" destId="{38ADF830-33F2-4527-87A2-2FB514462799}" srcOrd="2" destOrd="0" parTransId="{261A929C-DABC-4EDF-AE97-FAB087D1ACB0}" sibTransId="{C0CCEEE4-BDAC-491D-8991-08EB437507B2}"/>
    <dgm:cxn modelId="{6AF8FD3F-0974-4D07-A537-CFFB3F132E13}" srcId="{8531A9F0-7994-4CC4-80AA-EFBF389DF019}" destId="{F7BE18AD-4799-431F-A323-A010DD65EE90}" srcOrd="0" destOrd="0" parTransId="{099AE466-0088-4E9A-9279-C3D81612EF2A}" sibTransId="{2E36D793-F922-44DB-9D5F-AAE733D8E285}"/>
    <dgm:cxn modelId="{8278D640-743F-4C9A-8061-17DF702475D5}" srcId="{BA3EBDED-F7FD-444A-8132-F1C8C10E51C0}" destId="{B55EDBAC-F48E-488A-A6CE-B615F323E058}" srcOrd="2" destOrd="0" parTransId="{E069D049-35F6-4496-9428-4140E92E6CE5}" sibTransId="{ECF3E05B-81B4-494F-8CFD-59ED8D42AAF2}"/>
    <dgm:cxn modelId="{022F495C-FE5F-428F-85E9-E704C743FB39}" type="presOf" srcId="{D8010D52-D003-4972-9D10-47C1CFF95A45}" destId="{FC74AC0E-1A00-40D5-B9AF-2EF490D9A117}" srcOrd="0" destOrd="0" presId="urn:microsoft.com/office/officeart/2005/8/layout/orgChart1"/>
    <dgm:cxn modelId="{33B8695C-4BD3-4D03-83AA-948F19F4874F}" type="presOf" srcId="{B55EDBAC-F48E-488A-A6CE-B615F323E058}" destId="{6305207C-72BC-42FA-B8DD-DC6121FB28CE}" srcOrd="0" destOrd="0" presId="urn:microsoft.com/office/officeart/2005/8/layout/orgChart1"/>
    <dgm:cxn modelId="{6E7B4D63-38CB-45B8-AF9F-21B6CE63510A}" type="presOf" srcId="{2AE77B52-39E1-49B6-BF8E-D5908B588FC8}" destId="{2B90B63B-E724-4842-87D1-FE513960B335}" srcOrd="0" destOrd="0" presId="urn:microsoft.com/office/officeart/2005/8/layout/orgChart1"/>
    <dgm:cxn modelId="{F8019E70-137A-4A4A-AFAA-47C67081F958}" srcId="{8531A9F0-7994-4CC4-80AA-EFBF389DF019}" destId="{E6CB5887-2165-4649-A1E4-F311FE3ECD74}" srcOrd="1" destOrd="0" parTransId="{DDFC3072-80B2-4279-9C35-3000345B746F}" sibTransId="{E5890094-E380-4E53-8165-CBA39138DE6E}"/>
    <dgm:cxn modelId="{D2715D72-A2A1-4950-BCB1-C25ECA44A573}" type="presOf" srcId="{099AE466-0088-4E9A-9279-C3D81612EF2A}" destId="{F758DFD6-CDE6-4CFD-A7B3-9C5F593916D5}" srcOrd="0" destOrd="0" presId="urn:microsoft.com/office/officeart/2005/8/layout/orgChart1"/>
    <dgm:cxn modelId="{4C3E2259-0235-4BE0-ABF0-E7A54309CE4E}" type="presOf" srcId="{F20B5C78-0085-4BBA-A007-E6782CEE45FF}" destId="{BA561089-11EF-4EA3-BAB2-3B7B067ED242}" srcOrd="0" destOrd="0" presId="urn:microsoft.com/office/officeart/2005/8/layout/orgChart1"/>
    <dgm:cxn modelId="{1F1E635A-009A-4297-A7A7-D3F37D115F27}" type="presOf" srcId="{38ADF830-33F2-4527-87A2-2FB514462799}" destId="{0933C3DC-E85C-4B08-85DA-633F50D29114}" srcOrd="1" destOrd="0" presId="urn:microsoft.com/office/officeart/2005/8/layout/orgChart1"/>
    <dgm:cxn modelId="{2343AC7D-6298-4D40-892E-DE806B8D2DD7}" type="presOf" srcId="{E6CB5887-2165-4649-A1E4-F311FE3ECD74}" destId="{CE00BB82-5DAD-4A7A-A410-73D43243CED1}" srcOrd="0" destOrd="0" presId="urn:microsoft.com/office/officeart/2005/8/layout/orgChart1"/>
    <dgm:cxn modelId="{76B07781-D34A-475A-8E2F-986323679EEC}" type="presOf" srcId="{B1D5561A-A56A-45A5-BC4B-C169C6E1B657}" destId="{7AC31F31-26FC-488A-90D7-A27D7018F78D}" srcOrd="0" destOrd="0" presId="urn:microsoft.com/office/officeart/2005/8/layout/orgChart1"/>
    <dgm:cxn modelId="{17B0B686-4D1F-4C9E-BCFF-39CC4EB4FF83}" srcId="{BA3EBDED-F7FD-444A-8132-F1C8C10E51C0}" destId="{F20B5C78-0085-4BBA-A007-E6782CEE45FF}" srcOrd="1" destOrd="0" parTransId="{BA79F803-C3B5-4304-90CA-D9895031840F}" sibTransId="{A32612C9-B0E0-4C80-9C6E-EA22B11E79A8}"/>
    <dgm:cxn modelId="{16F9348B-C007-4A9C-9602-ADE72A3EEC9A}" type="presOf" srcId="{BA3EBDED-F7FD-444A-8132-F1C8C10E51C0}" destId="{E228F665-505A-4ABD-A7ED-C35BBD2320FE}" srcOrd="1" destOrd="0" presId="urn:microsoft.com/office/officeart/2005/8/layout/orgChart1"/>
    <dgm:cxn modelId="{0AD20E94-C164-4817-8AE7-499603D8561F}" type="presOf" srcId="{E069D049-35F6-4496-9428-4140E92E6CE5}" destId="{36D3A7E3-226E-42FA-BFFF-DFE577E88E2D}" srcOrd="0" destOrd="0" presId="urn:microsoft.com/office/officeart/2005/8/layout/orgChart1"/>
    <dgm:cxn modelId="{45317496-DE51-425A-83D3-7BF25F83AFC6}" type="presOf" srcId="{B55EDBAC-F48E-488A-A6CE-B615F323E058}" destId="{337CC83E-FCB5-40FD-A94B-510CD90CE33D}" srcOrd="1" destOrd="0" presId="urn:microsoft.com/office/officeart/2005/8/layout/orgChart1"/>
    <dgm:cxn modelId="{F9B1B6A0-593B-4AFF-BCF7-DB40D23F7317}" type="presOf" srcId="{F7BE18AD-4799-431F-A323-A010DD65EE90}" destId="{BE21FEA9-6F93-44AA-ADC6-4DECAF2CD378}" srcOrd="1" destOrd="0" presId="urn:microsoft.com/office/officeart/2005/8/layout/orgChart1"/>
    <dgm:cxn modelId="{FAB09FA6-B89F-4F6A-820A-2DDAE14CBF35}" type="presOf" srcId="{38ADF830-33F2-4527-87A2-2FB514462799}" destId="{31A1B846-4228-4F1F-A76D-0CA3E8196274}" srcOrd="0" destOrd="0" presId="urn:microsoft.com/office/officeart/2005/8/layout/orgChart1"/>
    <dgm:cxn modelId="{92B808A7-14F7-470D-B8EF-718BABE79CBF}" srcId="{1293486D-BD7C-47EB-AF6C-FA25F3DD37B8}" destId="{8531A9F0-7994-4CC4-80AA-EFBF389DF019}" srcOrd="1" destOrd="0" parTransId="{D8010D52-D003-4972-9D10-47C1CFF95A45}" sibTransId="{2C78D357-8DF0-48C3-A431-2904F449141E}"/>
    <dgm:cxn modelId="{C1E845A9-2085-4B64-B1A0-9C18CA28D2C0}" srcId="{405370B0-6F16-4C59-AB14-40C095450848}" destId="{1293486D-BD7C-47EB-AF6C-FA25F3DD37B8}" srcOrd="0" destOrd="0" parTransId="{A65CCFE2-5398-40AC-9DA7-24D0999562F3}" sibTransId="{E0D637A8-D603-4C55-AFE4-4BC325CED3AE}"/>
    <dgm:cxn modelId="{55C216B6-E765-4F8A-8ED2-4D86E173201D}" type="presOf" srcId="{BBB85877-9D6F-45F2-964B-EE04B66F8095}" destId="{DB867CA7-B03C-4D48-93DC-3D580674F3A1}" srcOrd="0" destOrd="0" presId="urn:microsoft.com/office/officeart/2005/8/layout/orgChart1"/>
    <dgm:cxn modelId="{750AE6B8-7435-4FF2-A297-98CC23B8BFEF}" srcId="{BA3EBDED-F7FD-444A-8132-F1C8C10E51C0}" destId="{B1D5561A-A56A-45A5-BC4B-C169C6E1B657}" srcOrd="0" destOrd="0" parTransId="{2AE77B52-39E1-49B6-BF8E-D5908B588FC8}" sibTransId="{1302500E-057C-4065-98D8-F08D089A41F8}"/>
    <dgm:cxn modelId="{1B53BBBF-DAA3-401E-9F4E-C361526EA2BC}" type="presOf" srcId="{BA3EBDED-F7FD-444A-8132-F1C8C10E51C0}" destId="{D88C2830-EEC5-4E44-A722-0DCDBD7186B2}" srcOrd="0" destOrd="0" presId="urn:microsoft.com/office/officeart/2005/8/layout/orgChart1"/>
    <dgm:cxn modelId="{E57B54C9-4250-4F20-8E7E-05D4B32157B6}" type="presOf" srcId="{1293486D-BD7C-47EB-AF6C-FA25F3DD37B8}" destId="{D01FBFD2-6DF5-4A37-9820-BBE33862E2A7}" srcOrd="1" destOrd="0" presId="urn:microsoft.com/office/officeart/2005/8/layout/orgChart1"/>
    <dgm:cxn modelId="{14757BC9-F622-47E9-AAAB-ABF80B07D33A}" type="presOf" srcId="{E6CB5887-2165-4649-A1E4-F311FE3ECD74}" destId="{D4179823-1EA5-4332-8607-80C9AA2536AC}" srcOrd="1" destOrd="0" presId="urn:microsoft.com/office/officeart/2005/8/layout/orgChart1"/>
    <dgm:cxn modelId="{69B5DFCC-633A-486C-ABE2-85D3E2932BC1}" type="presOf" srcId="{BA79F803-C3B5-4304-90CA-D9895031840F}" destId="{EEB7042A-0933-407A-9D33-D7C3A6BAA12A}" srcOrd="0" destOrd="0" presId="urn:microsoft.com/office/officeart/2005/8/layout/orgChart1"/>
    <dgm:cxn modelId="{212BA8D8-7A0C-4149-9774-1DEB64CF1EB6}" type="presOf" srcId="{261A929C-DABC-4EDF-AE97-FAB087D1ACB0}" destId="{9E545434-ADEE-47E6-9F7A-4533DC60C1CB}" srcOrd="0" destOrd="0" presId="urn:microsoft.com/office/officeart/2005/8/layout/orgChart1"/>
    <dgm:cxn modelId="{1E4323EE-575E-4B50-9A0E-A7C498F42A10}" type="presOf" srcId="{1293486D-BD7C-47EB-AF6C-FA25F3DD37B8}" destId="{FF194400-74C8-4997-A4DD-8701152D2E85}" srcOrd="0" destOrd="0" presId="urn:microsoft.com/office/officeart/2005/8/layout/orgChart1"/>
    <dgm:cxn modelId="{080952F2-8CB1-4A36-831A-8EC070080B68}" type="presOf" srcId="{DDFC3072-80B2-4279-9C35-3000345B746F}" destId="{82C3574E-F7CD-4993-87E9-85225B8D7E04}" srcOrd="0" destOrd="0" presId="urn:microsoft.com/office/officeart/2005/8/layout/orgChart1"/>
    <dgm:cxn modelId="{8776E9FD-1116-44BF-81AD-ACFEBFD2055E}" type="presOf" srcId="{B1D5561A-A56A-45A5-BC4B-C169C6E1B657}" destId="{3C431936-57F5-4E64-AD1B-5035E85FA6CD}" srcOrd="1" destOrd="0" presId="urn:microsoft.com/office/officeart/2005/8/layout/orgChart1"/>
    <dgm:cxn modelId="{F7F4CE1C-3655-4EF0-AC6D-7CDBCBA97EE6}" type="presParOf" srcId="{6343D0F9-621B-4CDD-BFC4-821CDEC90AB2}" destId="{4ECD5D85-7E27-4D9D-A7F5-922613AD1684}" srcOrd="0" destOrd="0" presId="urn:microsoft.com/office/officeart/2005/8/layout/orgChart1"/>
    <dgm:cxn modelId="{9D611EAC-0C78-450E-BC3B-3F0CC4030438}" type="presParOf" srcId="{4ECD5D85-7E27-4D9D-A7F5-922613AD1684}" destId="{39B9C118-F157-4B96-B763-6A608AFFB777}" srcOrd="0" destOrd="0" presId="urn:microsoft.com/office/officeart/2005/8/layout/orgChart1"/>
    <dgm:cxn modelId="{619B61DD-2F53-4667-83DC-F36D9FBE61D7}" type="presParOf" srcId="{39B9C118-F157-4B96-B763-6A608AFFB777}" destId="{FF194400-74C8-4997-A4DD-8701152D2E85}" srcOrd="0" destOrd="0" presId="urn:microsoft.com/office/officeart/2005/8/layout/orgChart1"/>
    <dgm:cxn modelId="{589ABC00-618E-4A69-8A40-0447309E4821}" type="presParOf" srcId="{39B9C118-F157-4B96-B763-6A608AFFB777}" destId="{D01FBFD2-6DF5-4A37-9820-BBE33862E2A7}" srcOrd="1" destOrd="0" presId="urn:microsoft.com/office/officeart/2005/8/layout/orgChart1"/>
    <dgm:cxn modelId="{46547D31-B3EA-42EF-B2CA-3B8080EB5E58}" type="presParOf" srcId="{4ECD5D85-7E27-4D9D-A7F5-922613AD1684}" destId="{FE127598-DA3E-4BFF-B8EA-686F6FBE5FC0}" srcOrd="1" destOrd="0" presId="urn:microsoft.com/office/officeart/2005/8/layout/orgChart1"/>
    <dgm:cxn modelId="{3C680FB9-FC46-498B-80A5-BFBC4253B9D9}" type="presParOf" srcId="{FE127598-DA3E-4BFF-B8EA-686F6FBE5FC0}" destId="{DB867CA7-B03C-4D48-93DC-3D580674F3A1}" srcOrd="0" destOrd="0" presId="urn:microsoft.com/office/officeart/2005/8/layout/orgChart1"/>
    <dgm:cxn modelId="{C9A5676E-B9F8-4D36-90CD-AA935BEF2312}" type="presParOf" srcId="{FE127598-DA3E-4BFF-B8EA-686F6FBE5FC0}" destId="{726EB893-8CC1-4A63-B071-DCE7950F4337}" srcOrd="1" destOrd="0" presId="urn:microsoft.com/office/officeart/2005/8/layout/orgChart1"/>
    <dgm:cxn modelId="{39298122-8D9E-4880-AD39-797D9BC1FBEC}" type="presParOf" srcId="{726EB893-8CC1-4A63-B071-DCE7950F4337}" destId="{FB6F7531-31B4-4F2A-BC19-72AE0128AA1E}" srcOrd="0" destOrd="0" presId="urn:microsoft.com/office/officeart/2005/8/layout/orgChart1"/>
    <dgm:cxn modelId="{DBC7A741-1431-4E48-9849-04FE9522FFC7}" type="presParOf" srcId="{FB6F7531-31B4-4F2A-BC19-72AE0128AA1E}" destId="{D88C2830-EEC5-4E44-A722-0DCDBD7186B2}" srcOrd="0" destOrd="0" presId="urn:microsoft.com/office/officeart/2005/8/layout/orgChart1"/>
    <dgm:cxn modelId="{7EEF3B52-338F-47FD-A4D1-E1C80C168730}" type="presParOf" srcId="{FB6F7531-31B4-4F2A-BC19-72AE0128AA1E}" destId="{E228F665-505A-4ABD-A7ED-C35BBD2320FE}" srcOrd="1" destOrd="0" presId="urn:microsoft.com/office/officeart/2005/8/layout/orgChart1"/>
    <dgm:cxn modelId="{BB970EFA-028D-481B-9D1A-F2EF9953E4FC}" type="presParOf" srcId="{726EB893-8CC1-4A63-B071-DCE7950F4337}" destId="{99E0E603-D037-4975-BE72-53B6B021606C}" srcOrd="1" destOrd="0" presId="urn:microsoft.com/office/officeart/2005/8/layout/orgChart1"/>
    <dgm:cxn modelId="{95C98040-DE78-4863-96E4-458842887545}" type="presParOf" srcId="{99E0E603-D037-4975-BE72-53B6B021606C}" destId="{2B90B63B-E724-4842-87D1-FE513960B335}" srcOrd="0" destOrd="0" presId="urn:microsoft.com/office/officeart/2005/8/layout/orgChart1"/>
    <dgm:cxn modelId="{5C28417C-CAAE-43AE-B023-F4442B949CBF}" type="presParOf" srcId="{99E0E603-D037-4975-BE72-53B6B021606C}" destId="{0037A51C-FD5B-4523-BD7C-7E8F161DFF16}" srcOrd="1" destOrd="0" presId="urn:microsoft.com/office/officeart/2005/8/layout/orgChart1"/>
    <dgm:cxn modelId="{B3073BEC-79AD-4034-B878-05DF21CC2F51}" type="presParOf" srcId="{0037A51C-FD5B-4523-BD7C-7E8F161DFF16}" destId="{18BCA064-A3C2-4777-B591-E9C6A4117816}" srcOrd="0" destOrd="0" presId="urn:microsoft.com/office/officeart/2005/8/layout/orgChart1"/>
    <dgm:cxn modelId="{E2098373-8B0F-4B1E-963F-BA9110293474}" type="presParOf" srcId="{18BCA064-A3C2-4777-B591-E9C6A4117816}" destId="{7AC31F31-26FC-488A-90D7-A27D7018F78D}" srcOrd="0" destOrd="0" presId="urn:microsoft.com/office/officeart/2005/8/layout/orgChart1"/>
    <dgm:cxn modelId="{E9D55E88-B3B5-4635-A20A-C9835E92B561}" type="presParOf" srcId="{18BCA064-A3C2-4777-B591-E9C6A4117816}" destId="{3C431936-57F5-4E64-AD1B-5035E85FA6CD}" srcOrd="1" destOrd="0" presId="urn:microsoft.com/office/officeart/2005/8/layout/orgChart1"/>
    <dgm:cxn modelId="{32D2BBB5-AF9E-46AA-81BE-6BBDF8A454E3}" type="presParOf" srcId="{0037A51C-FD5B-4523-BD7C-7E8F161DFF16}" destId="{73A38030-F605-4FF3-9BA5-A7A1FA7B0E47}" srcOrd="1" destOrd="0" presId="urn:microsoft.com/office/officeart/2005/8/layout/orgChart1"/>
    <dgm:cxn modelId="{B2A09CE9-B61B-49A4-A9D5-A34A542A3249}" type="presParOf" srcId="{0037A51C-FD5B-4523-BD7C-7E8F161DFF16}" destId="{16CFAB98-BACC-4DCB-B9EC-0BF82A1A1D14}" srcOrd="2" destOrd="0" presId="urn:microsoft.com/office/officeart/2005/8/layout/orgChart1"/>
    <dgm:cxn modelId="{96F78441-9320-4E76-A2AA-9ACE01B79052}" type="presParOf" srcId="{99E0E603-D037-4975-BE72-53B6B021606C}" destId="{EEB7042A-0933-407A-9D33-D7C3A6BAA12A}" srcOrd="2" destOrd="0" presId="urn:microsoft.com/office/officeart/2005/8/layout/orgChart1"/>
    <dgm:cxn modelId="{9B580735-7892-49FD-8E9B-015684454DD6}" type="presParOf" srcId="{99E0E603-D037-4975-BE72-53B6B021606C}" destId="{79BD5B31-0B77-44AF-A0C1-025CD3AF0B18}" srcOrd="3" destOrd="0" presId="urn:microsoft.com/office/officeart/2005/8/layout/orgChart1"/>
    <dgm:cxn modelId="{48CAB8E1-8D1C-4800-B237-058281D8F3FF}" type="presParOf" srcId="{79BD5B31-0B77-44AF-A0C1-025CD3AF0B18}" destId="{DEF501A0-C4D8-4EF0-ACEE-39D5BB6CC1B9}" srcOrd="0" destOrd="0" presId="urn:microsoft.com/office/officeart/2005/8/layout/orgChart1"/>
    <dgm:cxn modelId="{8270117A-3148-4840-94E7-7EACA671FE2B}" type="presParOf" srcId="{DEF501A0-C4D8-4EF0-ACEE-39D5BB6CC1B9}" destId="{BA561089-11EF-4EA3-BAB2-3B7B067ED242}" srcOrd="0" destOrd="0" presId="urn:microsoft.com/office/officeart/2005/8/layout/orgChart1"/>
    <dgm:cxn modelId="{5AA4BFA9-04A3-42F3-811F-F98BC506E262}" type="presParOf" srcId="{DEF501A0-C4D8-4EF0-ACEE-39D5BB6CC1B9}" destId="{0A12DAC5-F364-492C-9407-633C1E6D35E5}" srcOrd="1" destOrd="0" presId="urn:microsoft.com/office/officeart/2005/8/layout/orgChart1"/>
    <dgm:cxn modelId="{45CC57D1-F58F-42C0-9001-F7B4430F5638}" type="presParOf" srcId="{79BD5B31-0B77-44AF-A0C1-025CD3AF0B18}" destId="{479DB5CF-D228-491D-9842-37243B4E57E9}" srcOrd="1" destOrd="0" presId="urn:microsoft.com/office/officeart/2005/8/layout/orgChart1"/>
    <dgm:cxn modelId="{DC57F95B-38BA-4D54-A988-DD2F22D50911}" type="presParOf" srcId="{79BD5B31-0B77-44AF-A0C1-025CD3AF0B18}" destId="{5AC8DA24-30A8-4C8B-AF1C-680D2F90C8B4}" srcOrd="2" destOrd="0" presId="urn:microsoft.com/office/officeart/2005/8/layout/orgChart1"/>
    <dgm:cxn modelId="{1E0DFEE7-7924-4437-9B0B-1E44030ECE92}" type="presParOf" srcId="{99E0E603-D037-4975-BE72-53B6B021606C}" destId="{36D3A7E3-226E-42FA-BFFF-DFE577E88E2D}" srcOrd="4" destOrd="0" presId="urn:microsoft.com/office/officeart/2005/8/layout/orgChart1"/>
    <dgm:cxn modelId="{49A0EB43-D83C-4E9C-AEE1-19CC7333B6D1}" type="presParOf" srcId="{99E0E603-D037-4975-BE72-53B6B021606C}" destId="{D5994CEA-3EC7-4B2B-A7BB-718B19C07B83}" srcOrd="5" destOrd="0" presId="urn:microsoft.com/office/officeart/2005/8/layout/orgChart1"/>
    <dgm:cxn modelId="{BDD2A05E-EDCD-405A-BA71-68947CD520D2}" type="presParOf" srcId="{D5994CEA-3EC7-4B2B-A7BB-718B19C07B83}" destId="{F47A3B69-5220-4FC9-99B9-7C4EFE0B0F76}" srcOrd="0" destOrd="0" presId="urn:microsoft.com/office/officeart/2005/8/layout/orgChart1"/>
    <dgm:cxn modelId="{67CF8875-4528-424E-BF32-3BA97AAEFE19}" type="presParOf" srcId="{F47A3B69-5220-4FC9-99B9-7C4EFE0B0F76}" destId="{6305207C-72BC-42FA-B8DD-DC6121FB28CE}" srcOrd="0" destOrd="0" presId="urn:microsoft.com/office/officeart/2005/8/layout/orgChart1"/>
    <dgm:cxn modelId="{7EA8EBBA-BE84-497F-AFC2-AAFCF6202986}" type="presParOf" srcId="{F47A3B69-5220-4FC9-99B9-7C4EFE0B0F76}" destId="{337CC83E-FCB5-40FD-A94B-510CD90CE33D}" srcOrd="1" destOrd="0" presId="urn:microsoft.com/office/officeart/2005/8/layout/orgChart1"/>
    <dgm:cxn modelId="{E6198E7A-86F1-4377-9F07-3FEBD9AC7890}" type="presParOf" srcId="{D5994CEA-3EC7-4B2B-A7BB-718B19C07B83}" destId="{BFEF4CF1-84D9-485E-AFA2-23600C3B93A8}" srcOrd="1" destOrd="0" presId="urn:microsoft.com/office/officeart/2005/8/layout/orgChart1"/>
    <dgm:cxn modelId="{8FE051C4-81FA-4568-892B-49E706695A7E}" type="presParOf" srcId="{D5994CEA-3EC7-4B2B-A7BB-718B19C07B83}" destId="{2900F786-DE78-4064-9122-2A4B04307853}" srcOrd="2" destOrd="0" presId="urn:microsoft.com/office/officeart/2005/8/layout/orgChart1"/>
    <dgm:cxn modelId="{9CF96BED-BE3A-41CB-8FFD-93F8C1473429}" type="presParOf" srcId="{726EB893-8CC1-4A63-B071-DCE7950F4337}" destId="{3DBE060F-491B-4902-ADBC-3CBC85C9C28A}" srcOrd="2" destOrd="0" presId="urn:microsoft.com/office/officeart/2005/8/layout/orgChart1"/>
    <dgm:cxn modelId="{DA51964C-022F-4978-95C0-44929F000661}" type="presParOf" srcId="{FE127598-DA3E-4BFF-B8EA-686F6FBE5FC0}" destId="{FC74AC0E-1A00-40D5-B9AF-2EF490D9A117}" srcOrd="2" destOrd="0" presId="urn:microsoft.com/office/officeart/2005/8/layout/orgChart1"/>
    <dgm:cxn modelId="{1B27EF00-2B42-49E8-BA38-A67C0C3FCCA4}" type="presParOf" srcId="{FE127598-DA3E-4BFF-B8EA-686F6FBE5FC0}" destId="{F0D8C580-B443-48C3-B023-F792ACD2AFD7}" srcOrd="3" destOrd="0" presId="urn:microsoft.com/office/officeart/2005/8/layout/orgChart1"/>
    <dgm:cxn modelId="{4DA108E9-83AC-4ABF-AFEA-C505D513A7D6}" type="presParOf" srcId="{F0D8C580-B443-48C3-B023-F792ACD2AFD7}" destId="{9AF76794-8A7E-4E6E-AD6E-729CAFDE66D7}" srcOrd="0" destOrd="0" presId="urn:microsoft.com/office/officeart/2005/8/layout/orgChart1"/>
    <dgm:cxn modelId="{C02CEB65-1C96-4D24-9FC2-9BE230EAE0D6}" type="presParOf" srcId="{9AF76794-8A7E-4E6E-AD6E-729CAFDE66D7}" destId="{712ADACC-F995-4148-AEAB-30B1A512AD3A}" srcOrd="0" destOrd="0" presId="urn:microsoft.com/office/officeart/2005/8/layout/orgChart1"/>
    <dgm:cxn modelId="{2FF2E67B-E84B-4AF3-837A-B6326F7DB8E3}" type="presParOf" srcId="{9AF76794-8A7E-4E6E-AD6E-729CAFDE66D7}" destId="{868587DE-CC87-46AA-87E9-D1D9B0C4A038}" srcOrd="1" destOrd="0" presId="urn:microsoft.com/office/officeart/2005/8/layout/orgChart1"/>
    <dgm:cxn modelId="{8358F95F-3D20-45FA-A793-3496716B55F3}" type="presParOf" srcId="{F0D8C580-B443-48C3-B023-F792ACD2AFD7}" destId="{C836F7B4-1DFC-4A5F-A009-9818320E9064}" srcOrd="1" destOrd="0" presId="urn:microsoft.com/office/officeart/2005/8/layout/orgChart1"/>
    <dgm:cxn modelId="{C9A9354B-A43C-43F2-AA3F-4100DF751E26}" type="presParOf" srcId="{C836F7B4-1DFC-4A5F-A009-9818320E9064}" destId="{F758DFD6-CDE6-4CFD-A7B3-9C5F593916D5}" srcOrd="0" destOrd="0" presId="urn:microsoft.com/office/officeart/2005/8/layout/orgChart1"/>
    <dgm:cxn modelId="{442EF193-4696-44EF-B70C-48BB26D61C07}" type="presParOf" srcId="{C836F7B4-1DFC-4A5F-A009-9818320E9064}" destId="{0B1A8EC8-AA65-4B4F-B306-2FB57516219D}" srcOrd="1" destOrd="0" presId="urn:microsoft.com/office/officeart/2005/8/layout/orgChart1"/>
    <dgm:cxn modelId="{8F5DE5CA-6B6A-4E1A-86AF-A07EC83B84A8}" type="presParOf" srcId="{0B1A8EC8-AA65-4B4F-B306-2FB57516219D}" destId="{6FB2F84F-76BB-4F6D-8FA1-3CE23F2F5B49}" srcOrd="0" destOrd="0" presId="urn:microsoft.com/office/officeart/2005/8/layout/orgChart1"/>
    <dgm:cxn modelId="{52553A68-9A34-4978-84F2-2C1B0E6FB468}" type="presParOf" srcId="{6FB2F84F-76BB-4F6D-8FA1-3CE23F2F5B49}" destId="{895901A9-FFFF-4162-AD1F-A5748D871AF7}" srcOrd="0" destOrd="0" presId="urn:microsoft.com/office/officeart/2005/8/layout/orgChart1"/>
    <dgm:cxn modelId="{14A5536D-1920-4A65-9613-BE66FAC0FB91}" type="presParOf" srcId="{6FB2F84F-76BB-4F6D-8FA1-3CE23F2F5B49}" destId="{BE21FEA9-6F93-44AA-ADC6-4DECAF2CD378}" srcOrd="1" destOrd="0" presId="urn:microsoft.com/office/officeart/2005/8/layout/orgChart1"/>
    <dgm:cxn modelId="{19AE24CC-E08A-43BA-9F7C-CE1E6BA64639}" type="presParOf" srcId="{0B1A8EC8-AA65-4B4F-B306-2FB57516219D}" destId="{EEC6DE9D-B0C9-44DA-B43A-6BC95D34A340}" srcOrd="1" destOrd="0" presId="urn:microsoft.com/office/officeart/2005/8/layout/orgChart1"/>
    <dgm:cxn modelId="{9A95CA43-CC81-4017-96C5-89AF732A0E38}" type="presParOf" srcId="{0B1A8EC8-AA65-4B4F-B306-2FB57516219D}" destId="{93687064-6C1D-45D7-A6B6-32A52BF18907}" srcOrd="2" destOrd="0" presId="urn:microsoft.com/office/officeart/2005/8/layout/orgChart1"/>
    <dgm:cxn modelId="{BF315611-E0C7-4B5A-8927-16BF00E5B4FA}" type="presParOf" srcId="{C836F7B4-1DFC-4A5F-A009-9818320E9064}" destId="{82C3574E-F7CD-4993-87E9-85225B8D7E04}" srcOrd="2" destOrd="0" presId="urn:microsoft.com/office/officeart/2005/8/layout/orgChart1"/>
    <dgm:cxn modelId="{3C359D57-1B1F-47EC-80E1-4F79AD4F283C}" type="presParOf" srcId="{C836F7B4-1DFC-4A5F-A009-9818320E9064}" destId="{A7E6ABB4-ED18-49DE-B2E2-F964E29B49D5}" srcOrd="3" destOrd="0" presId="urn:microsoft.com/office/officeart/2005/8/layout/orgChart1"/>
    <dgm:cxn modelId="{FA74DBE4-D589-4AAF-A761-F9ABE88C187A}" type="presParOf" srcId="{A7E6ABB4-ED18-49DE-B2E2-F964E29B49D5}" destId="{7ED6149A-310C-4309-902A-1F5F7467A4C3}" srcOrd="0" destOrd="0" presId="urn:microsoft.com/office/officeart/2005/8/layout/orgChart1"/>
    <dgm:cxn modelId="{04B409B6-4FCD-4DDD-B132-3D8C5F4E2FD3}" type="presParOf" srcId="{7ED6149A-310C-4309-902A-1F5F7467A4C3}" destId="{CE00BB82-5DAD-4A7A-A410-73D43243CED1}" srcOrd="0" destOrd="0" presId="urn:microsoft.com/office/officeart/2005/8/layout/orgChart1"/>
    <dgm:cxn modelId="{04FECDF4-1928-45DB-AD65-7FEB3579BF86}" type="presParOf" srcId="{7ED6149A-310C-4309-902A-1F5F7467A4C3}" destId="{D4179823-1EA5-4332-8607-80C9AA2536AC}" srcOrd="1" destOrd="0" presId="urn:microsoft.com/office/officeart/2005/8/layout/orgChart1"/>
    <dgm:cxn modelId="{279376A7-E9F3-401D-BA04-4BA8C0DB2B0E}" type="presParOf" srcId="{A7E6ABB4-ED18-49DE-B2E2-F964E29B49D5}" destId="{79A21759-EAF6-4585-AFA5-E6832C1CC466}" srcOrd="1" destOrd="0" presId="urn:microsoft.com/office/officeart/2005/8/layout/orgChart1"/>
    <dgm:cxn modelId="{B51DD939-6922-4880-867D-2BC8955797EF}" type="presParOf" srcId="{A7E6ABB4-ED18-49DE-B2E2-F964E29B49D5}" destId="{FC058F69-5F74-43B3-B04E-6A22FD2A71FD}" srcOrd="2" destOrd="0" presId="urn:microsoft.com/office/officeart/2005/8/layout/orgChart1"/>
    <dgm:cxn modelId="{35083CF7-5305-4EB5-B25B-C62F3E403C6F}" type="presParOf" srcId="{C836F7B4-1DFC-4A5F-A009-9818320E9064}" destId="{9E545434-ADEE-47E6-9F7A-4533DC60C1CB}" srcOrd="4" destOrd="0" presId="urn:microsoft.com/office/officeart/2005/8/layout/orgChart1"/>
    <dgm:cxn modelId="{2B84F666-3D8D-4C54-84D9-1BB51F9941AF}" type="presParOf" srcId="{C836F7B4-1DFC-4A5F-A009-9818320E9064}" destId="{FD312F1F-91E9-4310-B057-48743FEDD29C}" srcOrd="5" destOrd="0" presId="urn:microsoft.com/office/officeart/2005/8/layout/orgChart1"/>
    <dgm:cxn modelId="{32F3D142-90DD-445C-9C82-E65D31876BC1}" type="presParOf" srcId="{FD312F1F-91E9-4310-B057-48743FEDD29C}" destId="{0458EC02-4C35-4ABB-96AE-727FA7CFB6F2}" srcOrd="0" destOrd="0" presId="urn:microsoft.com/office/officeart/2005/8/layout/orgChart1"/>
    <dgm:cxn modelId="{CEB2C2F2-F46A-4C67-AF0B-81F71EA7EE78}" type="presParOf" srcId="{0458EC02-4C35-4ABB-96AE-727FA7CFB6F2}" destId="{31A1B846-4228-4F1F-A76D-0CA3E8196274}" srcOrd="0" destOrd="0" presId="urn:microsoft.com/office/officeart/2005/8/layout/orgChart1"/>
    <dgm:cxn modelId="{080ACBBF-BB8B-4D06-AEE6-F52D421E89EC}" type="presParOf" srcId="{0458EC02-4C35-4ABB-96AE-727FA7CFB6F2}" destId="{0933C3DC-E85C-4B08-85DA-633F50D29114}" srcOrd="1" destOrd="0" presId="urn:microsoft.com/office/officeart/2005/8/layout/orgChart1"/>
    <dgm:cxn modelId="{083C053C-A538-448D-AEE7-4EF17B763DCD}" type="presParOf" srcId="{FD312F1F-91E9-4310-B057-48743FEDD29C}" destId="{9A3A4EFB-FBE7-458D-BCB2-1ECF1B1F987A}" srcOrd="1" destOrd="0" presId="urn:microsoft.com/office/officeart/2005/8/layout/orgChart1"/>
    <dgm:cxn modelId="{78A65583-942C-41E8-A504-88699CCFC1F0}" type="presParOf" srcId="{FD312F1F-91E9-4310-B057-48743FEDD29C}" destId="{CB19F1C2-14B0-4F25-BD15-3FFE7641A053}" srcOrd="2" destOrd="0" presId="urn:microsoft.com/office/officeart/2005/8/layout/orgChart1"/>
    <dgm:cxn modelId="{B69DC480-A28D-4D2E-AFAA-A46CDCBA7428}" type="presParOf" srcId="{F0D8C580-B443-48C3-B023-F792ACD2AFD7}" destId="{2A013700-667B-48CF-92A4-F2EB585655D0}" srcOrd="2" destOrd="0" presId="urn:microsoft.com/office/officeart/2005/8/layout/orgChart1"/>
    <dgm:cxn modelId="{A3BB23D8-F371-4F92-AA11-226722F52769}" type="presParOf" srcId="{4ECD5D85-7E27-4D9D-A7F5-922613AD1684}" destId="{B7484D5C-6374-4445-9B6F-81BBF5B66B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5370B0-6F16-4C59-AB14-40C095450848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3EBDED-F7FD-444A-8132-F1C8C10E51C0}">
      <dgm:prSet phldrT="[Текст]" custT="1"/>
      <dgm:spPr/>
      <dgm:t>
        <a:bodyPr/>
        <a:lstStyle/>
        <a:p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Функциональная </a:t>
          </a:r>
        </a:p>
        <a:p>
          <a:r>
            <a:rPr lang="ru-RU" sz="1000" b="1" dirty="0"/>
            <a:t>(ПО НАЗНАЧЕНИЮ)</a:t>
          </a:r>
          <a:endParaRPr lang="ru-RU" sz="1050" b="1" dirty="0"/>
        </a:p>
      </dgm:t>
    </dgm:pt>
    <dgm:pt modelId="{BBB85877-9D6F-45F2-964B-EE04B66F8095}" type="parTrans" cxnId="{E4004515-4911-4A37-BB18-C522A71801C1}">
      <dgm:prSet/>
      <dgm:spPr/>
      <dgm:t>
        <a:bodyPr/>
        <a:lstStyle/>
        <a:p>
          <a:endParaRPr lang="ru-RU" sz="2000" b="1"/>
        </a:p>
      </dgm:t>
    </dgm:pt>
    <dgm:pt modelId="{B48A63C3-2F86-4E4E-809A-4248B9829437}" type="sibTrans" cxnId="{E4004515-4911-4A37-BB18-C522A71801C1}">
      <dgm:prSet/>
      <dgm:spPr/>
      <dgm:t>
        <a:bodyPr/>
        <a:lstStyle/>
        <a:p>
          <a:endParaRPr lang="ru-RU" sz="2000" b="1"/>
        </a:p>
      </dgm:t>
    </dgm:pt>
    <dgm:pt modelId="{B1D5561A-A56A-45A5-BC4B-C169C6E1B657}">
      <dgm:prSet phldrT="[Текст]" custT="1"/>
      <dgm:spPr/>
      <dgm:t>
        <a:bodyPr/>
        <a:lstStyle/>
        <a:p>
          <a:r>
            <a:rPr lang="ru-RU" sz="1050" b="1" dirty="0"/>
            <a:t>Разделы расходов</a:t>
          </a:r>
        </a:p>
      </dgm:t>
    </dgm:pt>
    <dgm:pt modelId="{2AE77B52-39E1-49B6-BF8E-D5908B588FC8}" type="parTrans" cxnId="{750AE6B8-7435-4FF2-A297-98CC23B8BFEF}">
      <dgm:prSet/>
      <dgm:spPr/>
      <dgm:t>
        <a:bodyPr/>
        <a:lstStyle/>
        <a:p>
          <a:endParaRPr lang="ru-RU" sz="2000" b="1"/>
        </a:p>
      </dgm:t>
    </dgm:pt>
    <dgm:pt modelId="{1302500E-057C-4065-98D8-F08D089A41F8}" type="sibTrans" cxnId="{750AE6B8-7435-4FF2-A297-98CC23B8BFEF}">
      <dgm:prSet/>
      <dgm:spPr/>
      <dgm:t>
        <a:bodyPr/>
        <a:lstStyle/>
        <a:p>
          <a:endParaRPr lang="ru-RU" sz="2000" b="1"/>
        </a:p>
      </dgm:t>
    </dgm:pt>
    <dgm:pt modelId="{F20B5C78-0085-4BBA-A007-E6782CEE45FF}">
      <dgm:prSet phldrT="[Текст]" custT="1"/>
      <dgm:spPr/>
      <dgm:t>
        <a:bodyPr/>
        <a:lstStyle/>
        <a:p>
          <a:r>
            <a:rPr lang="ru-RU" sz="900" b="1" dirty="0"/>
            <a:t>Подразделы расходов</a:t>
          </a:r>
        </a:p>
      </dgm:t>
    </dgm:pt>
    <dgm:pt modelId="{BA79F803-C3B5-4304-90CA-D9895031840F}" type="parTrans" cxnId="{17B0B686-4D1F-4C9E-BCFF-39CC4EB4FF83}">
      <dgm:prSet/>
      <dgm:spPr/>
      <dgm:t>
        <a:bodyPr/>
        <a:lstStyle/>
        <a:p>
          <a:endParaRPr lang="ru-RU" sz="2000" b="1"/>
        </a:p>
      </dgm:t>
    </dgm:pt>
    <dgm:pt modelId="{A32612C9-B0E0-4C80-9C6E-EA22B11E79A8}" type="sibTrans" cxnId="{17B0B686-4D1F-4C9E-BCFF-39CC4EB4FF83}">
      <dgm:prSet/>
      <dgm:spPr/>
      <dgm:t>
        <a:bodyPr/>
        <a:lstStyle/>
        <a:p>
          <a:endParaRPr lang="ru-RU" sz="2000" b="1"/>
        </a:p>
      </dgm:t>
    </dgm:pt>
    <dgm:pt modelId="{8531A9F0-7994-4CC4-80AA-EFBF389DF019}">
      <dgm:prSet phldrT="[Текст]" custT="1"/>
      <dgm:spPr/>
      <dgm:t>
        <a:bodyPr/>
        <a:lstStyle/>
        <a:p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Ведомственная </a:t>
          </a:r>
        </a:p>
        <a:p>
          <a:r>
            <a:rPr lang="ru-RU" sz="1200" b="1" dirty="0">
              <a:effectLst/>
            </a:rPr>
            <a:t>(по исполнителям)</a:t>
          </a:r>
          <a:r>
            <a:rPr lang="ru-RU" sz="1000" b="1" dirty="0">
              <a:effectLst/>
            </a:rPr>
            <a:t> </a:t>
          </a:r>
          <a:endParaRPr lang="ru-RU" sz="1050" b="1" dirty="0">
            <a:effectLst/>
          </a:endParaRPr>
        </a:p>
      </dgm:t>
    </dgm:pt>
    <dgm:pt modelId="{D8010D52-D003-4972-9D10-47C1CFF95A45}" type="parTrans" cxnId="{92B808A7-14F7-470D-B8EF-718BABE79CBF}">
      <dgm:prSet/>
      <dgm:spPr/>
      <dgm:t>
        <a:bodyPr/>
        <a:lstStyle/>
        <a:p>
          <a:endParaRPr lang="ru-RU" sz="2000" b="1"/>
        </a:p>
      </dgm:t>
    </dgm:pt>
    <dgm:pt modelId="{2C78D357-8DF0-48C3-A431-2904F449141E}" type="sibTrans" cxnId="{92B808A7-14F7-470D-B8EF-718BABE79CBF}">
      <dgm:prSet/>
      <dgm:spPr/>
      <dgm:t>
        <a:bodyPr/>
        <a:lstStyle/>
        <a:p>
          <a:endParaRPr lang="ru-RU" sz="2000" b="1"/>
        </a:p>
      </dgm:t>
    </dgm:pt>
    <dgm:pt modelId="{F7BE18AD-4799-431F-A323-A010DD65EE90}">
      <dgm:prSet phldrT="[Текст]" custT="1"/>
      <dgm:spPr/>
      <dgm:t>
        <a:bodyPr/>
        <a:lstStyle/>
        <a:p>
          <a:r>
            <a:rPr lang="ru-RU" sz="1000" b="1" dirty="0"/>
            <a:t>Главные распорядители бюджетных средств</a:t>
          </a:r>
        </a:p>
      </dgm:t>
    </dgm:pt>
    <dgm:pt modelId="{099AE466-0088-4E9A-9279-C3D81612EF2A}" type="parTrans" cxnId="{6AF8FD3F-0974-4D07-A537-CFFB3F132E13}">
      <dgm:prSet/>
      <dgm:spPr/>
      <dgm:t>
        <a:bodyPr/>
        <a:lstStyle/>
        <a:p>
          <a:endParaRPr lang="ru-RU" sz="2000" b="1"/>
        </a:p>
      </dgm:t>
    </dgm:pt>
    <dgm:pt modelId="{2E36D793-F922-44DB-9D5F-AAE733D8E285}" type="sibTrans" cxnId="{6AF8FD3F-0974-4D07-A537-CFFB3F132E13}">
      <dgm:prSet/>
      <dgm:spPr/>
      <dgm:t>
        <a:bodyPr/>
        <a:lstStyle/>
        <a:p>
          <a:endParaRPr lang="ru-RU" sz="2000" b="1"/>
        </a:p>
      </dgm:t>
    </dgm:pt>
    <dgm:pt modelId="{1293486D-BD7C-47EB-AF6C-FA25F3DD37B8}">
      <dgm:prSet phldrT="[Текст]" custT="1"/>
      <dgm:spPr/>
      <dgm:t>
        <a:bodyPr/>
        <a:lstStyle/>
        <a:p>
          <a:r>
            <a: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СТРУКТУРА РАСХОДОВ БЮДЖЕТА</a:t>
          </a:r>
          <a:endParaRPr lang="ru-RU" sz="2000" b="1" dirty="0"/>
        </a:p>
      </dgm:t>
    </dgm:pt>
    <dgm:pt modelId="{A65CCFE2-5398-40AC-9DA7-24D0999562F3}" type="parTrans" cxnId="{C1E845A9-2085-4B64-B1A0-9C18CA28D2C0}">
      <dgm:prSet/>
      <dgm:spPr/>
      <dgm:t>
        <a:bodyPr/>
        <a:lstStyle/>
        <a:p>
          <a:endParaRPr lang="ru-RU"/>
        </a:p>
      </dgm:t>
    </dgm:pt>
    <dgm:pt modelId="{E0D637A8-D603-4C55-AFE4-4BC325CED3AE}" type="sibTrans" cxnId="{C1E845A9-2085-4B64-B1A0-9C18CA28D2C0}">
      <dgm:prSet/>
      <dgm:spPr/>
      <dgm:t>
        <a:bodyPr/>
        <a:lstStyle/>
        <a:p>
          <a:endParaRPr lang="ru-RU"/>
        </a:p>
      </dgm:t>
    </dgm:pt>
    <dgm:pt modelId="{B79477C3-92FA-4A71-BDE1-6315552BD244}">
      <dgm:prSet phldrT="[Текст]" custT="1"/>
      <dgm:spPr/>
      <dgm:t>
        <a:bodyPr/>
        <a:lstStyle/>
        <a:p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Экономическая</a:t>
          </a:r>
          <a:r>
            <a: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ru-RU" sz="1200" b="1" dirty="0">
              <a:effectLst/>
            </a:rPr>
            <a:t>(по содержанию) </a:t>
          </a:r>
          <a:endParaRPr lang="ru-RU" sz="1000" b="1" dirty="0">
            <a:effectLst/>
          </a:endParaRPr>
        </a:p>
      </dgm:t>
    </dgm:pt>
    <dgm:pt modelId="{BD74F50B-DEC6-4B35-8C1C-A7665AD891E4}" type="parTrans" cxnId="{C489BCAE-47F1-4994-80AF-B57F6193F68E}">
      <dgm:prSet/>
      <dgm:spPr/>
      <dgm:t>
        <a:bodyPr/>
        <a:lstStyle/>
        <a:p>
          <a:endParaRPr lang="ru-RU"/>
        </a:p>
      </dgm:t>
    </dgm:pt>
    <dgm:pt modelId="{D70EF935-8621-498C-A2F3-F6F0E1AE4C3F}" type="sibTrans" cxnId="{C489BCAE-47F1-4994-80AF-B57F6193F68E}">
      <dgm:prSet/>
      <dgm:spPr/>
      <dgm:t>
        <a:bodyPr/>
        <a:lstStyle/>
        <a:p>
          <a:endParaRPr lang="ru-RU"/>
        </a:p>
      </dgm:t>
    </dgm:pt>
    <dgm:pt modelId="{045901FC-49D0-489F-8726-E553554827F7}">
      <dgm:prSet phldrT="[Текст]" custT="1"/>
      <dgm:spPr/>
      <dgm:t>
        <a:bodyPr/>
        <a:lstStyle/>
        <a:p>
          <a:r>
            <a:rPr lang="ru-RU" sz="1050" b="1" dirty="0">
              <a:effectLst/>
            </a:rPr>
            <a:t>Капитальные затраты</a:t>
          </a:r>
        </a:p>
      </dgm:t>
    </dgm:pt>
    <dgm:pt modelId="{73F291CF-ACA7-44EB-B993-80E7886BE225}" type="parTrans" cxnId="{6DFC0CCA-0A1C-4E91-B0B0-CD8A25CAC6B2}">
      <dgm:prSet/>
      <dgm:spPr/>
      <dgm:t>
        <a:bodyPr/>
        <a:lstStyle/>
        <a:p>
          <a:endParaRPr lang="ru-RU"/>
        </a:p>
      </dgm:t>
    </dgm:pt>
    <dgm:pt modelId="{B382C853-478D-4789-A86A-4FD3C851824B}" type="sibTrans" cxnId="{6DFC0CCA-0A1C-4E91-B0B0-CD8A25CAC6B2}">
      <dgm:prSet/>
      <dgm:spPr/>
      <dgm:t>
        <a:bodyPr/>
        <a:lstStyle/>
        <a:p>
          <a:endParaRPr lang="ru-RU"/>
        </a:p>
      </dgm:t>
    </dgm:pt>
    <dgm:pt modelId="{04EAE2B6-3086-4837-8DA9-7EAC3D0BA3B8}">
      <dgm:prSet phldrT="[Текст]" custT="1"/>
      <dgm:spPr/>
      <dgm:t>
        <a:bodyPr/>
        <a:lstStyle/>
        <a:p>
          <a:r>
            <a:rPr lang="ru-RU" sz="1050" b="1" dirty="0">
              <a:effectLst/>
            </a:rPr>
            <a:t>Текущие расходы</a:t>
          </a:r>
        </a:p>
      </dgm:t>
    </dgm:pt>
    <dgm:pt modelId="{24EBA6B0-4535-4711-9F97-2D1C0C0527D0}" type="parTrans" cxnId="{DACFCEA2-F275-49DE-93FD-0923DFC1D6C7}">
      <dgm:prSet/>
      <dgm:spPr/>
      <dgm:t>
        <a:bodyPr/>
        <a:lstStyle/>
        <a:p>
          <a:endParaRPr lang="ru-RU"/>
        </a:p>
      </dgm:t>
    </dgm:pt>
    <dgm:pt modelId="{B25672F6-DC5D-411B-B1F7-382FE14CDF57}" type="sibTrans" cxnId="{DACFCEA2-F275-49DE-93FD-0923DFC1D6C7}">
      <dgm:prSet/>
      <dgm:spPr/>
      <dgm:t>
        <a:bodyPr/>
        <a:lstStyle/>
        <a:p>
          <a:endParaRPr lang="ru-RU"/>
        </a:p>
      </dgm:t>
    </dgm:pt>
    <dgm:pt modelId="{90A71743-D4B4-42FC-9E58-A31168519B05}" type="pres">
      <dgm:prSet presAssocID="{405370B0-6F16-4C59-AB14-40C0954508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5E53D4-AF5F-4910-8A68-0FFE57E4E78F}" type="pres">
      <dgm:prSet presAssocID="{1293486D-BD7C-47EB-AF6C-FA25F3DD37B8}" presName="hierRoot1" presStyleCnt="0"/>
      <dgm:spPr/>
    </dgm:pt>
    <dgm:pt modelId="{505B9109-659A-4D60-81A4-48393DD3C304}" type="pres">
      <dgm:prSet presAssocID="{1293486D-BD7C-47EB-AF6C-FA25F3DD37B8}" presName="composite" presStyleCnt="0"/>
      <dgm:spPr/>
    </dgm:pt>
    <dgm:pt modelId="{0363FB7E-0D44-4D00-8D8A-EB82ED5551CC}" type="pres">
      <dgm:prSet presAssocID="{1293486D-BD7C-47EB-AF6C-FA25F3DD37B8}" presName="background" presStyleLbl="node0" presStyleIdx="0" presStyleCnt="1"/>
      <dgm:spPr/>
    </dgm:pt>
    <dgm:pt modelId="{EEEDC7FD-784C-4F4E-BACC-2F6CA175DFA8}" type="pres">
      <dgm:prSet presAssocID="{1293486D-BD7C-47EB-AF6C-FA25F3DD37B8}" presName="text" presStyleLbl="fgAcc0" presStyleIdx="0" presStyleCnt="1" custScaleX="382202" custScaleY="107128" custLinFactNeighborX="-27803" custLinFactNeighborY="-96555">
        <dgm:presLayoutVars>
          <dgm:chPref val="3"/>
        </dgm:presLayoutVars>
      </dgm:prSet>
      <dgm:spPr/>
    </dgm:pt>
    <dgm:pt modelId="{149ABD1D-F79A-4ABE-B673-CAC9B4F05202}" type="pres">
      <dgm:prSet presAssocID="{1293486D-BD7C-47EB-AF6C-FA25F3DD37B8}" presName="hierChild2" presStyleCnt="0"/>
      <dgm:spPr/>
    </dgm:pt>
    <dgm:pt modelId="{86DCDD3D-A691-4EF1-BD9C-CD4A744F2621}" type="pres">
      <dgm:prSet presAssocID="{BBB85877-9D6F-45F2-964B-EE04B66F8095}" presName="Name10" presStyleLbl="parChTrans1D2" presStyleIdx="0" presStyleCnt="3"/>
      <dgm:spPr/>
    </dgm:pt>
    <dgm:pt modelId="{C01682D1-6AEE-4D5F-8D9A-3400C7F0CAAE}" type="pres">
      <dgm:prSet presAssocID="{BA3EBDED-F7FD-444A-8132-F1C8C10E51C0}" presName="hierRoot2" presStyleCnt="0"/>
      <dgm:spPr/>
    </dgm:pt>
    <dgm:pt modelId="{C6E5204E-69F6-44C6-AECB-D579AF19D71A}" type="pres">
      <dgm:prSet presAssocID="{BA3EBDED-F7FD-444A-8132-F1C8C10E51C0}" presName="composite2" presStyleCnt="0"/>
      <dgm:spPr/>
    </dgm:pt>
    <dgm:pt modelId="{4B986B83-8896-4AF3-8FFC-DB32F132CEC2}" type="pres">
      <dgm:prSet presAssocID="{BA3EBDED-F7FD-444A-8132-F1C8C10E51C0}" presName="background2" presStyleLbl="node2" presStyleIdx="0" presStyleCnt="3"/>
      <dgm:spPr/>
    </dgm:pt>
    <dgm:pt modelId="{01E3AE3A-7B46-491E-AE15-1628887C4C88}" type="pres">
      <dgm:prSet presAssocID="{BA3EBDED-F7FD-444A-8132-F1C8C10E51C0}" presName="text2" presStyleLbl="fgAcc2" presStyleIdx="0" presStyleCnt="3" custScaleX="323929" custLinFactNeighborX="-6662" custLinFactNeighborY="-35311">
        <dgm:presLayoutVars>
          <dgm:chPref val="3"/>
        </dgm:presLayoutVars>
      </dgm:prSet>
      <dgm:spPr/>
    </dgm:pt>
    <dgm:pt modelId="{ABA81E54-9288-4683-A3D5-78645AC7B1B2}" type="pres">
      <dgm:prSet presAssocID="{BA3EBDED-F7FD-444A-8132-F1C8C10E51C0}" presName="hierChild3" presStyleCnt="0"/>
      <dgm:spPr/>
    </dgm:pt>
    <dgm:pt modelId="{AF59994E-10D3-48C6-8D12-CE3F33248DFC}" type="pres">
      <dgm:prSet presAssocID="{2AE77B52-39E1-49B6-BF8E-D5908B588FC8}" presName="Name17" presStyleLbl="parChTrans1D3" presStyleIdx="0" presStyleCnt="5"/>
      <dgm:spPr/>
    </dgm:pt>
    <dgm:pt modelId="{20E74F05-125E-46B2-905C-7236D58F449D}" type="pres">
      <dgm:prSet presAssocID="{B1D5561A-A56A-45A5-BC4B-C169C6E1B657}" presName="hierRoot3" presStyleCnt="0"/>
      <dgm:spPr/>
    </dgm:pt>
    <dgm:pt modelId="{D2CACE13-68AF-47A2-80D5-48B36750FB7C}" type="pres">
      <dgm:prSet presAssocID="{B1D5561A-A56A-45A5-BC4B-C169C6E1B657}" presName="composite3" presStyleCnt="0"/>
      <dgm:spPr/>
    </dgm:pt>
    <dgm:pt modelId="{B566B569-0E23-4C61-A7E6-39B079E6FA28}" type="pres">
      <dgm:prSet presAssocID="{B1D5561A-A56A-45A5-BC4B-C169C6E1B657}" presName="background3" presStyleLbl="node3" presStyleIdx="0" presStyleCnt="5"/>
      <dgm:spPr/>
    </dgm:pt>
    <dgm:pt modelId="{7B0E5D29-A216-443C-B5C2-072733FA85E8}" type="pres">
      <dgm:prSet presAssocID="{B1D5561A-A56A-45A5-BC4B-C169C6E1B657}" presName="text3" presStyleLbl="fgAcc3" presStyleIdx="0" presStyleCnt="5">
        <dgm:presLayoutVars>
          <dgm:chPref val="3"/>
        </dgm:presLayoutVars>
      </dgm:prSet>
      <dgm:spPr/>
    </dgm:pt>
    <dgm:pt modelId="{35AD382F-50A3-406D-8675-334E9333B6C2}" type="pres">
      <dgm:prSet presAssocID="{B1D5561A-A56A-45A5-BC4B-C169C6E1B657}" presName="hierChild4" presStyleCnt="0"/>
      <dgm:spPr/>
    </dgm:pt>
    <dgm:pt modelId="{C9FEDA70-D56D-4721-803C-D45F172B0F3A}" type="pres">
      <dgm:prSet presAssocID="{BA79F803-C3B5-4304-90CA-D9895031840F}" presName="Name17" presStyleLbl="parChTrans1D3" presStyleIdx="1" presStyleCnt="5"/>
      <dgm:spPr/>
    </dgm:pt>
    <dgm:pt modelId="{DCD19ECF-2970-4C8F-9981-7E3EC8CDA220}" type="pres">
      <dgm:prSet presAssocID="{F20B5C78-0085-4BBA-A007-E6782CEE45FF}" presName="hierRoot3" presStyleCnt="0"/>
      <dgm:spPr/>
    </dgm:pt>
    <dgm:pt modelId="{BBED3835-E2A3-4911-B3A0-E1CB694ACA52}" type="pres">
      <dgm:prSet presAssocID="{F20B5C78-0085-4BBA-A007-E6782CEE45FF}" presName="composite3" presStyleCnt="0"/>
      <dgm:spPr/>
    </dgm:pt>
    <dgm:pt modelId="{7B9A55D0-D129-4919-8DB3-FB91ED9053B2}" type="pres">
      <dgm:prSet presAssocID="{F20B5C78-0085-4BBA-A007-E6782CEE45FF}" presName="background3" presStyleLbl="node3" presStyleIdx="1" presStyleCnt="5"/>
      <dgm:spPr/>
    </dgm:pt>
    <dgm:pt modelId="{F1105765-0927-41E7-84EA-2E3819508C15}" type="pres">
      <dgm:prSet presAssocID="{F20B5C78-0085-4BBA-A007-E6782CEE45FF}" presName="text3" presStyleLbl="fgAcc3" presStyleIdx="1" presStyleCnt="5">
        <dgm:presLayoutVars>
          <dgm:chPref val="3"/>
        </dgm:presLayoutVars>
      </dgm:prSet>
      <dgm:spPr/>
    </dgm:pt>
    <dgm:pt modelId="{67B6369E-3C3E-4E3F-A637-699F83B65BC7}" type="pres">
      <dgm:prSet presAssocID="{F20B5C78-0085-4BBA-A007-E6782CEE45FF}" presName="hierChild4" presStyleCnt="0"/>
      <dgm:spPr/>
    </dgm:pt>
    <dgm:pt modelId="{E0F1EC3B-959F-4399-AC7C-50CC940FB034}" type="pres">
      <dgm:prSet presAssocID="{D8010D52-D003-4972-9D10-47C1CFF95A45}" presName="Name10" presStyleLbl="parChTrans1D2" presStyleIdx="1" presStyleCnt="3"/>
      <dgm:spPr/>
    </dgm:pt>
    <dgm:pt modelId="{EADA1C2B-11E6-4C41-B292-20C71C2A0DCA}" type="pres">
      <dgm:prSet presAssocID="{8531A9F0-7994-4CC4-80AA-EFBF389DF019}" presName="hierRoot2" presStyleCnt="0"/>
      <dgm:spPr/>
    </dgm:pt>
    <dgm:pt modelId="{CC3F7431-FE32-4ADC-AB34-EC1DD2230A07}" type="pres">
      <dgm:prSet presAssocID="{8531A9F0-7994-4CC4-80AA-EFBF389DF019}" presName="composite2" presStyleCnt="0"/>
      <dgm:spPr/>
    </dgm:pt>
    <dgm:pt modelId="{1FE7AE31-04EE-47D0-A7CF-123354168067}" type="pres">
      <dgm:prSet presAssocID="{8531A9F0-7994-4CC4-80AA-EFBF389DF019}" presName="background2" presStyleLbl="node2" presStyleIdx="1" presStyleCnt="3"/>
      <dgm:spPr/>
    </dgm:pt>
    <dgm:pt modelId="{768861C9-66C7-439B-B5EA-EC0B672ED939}" type="pres">
      <dgm:prSet presAssocID="{8531A9F0-7994-4CC4-80AA-EFBF389DF019}" presName="text2" presStyleLbl="fgAcc2" presStyleIdx="1" presStyleCnt="3" custScaleX="326798" custLinFactNeighborX="-3412" custLinFactNeighborY="-35311">
        <dgm:presLayoutVars>
          <dgm:chPref val="3"/>
        </dgm:presLayoutVars>
      </dgm:prSet>
      <dgm:spPr/>
    </dgm:pt>
    <dgm:pt modelId="{2648F06D-59D4-43C8-BE8A-E79B950A5270}" type="pres">
      <dgm:prSet presAssocID="{8531A9F0-7994-4CC4-80AA-EFBF389DF019}" presName="hierChild3" presStyleCnt="0"/>
      <dgm:spPr/>
    </dgm:pt>
    <dgm:pt modelId="{F7AF0004-C2FF-4DB0-A4A5-AC3A77D8E2EE}" type="pres">
      <dgm:prSet presAssocID="{099AE466-0088-4E9A-9279-C3D81612EF2A}" presName="Name17" presStyleLbl="parChTrans1D3" presStyleIdx="2" presStyleCnt="5"/>
      <dgm:spPr/>
    </dgm:pt>
    <dgm:pt modelId="{E54E3346-CE4A-4BE3-A634-9C7DD8567F1B}" type="pres">
      <dgm:prSet presAssocID="{F7BE18AD-4799-431F-A323-A010DD65EE90}" presName="hierRoot3" presStyleCnt="0"/>
      <dgm:spPr/>
    </dgm:pt>
    <dgm:pt modelId="{E79BB493-8BB7-4329-A876-5DCE75FA4AB7}" type="pres">
      <dgm:prSet presAssocID="{F7BE18AD-4799-431F-A323-A010DD65EE90}" presName="composite3" presStyleCnt="0"/>
      <dgm:spPr/>
    </dgm:pt>
    <dgm:pt modelId="{F0563698-9103-48DE-AEC1-F9D5E3459689}" type="pres">
      <dgm:prSet presAssocID="{F7BE18AD-4799-431F-A323-A010DD65EE90}" presName="background3" presStyleLbl="node3" presStyleIdx="2" presStyleCnt="5"/>
      <dgm:spPr/>
    </dgm:pt>
    <dgm:pt modelId="{397D7F3B-8B18-4B91-86EE-CADA5D90B39D}" type="pres">
      <dgm:prSet presAssocID="{F7BE18AD-4799-431F-A323-A010DD65EE90}" presName="text3" presStyleLbl="fgAcc3" presStyleIdx="2" presStyleCnt="5" custScaleX="139950">
        <dgm:presLayoutVars>
          <dgm:chPref val="3"/>
        </dgm:presLayoutVars>
      </dgm:prSet>
      <dgm:spPr/>
    </dgm:pt>
    <dgm:pt modelId="{A893B196-A9B3-4774-B12C-DFCEE801215A}" type="pres">
      <dgm:prSet presAssocID="{F7BE18AD-4799-431F-A323-A010DD65EE90}" presName="hierChild4" presStyleCnt="0"/>
      <dgm:spPr/>
    </dgm:pt>
    <dgm:pt modelId="{E0B4C628-507F-44D6-83D7-8375AB40C887}" type="pres">
      <dgm:prSet presAssocID="{BD74F50B-DEC6-4B35-8C1C-A7665AD891E4}" presName="Name10" presStyleLbl="parChTrans1D2" presStyleIdx="2" presStyleCnt="3"/>
      <dgm:spPr/>
    </dgm:pt>
    <dgm:pt modelId="{FF809F1D-036B-4DCC-B99D-0FD0C8D9A58C}" type="pres">
      <dgm:prSet presAssocID="{B79477C3-92FA-4A71-BDE1-6315552BD244}" presName="hierRoot2" presStyleCnt="0"/>
      <dgm:spPr/>
    </dgm:pt>
    <dgm:pt modelId="{618CC9EB-BF34-42DA-A885-3D2DBA48F33C}" type="pres">
      <dgm:prSet presAssocID="{B79477C3-92FA-4A71-BDE1-6315552BD244}" presName="composite2" presStyleCnt="0"/>
      <dgm:spPr/>
    </dgm:pt>
    <dgm:pt modelId="{0633751D-1C1E-4E46-8DFB-C18796D53C8A}" type="pres">
      <dgm:prSet presAssocID="{B79477C3-92FA-4A71-BDE1-6315552BD244}" presName="background2" presStyleLbl="node2" presStyleIdx="2" presStyleCnt="3"/>
      <dgm:spPr/>
    </dgm:pt>
    <dgm:pt modelId="{0AAFF18F-7AB2-45FC-ADBD-EEBDFF86295E}" type="pres">
      <dgm:prSet presAssocID="{B79477C3-92FA-4A71-BDE1-6315552BD244}" presName="text2" presStyleLbl="fgAcc2" presStyleIdx="2" presStyleCnt="3" custScaleX="326798" custLinFactNeighborX="-3412" custLinFactNeighborY="-35311">
        <dgm:presLayoutVars>
          <dgm:chPref val="3"/>
        </dgm:presLayoutVars>
      </dgm:prSet>
      <dgm:spPr/>
    </dgm:pt>
    <dgm:pt modelId="{856EE8DD-2D87-4DC8-A317-CAE2904E7C03}" type="pres">
      <dgm:prSet presAssocID="{B79477C3-92FA-4A71-BDE1-6315552BD244}" presName="hierChild3" presStyleCnt="0"/>
      <dgm:spPr/>
    </dgm:pt>
    <dgm:pt modelId="{A022B348-C864-4595-8E33-DF5EE90FF786}" type="pres">
      <dgm:prSet presAssocID="{24EBA6B0-4535-4711-9F97-2D1C0C0527D0}" presName="Name17" presStyleLbl="parChTrans1D3" presStyleIdx="3" presStyleCnt="5"/>
      <dgm:spPr/>
    </dgm:pt>
    <dgm:pt modelId="{083955FF-7480-4A3A-B3E7-BA673C88B363}" type="pres">
      <dgm:prSet presAssocID="{04EAE2B6-3086-4837-8DA9-7EAC3D0BA3B8}" presName="hierRoot3" presStyleCnt="0"/>
      <dgm:spPr/>
    </dgm:pt>
    <dgm:pt modelId="{41282558-A232-4A02-A3A7-BB1455FB3200}" type="pres">
      <dgm:prSet presAssocID="{04EAE2B6-3086-4837-8DA9-7EAC3D0BA3B8}" presName="composite3" presStyleCnt="0"/>
      <dgm:spPr/>
    </dgm:pt>
    <dgm:pt modelId="{84BCB474-B0EE-4BAC-8650-39700E025105}" type="pres">
      <dgm:prSet presAssocID="{04EAE2B6-3086-4837-8DA9-7EAC3D0BA3B8}" presName="background3" presStyleLbl="node3" presStyleIdx="3" presStyleCnt="5"/>
      <dgm:spPr/>
    </dgm:pt>
    <dgm:pt modelId="{899D6082-8E0A-4068-BF0D-9ED323440D06}" type="pres">
      <dgm:prSet presAssocID="{04EAE2B6-3086-4837-8DA9-7EAC3D0BA3B8}" presName="text3" presStyleLbl="fgAcc3" presStyleIdx="3" presStyleCnt="5">
        <dgm:presLayoutVars>
          <dgm:chPref val="3"/>
        </dgm:presLayoutVars>
      </dgm:prSet>
      <dgm:spPr/>
    </dgm:pt>
    <dgm:pt modelId="{B4AC1FBF-145E-4B3F-AC3F-E1327D967206}" type="pres">
      <dgm:prSet presAssocID="{04EAE2B6-3086-4837-8DA9-7EAC3D0BA3B8}" presName="hierChild4" presStyleCnt="0"/>
      <dgm:spPr/>
    </dgm:pt>
    <dgm:pt modelId="{787E034B-77D8-4812-9076-D0EDCD8758CD}" type="pres">
      <dgm:prSet presAssocID="{73F291CF-ACA7-44EB-B993-80E7886BE225}" presName="Name17" presStyleLbl="parChTrans1D3" presStyleIdx="4" presStyleCnt="5"/>
      <dgm:spPr/>
    </dgm:pt>
    <dgm:pt modelId="{00F5F5BD-497C-479E-83B8-1DD559FE1D15}" type="pres">
      <dgm:prSet presAssocID="{045901FC-49D0-489F-8726-E553554827F7}" presName="hierRoot3" presStyleCnt="0"/>
      <dgm:spPr/>
    </dgm:pt>
    <dgm:pt modelId="{C1F207CF-0B0B-4390-AB36-0502999B7E55}" type="pres">
      <dgm:prSet presAssocID="{045901FC-49D0-489F-8726-E553554827F7}" presName="composite3" presStyleCnt="0"/>
      <dgm:spPr/>
    </dgm:pt>
    <dgm:pt modelId="{FF6FFE20-7DA1-4D41-88FD-12C1D1158FCD}" type="pres">
      <dgm:prSet presAssocID="{045901FC-49D0-489F-8726-E553554827F7}" presName="background3" presStyleLbl="node3" presStyleIdx="4" presStyleCnt="5"/>
      <dgm:spPr/>
    </dgm:pt>
    <dgm:pt modelId="{69DE8C8A-6739-4D60-8896-22E53F275E3F}" type="pres">
      <dgm:prSet presAssocID="{045901FC-49D0-489F-8726-E553554827F7}" presName="text3" presStyleLbl="fgAcc3" presStyleIdx="4" presStyleCnt="5" custScaleX="126510">
        <dgm:presLayoutVars>
          <dgm:chPref val="3"/>
        </dgm:presLayoutVars>
      </dgm:prSet>
      <dgm:spPr/>
    </dgm:pt>
    <dgm:pt modelId="{5027D57D-0096-4737-85FD-08B22EB79A6F}" type="pres">
      <dgm:prSet presAssocID="{045901FC-49D0-489F-8726-E553554827F7}" presName="hierChild4" presStyleCnt="0"/>
      <dgm:spPr/>
    </dgm:pt>
  </dgm:ptLst>
  <dgm:cxnLst>
    <dgm:cxn modelId="{E4004515-4911-4A37-BB18-C522A71801C1}" srcId="{1293486D-BD7C-47EB-AF6C-FA25F3DD37B8}" destId="{BA3EBDED-F7FD-444A-8132-F1C8C10E51C0}" srcOrd="0" destOrd="0" parTransId="{BBB85877-9D6F-45F2-964B-EE04B66F8095}" sibTransId="{B48A63C3-2F86-4E4E-809A-4248B9829437}"/>
    <dgm:cxn modelId="{2A31892A-173C-4DAD-814D-2AB8CB91DF06}" type="presOf" srcId="{2AE77B52-39E1-49B6-BF8E-D5908B588FC8}" destId="{AF59994E-10D3-48C6-8D12-CE3F33248DFC}" srcOrd="0" destOrd="0" presId="urn:microsoft.com/office/officeart/2005/8/layout/hierarchy1"/>
    <dgm:cxn modelId="{9D7F0A2C-8D2C-4D8E-A8F7-0424C9DE3603}" type="presOf" srcId="{04EAE2B6-3086-4837-8DA9-7EAC3D0BA3B8}" destId="{899D6082-8E0A-4068-BF0D-9ED323440D06}" srcOrd="0" destOrd="0" presId="urn:microsoft.com/office/officeart/2005/8/layout/hierarchy1"/>
    <dgm:cxn modelId="{3536E235-BE2D-4800-AD58-F295A4B2D0C8}" type="presOf" srcId="{BA3EBDED-F7FD-444A-8132-F1C8C10E51C0}" destId="{01E3AE3A-7B46-491E-AE15-1628887C4C88}" srcOrd="0" destOrd="0" presId="urn:microsoft.com/office/officeart/2005/8/layout/hierarchy1"/>
    <dgm:cxn modelId="{6AF8FD3F-0974-4D07-A537-CFFB3F132E13}" srcId="{8531A9F0-7994-4CC4-80AA-EFBF389DF019}" destId="{F7BE18AD-4799-431F-A323-A010DD65EE90}" srcOrd="0" destOrd="0" parTransId="{099AE466-0088-4E9A-9279-C3D81612EF2A}" sibTransId="{2E36D793-F922-44DB-9D5F-AAE733D8E285}"/>
    <dgm:cxn modelId="{699E8561-6A09-487A-9854-0FA87FA507C5}" type="presOf" srcId="{045901FC-49D0-489F-8726-E553554827F7}" destId="{69DE8C8A-6739-4D60-8896-22E53F275E3F}" srcOrd="0" destOrd="0" presId="urn:microsoft.com/office/officeart/2005/8/layout/hierarchy1"/>
    <dgm:cxn modelId="{46252343-59CD-4180-9320-EA2964EA8B80}" type="presOf" srcId="{24EBA6B0-4535-4711-9F97-2D1C0C0527D0}" destId="{A022B348-C864-4595-8E33-DF5EE90FF786}" srcOrd="0" destOrd="0" presId="urn:microsoft.com/office/officeart/2005/8/layout/hierarchy1"/>
    <dgm:cxn modelId="{B9913D44-9E8D-4A37-9918-187A6B021237}" type="presOf" srcId="{73F291CF-ACA7-44EB-B993-80E7886BE225}" destId="{787E034B-77D8-4812-9076-D0EDCD8758CD}" srcOrd="0" destOrd="0" presId="urn:microsoft.com/office/officeart/2005/8/layout/hierarchy1"/>
    <dgm:cxn modelId="{200D0F67-00A6-401C-8516-4E78E6EF3BF9}" type="presOf" srcId="{B79477C3-92FA-4A71-BDE1-6315552BD244}" destId="{0AAFF18F-7AB2-45FC-ADBD-EEBDFF86295E}" srcOrd="0" destOrd="0" presId="urn:microsoft.com/office/officeart/2005/8/layout/hierarchy1"/>
    <dgm:cxn modelId="{AFB8016A-6B93-42B9-982F-DE4FD8802E79}" type="presOf" srcId="{BBB85877-9D6F-45F2-964B-EE04B66F8095}" destId="{86DCDD3D-A691-4EF1-BD9C-CD4A744F2621}" srcOrd="0" destOrd="0" presId="urn:microsoft.com/office/officeart/2005/8/layout/hierarchy1"/>
    <dgm:cxn modelId="{B0A14951-CFC4-477D-995C-493CF0B13E5B}" type="presOf" srcId="{BD74F50B-DEC6-4B35-8C1C-A7665AD891E4}" destId="{E0B4C628-507F-44D6-83D7-8375AB40C887}" srcOrd="0" destOrd="0" presId="urn:microsoft.com/office/officeart/2005/8/layout/hierarchy1"/>
    <dgm:cxn modelId="{17B0B686-4D1F-4C9E-BCFF-39CC4EB4FF83}" srcId="{BA3EBDED-F7FD-444A-8132-F1C8C10E51C0}" destId="{F20B5C78-0085-4BBA-A007-E6782CEE45FF}" srcOrd="1" destOrd="0" parTransId="{BA79F803-C3B5-4304-90CA-D9895031840F}" sibTransId="{A32612C9-B0E0-4C80-9C6E-EA22B11E79A8}"/>
    <dgm:cxn modelId="{3AA19792-8C7A-4A8C-BC2E-8C05E47A1959}" type="presOf" srcId="{BA79F803-C3B5-4304-90CA-D9895031840F}" destId="{C9FEDA70-D56D-4721-803C-D45F172B0F3A}" srcOrd="0" destOrd="0" presId="urn:microsoft.com/office/officeart/2005/8/layout/hierarchy1"/>
    <dgm:cxn modelId="{9E300398-0C2C-4E40-B4FA-9FBFA087C626}" type="presOf" srcId="{F20B5C78-0085-4BBA-A007-E6782CEE45FF}" destId="{F1105765-0927-41E7-84EA-2E3819508C15}" srcOrd="0" destOrd="0" presId="urn:microsoft.com/office/officeart/2005/8/layout/hierarchy1"/>
    <dgm:cxn modelId="{2B3CEB9C-AA38-4EB9-BB8B-CF5709583A50}" type="presOf" srcId="{B1D5561A-A56A-45A5-BC4B-C169C6E1B657}" destId="{7B0E5D29-A216-443C-B5C2-072733FA85E8}" srcOrd="0" destOrd="0" presId="urn:microsoft.com/office/officeart/2005/8/layout/hierarchy1"/>
    <dgm:cxn modelId="{9E6D4FA1-9E1E-4722-8838-32591DCE6C1C}" type="presOf" srcId="{F7BE18AD-4799-431F-A323-A010DD65EE90}" destId="{397D7F3B-8B18-4B91-86EE-CADA5D90B39D}" srcOrd="0" destOrd="0" presId="urn:microsoft.com/office/officeart/2005/8/layout/hierarchy1"/>
    <dgm:cxn modelId="{DACFCEA2-F275-49DE-93FD-0923DFC1D6C7}" srcId="{B79477C3-92FA-4A71-BDE1-6315552BD244}" destId="{04EAE2B6-3086-4837-8DA9-7EAC3D0BA3B8}" srcOrd="0" destOrd="0" parTransId="{24EBA6B0-4535-4711-9F97-2D1C0C0527D0}" sibTransId="{B25672F6-DC5D-411B-B1F7-382FE14CDF57}"/>
    <dgm:cxn modelId="{B342DBA2-EA4E-40A9-A2DC-3EC9206E0858}" type="presOf" srcId="{405370B0-6F16-4C59-AB14-40C095450848}" destId="{90A71743-D4B4-42FC-9E58-A31168519B05}" srcOrd="0" destOrd="0" presId="urn:microsoft.com/office/officeart/2005/8/layout/hierarchy1"/>
    <dgm:cxn modelId="{92B808A7-14F7-470D-B8EF-718BABE79CBF}" srcId="{1293486D-BD7C-47EB-AF6C-FA25F3DD37B8}" destId="{8531A9F0-7994-4CC4-80AA-EFBF389DF019}" srcOrd="1" destOrd="0" parTransId="{D8010D52-D003-4972-9D10-47C1CFF95A45}" sibTransId="{2C78D357-8DF0-48C3-A431-2904F449141E}"/>
    <dgm:cxn modelId="{C1E845A9-2085-4B64-B1A0-9C18CA28D2C0}" srcId="{405370B0-6F16-4C59-AB14-40C095450848}" destId="{1293486D-BD7C-47EB-AF6C-FA25F3DD37B8}" srcOrd="0" destOrd="0" parTransId="{A65CCFE2-5398-40AC-9DA7-24D0999562F3}" sibTransId="{E0D637A8-D603-4C55-AFE4-4BC325CED3AE}"/>
    <dgm:cxn modelId="{C489BCAE-47F1-4994-80AF-B57F6193F68E}" srcId="{1293486D-BD7C-47EB-AF6C-FA25F3DD37B8}" destId="{B79477C3-92FA-4A71-BDE1-6315552BD244}" srcOrd="2" destOrd="0" parTransId="{BD74F50B-DEC6-4B35-8C1C-A7665AD891E4}" sibTransId="{D70EF935-8621-498C-A2F3-F6F0E1AE4C3F}"/>
    <dgm:cxn modelId="{13B392B0-A5AF-4C68-B70F-742536EC4759}" type="presOf" srcId="{1293486D-BD7C-47EB-AF6C-FA25F3DD37B8}" destId="{EEEDC7FD-784C-4F4E-BACC-2F6CA175DFA8}" srcOrd="0" destOrd="0" presId="urn:microsoft.com/office/officeart/2005/8/layout/hierarchy1"/>
    <dgm:cxn modelId="{750AE6B8-7435-4FF2-A297-98CC23B8BFEF}" srcId="{BA3EBDED-F7FD-444A-8132-F1C8C10E51C0}" destId="{B1D5561A-A56A-45A5-BC4B-C169C6E1B657}" srcOrd="0" destOrd="0" parTransId="{2AE77B52-39E1-49B6-BF8E-D5908B588FC8}" sibTransId="{1302500E-057C-4065-98D8-F08D089A41F8}"/>
    <dgm:cxn modelId="{6DFC0CCA-0A1C-4E91-B0B0-CD8A25CAC6B2}" srcId="{B79477C3-92FA-4A71-BDE1-6315552BD244}" destId="{045901FC-49D0-489F-8726-E553554827F7}" srcOrd="1" destOrd="0" parTransId="{73F291CF-ACA7-44EB-B993-80E7886BE225}" sibTransId="{B382C853-478D-4789-A86A-4FD3C851824B}"/>
    <dgm:cxn modelId="{6008ADCA-1F17-45DF-8A35-82312BA7D0E6}" type="presOf" srcId="{8531A9F0-7994-4CC4-80AA-EFBF389DF019}" destId="{768861C9-66C7-439B-B5EA-EC0B672ED939}" srcOrd="0" destOrd="0" presId="urn:microsoft.com/office/officeart/2005/8/layout/hierarchy1"/>
    <dgm:cxn modelId="{1A0EE0DF-E50C-4BAC-AF01-64D38021FE5C}" type="presOf" srcId="{D8010D52-D003-4972-9D10-47C1CFF95A45}" destId="{E0F1EC3B-959F-4399-AC7C-50CC940FB034}" srcOrd="0" destOrd="0" presId="urn:microsoft.com/office/officeart/2005/8/layout/hierarchy1"/>
    <dgm:cxn modelId="{2BC430EA-081F-4963-A5F7-326F0E9B7328}" type="presOf" srcId="{099AE466-0088-4E9A-9279-C3D81612EF2A}" destId="{F7AF0004-C2FF-4DB0-A4A5-AC3A77D8E2EE}" srcOrd="0" destOrd="0" presId="urn:microsoft.com/office/officeart/2005/8/layout/hierarchy1"/>
    <dgm:cxn modelId="{716A49FE-4326-49AE-B10D-EA7AC9B657A1}" type="presParOf" srcId="{90A71743-D4B4-42FC-9E58-A31168519B05}" destId="{1B5E53D4-AF5F-4910-8A68-0FFE57E4E78F}" srcOrd="0" destOrd="0" presId="urn:microsoft.com/office/officeart/2005/8/layout/hierarchy1"/>
    <dgm:cxn modelId="{BFA51F42-ABBF-4B86-AAD5-0E4786A31F1B}" type="presParOf" srcId="{1B5E53D4-AF5F-4910-8A68-0FFE57E4E78F}" destId="{505B9109-659A-4D60-81A4-48393DD3C304}" srcOrd="0" destOrd="0" presId="urn:microsoft.com/office/officeart/2005/8/layout/hierarchy1"/>
    <dgm:cxn modelId="{8A64F697-F9ED-40E6-BE34-B7659616B374}" type="presParOf" srcId="{505B9109-659A-4D60-81A4-48393DD3C304}" destId="{0363FB7E-0D44-4D00-8D8A-EB82ED5551CC}" srcOrd="0" destOrd="0" presId="urn:microsoft.com/office/officeart/2005/8/layout/hierarchy1"/>
    <dgm:cxn modelId="{D0D4EE62-6F84-441D-BBFE-652C6B54DE49}" type="presParOf" srcId="{505B9109-659A-4D60-81A4-48393DD3C304}" destId="{EEEDC7FD-784C-4F4E-BACC-2F6CA175DFA8}" srcOrd="1" destOrd="0" presId="urn:microsoft.com/office/officeart/2005/8/layout/hierarchy1"/>
    <dgm:cxn modelId="{D3C6EC6F-2D38-48DD-BBB9-A128896FDA77}" type="presParOf" srcId="{1B5E53D4-AF5F-4910-8A68-0FFE57E4E78F}" destId="{149ABD1D-F79A-4ABE-B673-CAC9B4F05202}" srcOrd="1" destOrd="0" presId="urn:microsoft.com/office/officeart/2005/8/layout/hierarchy1"/>
    <dgm:cxn modelId="{FF24F509-A03B-479C-A341-A8BF74109539}" type="presParOf" srcId="{149ABD1D-F79A-4ABE-B673-CAC9B4F05202}" destId="{86DCDD3D-A691-4EF1-BD9C-CD4A744F2621}" srcOrd="0" destOrd="0" presId="urn:microsoft.com/office/officeart/2005/8/layout/hierarchy1"/>
    <dgm:cxn modelId="{E7754244-F871-4C62-BC28-BB0D1C096B6A}" type="presParOf" srcId="{149ABD1D-F79A-4ABE-B673-CAC9B4F05202}" destId="{C01682D1-6AEE-4D5F-8D9A-3400C7F0CAAE}" srcOrd="1" destOrd="0" presId="urn:microsoft.com/office/officeart/2005/8/layout/hierarchy1"/>
    <dgm:cxn modelId="{6D44E4BA-33F9-4481-9AA5-90409547B75E}" type="presParOf" srcId="{C01682D1-6AEE-4D5F-8D9A-3400C7F0CAAE}" destId="{C6E5204E-69F6-44C6-AECB-D579AF19D71A}" srcOrd="0" destOrd="0" presId="urn:microsoft.com/office/officeart/2005/8/layout/hierarchy1"/>
    <dgm:cxn modelId="{B04EA933-FEE9-45A7-BA8B-B66C07F4DE4A}" type="presParOf" srcId="{C6E5204E-69F6-44C6-AECB-D579AF19D71A}" destId="{4B986B83-8896-4AF3-8FFC-DB32F132CEC2}" srcOrd="0" destOrd="0" presId="urn:microsoft.com/office/officeart/2005/8/layout/hierarchy1"/>
    <dgm:cxn modelId="{32674D2F-ABB7-48B8-88DD-62FBB519E661}" type="presParOf" srcId="{C6E5204E-69F6-44C6-AECB-D579AF19D71A}" destId="{01E3AE3A-7B46-491E-AE15-1628887C4C88}" srcOrd="1" destOrd="0" presId="urn:microsoft.com/office/officeart/2005/8/layout/hierarchy1"/>
    <dgm:cxn modelId="{58612C39-7420-4B5D-9665-8F6111BEBF92}" type="presParOf" srcId="{C01682D1-6AEE-4D5F-8D9A-3400C7F0CAAE}" destId="{ABA81E54-9288-4683-A3D5-78645AC7B1B2}" srcOrd="1" destOrd="0" presId="urn:microsoft.com/office/officeart/2005/8/layout/hierarchy1"/>
    <dgm:cxn modelId="{FE4C4453-5B87-44FA-B4BE-8E481AA3D71E}" type="presParOf" srcId="{ABA81E54-9288-4683-A3D5-78645AC7B1B2}" destId="{AF59994E-10D3-48C6-8D12-CE3F33248DFC}" srcOrd="0" destOrd="0" presId="urn:microsoft.com/office/officeart/2005/8/layout/hierarchy1"/>
    <dgm:cxn modelId="{13D45F55-D4C0-4E8B-8AC7-C15D7A044439}" type="presParOf" srcId="{ABA81E54-9288-4683-A3D5-78645AC7B1B2}" destId="{20E74F05-125E-46B2-905C-7236D58F449D}" srcOrd="1" destOrd="0" presId="urn:microsoft.com/office/officeart/2005/8/layout/hierarchy1"/>
    <dgm:cxn modelId="{F82CDE13-819E-44B9-87BB-D763E6A165D0}" type="presParOf" srcId="{20E74F05-125E-46B2-905C-7236D58F449D}" destId="{D2CACE13-68AF-47A2-80D5-48B36750FB7C}" srcOrd="0" destOrd="0" presId="urn:microsoft.com/office/officeart/2005/8/layout/hierarchy1"/>
    <dgm:cxn modelId="{4F7E4F31-6D05-4094-AD8B-AA950D8DAB76}" type="presParOf" srcId="{D2CACE13-68AF-47A2-80D5-48B36750FB7C}" destId="{B566B569-0E23-4C61-A7E6-39B079E6FA28}" srcOrd="0" destOrd="0" presId="urn:microsoft.com/office/officeart/2005/8/layout/hierarchy1"/>
    <dgm:cxn modelId="{C87CC23C-22DC-4A6E-B095-AAF62F523DDF}" type="presParOf" srcId="{D2CACE13-68AF-47A2-80D5-48B36750FB7C}" destId="{7B0E5D29-A216-443C-B5C2-072733FA85E8}" srcOrd="1" destOrd="0" presId="urn:microsoft.com/office/officeart/2005/8/layout/hierarchy1"/>
    <dgm:cxn modelId="{ECBF78BF-4819-4FDB-8B05-61A82D893584}" type="presParOf" srcId="{20E74F05-125E-46B2-905C-7236D58F449D}" destId="{35AD382F-50A3-406D-8675-334E9333B6C2}" srcOrd="1" destOrd="0" presId="urn:microsoft.com/office/officeart/2005/8/layout/hierarchy1"/>
    <dgm:cxn modelId="{4FE3D2A9-9969-495B-840E-4C0CD2180FB6}" type="presParOf" srcId="{ABA81E54-9288-4683-A3D5-78645AC7B1B2}" destId="{C9FEDA70-D56D-4721-803C-D45F172B0F3A}" srcOrd="2" destOrd="0" presId="urn:microsoft.com/office/officeart/2005/8/layout/hierarchy1"/>
    <dgm:cxn modelId="{B11BD72E-111C-46AC-A782-2F8909994073}" type="presParOf" srcId="{ABA81E54-9288-4683-A3D5-78645AC7B1B2}" destId="{DCD19ECF-2970-4C8F-9981-7E3EC8CDA220}" srcOrd="3" destOrd="0" presId="urn:microsoft.com/office/officeart/2005/8/layout/hierarchy1"/>
    <dgm:cxn modelId="{57406213-E105-48E0-A14D-BA2EFE3458F4}" type="presParOf" srcId="{DCD19ECF-2970-4C8F-9981-7E3EC8CDA220}" destId="{BBED3835-E2A3-4911-B3A0-E1CB694ACA52}" srcOrd="0" destOrd="0" presId="urn:microsoft.com/office/officeart/2005/8/layout/hierarchy1"/>
    <dgm:cxn modelId="{51A73189-73F4-4EEA-87CB-D09F86DA1132}" type="presParOf" srcId="{BBED3835-E2A3-4911-B3A0-E1CB694ACA52}" destId="{7B9A55D0-D129-4919-8DB3-FB91ED9053B2}" srcOrd="0" destOrd="0" presId="urn:microsoft.com/office/officeart/2005/8/layout/hierarchy1"/>
    <dgm:cxn modelId="{DB667F3B-AF1F-4555-A64C-948BAD61452F}" type="presParOf" srcId="{BBED3835-E2A3-4911-B3A0-E1CB694ACA52}" destId="{F1105765-0927-41E7-84EA-2E3819508C15}" srcOrd="1" destOrd="0" presId="urn:microsoft.com/office/officeart/2005/8/layout/hierarchy1"/>
    <dgm:cxn modelId="{9381F089-A2BE-4127-AB16-6489A82B4E4C}" type="presParOf" srcId="{DCD19ECF-2970-4C8F-9981-7E3EC8CDA220}" destId="{67B6369E-3C3E-4E3F-A637-699F83B65BC7}" srcOrd="1" destOrd="0" presId="urn:microsoft.com/office/officeart/2005/8/layout/hierarchy1"/>
    <dgm:cxn modelId="{A9101373-CB71-4930-8F5B-2542C011F32D}" type="presParOf" srcId="{149ABD1D-F79A-4ABE-B673-CAC9B4F05202}" destId="{E0F1EC3B-959F-4399-AC7C-50CC940FB034}" srcOrd="2" destOrd="0" presId="urn:microsoft.com/office/officeart/2005/8/layout/hierarchy1"/>
    <dgm:cxn modelId="{F03AB114-418B-44EA-BB97-0DF25D189F27}" type="presParOf" srcId="{149ABD1D-F79A-4ABE-B673-CAC9B4F05202}" destId="{EADA1C2B-11E6-4C41-B292-20C71C2A0DCA}" srcOrd="3" destOrd="0" presId="urn:microsoft.com/office/officeart/2005/8/layout/hierarchy1"/>
    <dgm:cxn modelId="{05008DC3-4D3C-4945-8D2D-4AFB9FC497B5}" type="presParOf" srcId="{EADA1C2B-11E6-4C41-B292-20C71C2A0DCA}" destId="{CC3F7431-FE32-4ADC-AB34-EC1DD2230A07}" srcOrd="0" destOrd="0" presId="urn:microsoft.com/office/officeart/2005/8/layout/hierarchy1"/>
    <dgm:cxn modelId="{43342831-DE99-465C-8A17-B0F1FF5D9FDA}" type="presParOf" srcId="{CC3F7431-FE32-4ADC-AB34-EC1DD2230A07}" destId="{1FE7AE31-04EE-47D0-A7CF-123354168067}" srcOrd="0" destOrd="0" presId="urn:microsoft.com/office/officeart/2005/8/layout/hierarchy1"/>
    <dgm:cxn modelId="{10A144B1-9A44-4D20-857A-AB7C75F8E4DC}" type="presParOf" srcId="{CC3F7431-FE32-4ADC-AB34-EC1DD2230A07}" destId="{768861C9-66C7-439B-B5EA-EC0B672ED939}" srcOrd="1" destOrd="0" presId="urn:microsoft.com/office/officeart/2005/8/layout/hierarchy1"/>
    <dgm:cxn modelId="{284C255B-BA66-46F4-958F-F0B1EDF1F103}" type="presParOf" srcId="{EADA1C2B-11E6-4C41-B292-20C71C2A0DCA}" destId="{2648F06D-59D4-43C8-BE8A-E79B950A5270}" srcOrd="1" destOrd="0" presId="urn:microsoft.com/office/officeart/2005/8/layout/hierarchy1"/>
    <dgm:cxn modelId="{CD143049-69CE-41F5-80A9-97FC325433FC}" type="presParOf" srcId="{2648F06D-59D4-43C8-BE8A-E79B950A5270}" destId="{F7AF0004-C2FF-4DB0-A4A5-AC3A77D8E2EE}" srcOrd="0" destOrd="0" presId="urn:microsoft.com/office/officeart/2005/8/layout/hierarchy1"/>
    <dgm:cxn modelId="{C3F043B8-9AD4-46A0-BD69-8791B45EC5D4}" type="presParOf" srcId="{2648F06D-59D4-43C8-BE8A-E79B950A5270}" destId="{E54E3346-CE4A-4BE3-A634-9C7DD8567F1B}" srcOrd="1" destOrd="0" presId="urn:microsoft.com/office/officeart/2005/8/layout/hierarchy1"/>
    <dgm:cxn modelId="{F7C1C7A0-3680-440E-9C82-A14936A14569}" type="presParOf" srcId="{E54E3346-CE4A-4BE3-A634-9C7DD8567F1B}" destId="{E79BB493-8BB7-4329-A876-5DCE75FA4AB7}" srcOrd="0" destOrd="0" presId="urn:microsoft.com/office/officeart/2005/8/layout/hierarchy1"/>
    <dgm:cxn modelId="{119B5E78-A89A-4008-80E9-F5C763D761F0}" type="presParOf" srcId="{E79BB493-8BB7-4329-A876-5DCE75FA4AB7}" destId="{F0563698-9103-48DE-AEC1-F9D5E3459689}" srcOrd="0" destOrd="0" presId="urn:microsoft.com/office/officeart/2005/8/layout/hierarchy1"/>
    <dgm:cxn modelId="{4E802F49-AFC6-4CF3-BFA3-8559DD2E8939}" type="presParOf" srcId="{E79BB493-8BB7-4329-A876-5DCE75FA4AB7}" destId="{397D7F3B-8B18-4B91-86EE-CADA5D90B39D}" srcOrd="1" destOrd="0" presId="urn:microsoft.com/office/officeart/2005/8/layout/hierarchy1"/>
    <dgm:cxn modelId="{91C41A3C-1086-4B1C-A50F-B12C64D34ED6}" type="presParOf" srcId="{E54E3346-CE4A-4BE3-A634-9C7DD8567F1B}" destId="{A893B196-A9B3-4774-B12C-DFCEE801215A}" srcOrd="1" destOrd="0" presId="urn:microsoft.com/office/officeart/2005/8/layout/hierarchy1"/>
    <dgm:cxn modelId="{8AE39459-B819-4323-B11D-7C879753B455}" type="presParOf" srcId="{149ABD1D-F79A-4ABE-B673-CAC9B4F05202}" destId="{E0B4C628-507F-44D6-83D7-8375AB40C887}" srcOrd="4" destOrd="0" presId="urn:microsoft.com/office/officeart/2005/8/layout/hierarchy1"/>
    <dgm:cxn modelId="{61709B65-8824-4E1A-826C-002608B6E587}" type="presParOf" srcId="{149ABD1D-F79A-4ABE-B673-CAC9B4F05202}" destId="{FF809F1D-036B-4DCC-B99D-0FD0C8D9A58C}" srcOrd="5" destOrd="0" presId="urn:microsoft.com/office/officeart/2005/8/layout/hierarchy1"/>
    <dgm:cxn modelId="{53EB5771-89DA-4E43-B67A-1AC6190DA38E}" type="presParOf" srcId="{FF809F1D-036B-4DCC-B99D-0FD0C8D9A58C}" destId="{618CC9EB-BF34-42DA-A885-3D2DBA48F33C}" srcOrd="0" destOrd="0" presId="urn:microsoft.com/office/officeart/2005/8/layout/hierarchy1"/>
    <dgm:cxn modelId="{149F7686-23A7-4615-8994-A254AF70F05C}" type="presParOf" srcId="{618CC9EB-BF34-42DA-A885-3D2DBA48F33C}" destId="{0633751D-1C1E-4E46-8DFB-C18796D53C8A}" srcOrd="0" destOrd="0" presId="urn:microsoft.com/office/officeart/2005/8/layout/hierarchy1"/>
    <dgm:cxn modelId="{41F10475-C4A0-41CB-B7C6-CCF9133F39B4}" type="presParOf" srcId="{618CC9EB-BF34-42DA-A885-3D2DBA48F33C}" destId="{0AAFF18F-7AB2-45FC-ADBD-EEBDFF86295E}" srcOrd="1" destOrd="0" presId="urn:microsoft.com/office/officeart/2005/8/layout/hierarchy1"/>
    <dgm:cxn modelId="{AD63D978-40E3-4730-A412-6A3F1614F7B2}" type="presParOf" srcId="{FF809F1D-036B-4DCC-B99D-0FD0C8D9A58C}" destId="{856EE8DD-2D87-4DC8-A317-CAE2904E7C03}" srcOrd="1" destOrd="0" presId="urn:microsoft.com/office/officeart/2005/8/layout/hierarchy1"/>
    <dgm:cxn modelId="{BD3CC30B-A1DF-4175-8FCC-C1E1F7B07CD1}" type="presParOf" srcId="{856EE8DD-2D87-4DC8-A317-CAE2904E7C03}" destId="{A022B348-C864-4595-8E33-DF5EE90FF786}" srcOrd="0" destOrd="0" presId="urn:microsoft.com/office/officeart/2005/8/layout/hierarchy1"/>
    <dgm:cxn modelId="{D0647E79-0C8D-42B5-B1DA-40AB50108C76}" type="presParOf" srcId="{856EE8DD-2D87-4DC8-A317-CAE2904E7C03}" destId="{083955FF-7480-4A3A-B3E7-BA673C88B363}" srcOrd="1" destOrd="0" presId="urn:microsoft.com/office/officeart/2005/8/layout/hierarchy1"/>
    <dgm:cxn modelId="{36409F7E-F25A-42B1-AA41-9C28E18DB691}" type="presParOf" srcId="{083955FF-7480-4A3A-B3E7-BA673C88B363}" destId="{41282558-A232-4A02-A3A7-BB1455FB3200}" srcOrd="0" destOrd="0" presId="urn:microsoft.com/office/officeart/2005/8/layout/hierarchy1"/>
    <dgm:cxn modelId="{7249CFCD-2F61-450B-9B05-24212E4BD23D}" type="presParOf" srcId="{41282558-A232-4A02-A3A7-BB1455FB3200}" destId="{84BCB474-B0EE-4BAC-8650-39700E025105}" srcOrd="0" destOrd="0" presId="urn:microsoft.com/office/officeart/2005/8/layout/hierarchy1"/>
    <dgm:cxn modelId="{B6797D3F-A38F-4130-8247-56A089209FB7}" type="presParOf" srcId="{41282558-A232-4A02-A3A7-BB1455FB3200}" destId="{899D6082-8E0A-4068-BF0D-9ED323440D06}" srcOrd="1" destOrd="0" presId="urn:microsoft.com/office/officeart/2005/8/layout/hierarchy1"/>
    <dgm:cxn modelId="{33EC185E-5F0E-4592-BEC2-CB7891262574}" type="presParOf" srcId="{083955FF-7480-4A3A-B3E7-BA673C88B363}" destId="{B4AC1FBF-145E-4B3F-AC3F-E1327D967206}" srcOrd="1" destOrd="0" presId="urn:microsoft.com/office/officeart/2005/8/layout/hierarchy1"/>
    <dgm:cxn modelId="{73B9AF4D-5DA3-4654-8288-E38A3B8088FF}" type="presParOf" srcId="{856EE8DD-2D87-4DC8-A317-CAE2904E7C03}" destId="{787E034B-77D8-4812-9076-D0EDCD8758CD}" srcOrd="2" destOrd="0" presId="urn:microsoft.com/office/officeart/2005/8/layout/hierarchy1"/>
    <dgm:cxn modelId="{8539EBAD-180F-4B44-BE37-0E9808AAD81A}" type="presParOf" srcId="{856EE8DD-2D87-4DC8-A317-CAE2904E7C03}" destId="{00F5F5BD-497C-479E-83B8-1DD559FE1D15}" srcOrd="3" destOrd="0" presId="urn:microsoft.com/office/officeart/2005/8/layout/hierarchy1"/>
    <dgm:cxn modelId="{33C5460F-2B64-4A37-8820-AE896DE0400A}" type="presParOf" srcId="{00F5F5BD-497C-479E-83B8-1DD559FE1D15}" destId="{C1F207CF-0B0B-4390-AB36-0502999B7E55}" srcOrd="0" destOrd="0" presId="urn:microsoft.com/office/officeart/2005/8/layout/hierarchy1"/>
    <dgm:cxn modelId="{B5561108-A01D-4EB1-A033-AF9204C6BBF9}" type="presParOf" srcId="{C1F207CF-0B0B-4390-AB36-0502999B7E55}" destId="{FF6FFE20-7DA1-4D41-88FD-12C1D1158FCD}" srcOrd="0" destOrd="0" presId="urn:microsoft.com/office/officeart/2005/8/layout/hierarchy1"/>
    <dgm:cxn modelId="{AF950992-2282-4B40-8249-DB74C3DF958F}" type="presParOf" srcId="{C1F207CF-0B0B-4390-AB36-0502999B7E55}" destId="{69DE8C8A-6739-4D60-8896-22E53F275E3F}" srcOrd="1" destOrd="0" presId="urn:microsoft.com/office/officeart/2005/8/layout/hierarchy1"/>
    <dgm:cxn modelId="{03127E07-3EDB-449D-B55B-AD23DED9CC27}" type="presParOf" srcId="{00F5F5BD-497C-479E-83B8-1DD559FE1D15}" destId="{5027D57D-0096-4737-85FD-08B22EB79A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7FAD9C-8B6E-4EDA-9EFD-747A951735E9}" type="doc">
      <dgm:prSet loTypeId="urn:microsoft.com/office/officeart/2005/8/layout/cycle7" loCatId="cycle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23C4015-6716-429D-9986-0ED369A09ECE}">
      <dgm:prSet phldrT="[Текст]" custT="1"/>
      <dgm:spPr>
        <a:scene3d>
          <a:camera prst="orthographicFront"/>
          <a:lightRig rig="chilly" dir="t"/>
        </a:scene3d>
      </dgm:spPr>
      <dgm:t>
        <a:bodyPr/>
        <a:lstStyle/>
        <a:p>
          <a:r>
            <a:rPr lang="ru-RU" sz="850" b="1" u="sng" dirty="0">
              <a:solidFill>
                <a:schemeClr val="tx1"/>
              </a:solidFill>
              <a:latin typeface="Arial Narrow" pitchFamily="34" charset="0"/>
            </a:rPr>
            <a:t>Функциональная</a:t>
          </a:r>
          <a:r>
            <a:rPr lang="ru-RU" sz="900" b="1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ru-RU" sz="800" b="1" dirty="0">
              <a:solidFill>
                <a:schemeClr val="tx1"/>
              </a:solidFill>
              <a:latin typeface="Arial Narrow" pitchFamily="34" charset="0"/>
            </a:rPr>
            <a:t>классификация </a:t>
          </a:r>
          <a:r>
            <a:rPr lang="ru-RU" sz="700" dirty="0">
              <a:solidFill>
                <a:schemeClr val="tx1"/>
              </a:solidFill>
              <a:latin typeface="Arial Narrow" pitchFamily="34" charset="0"/>
            </a:rPr>
            <a:t>отражает направление средств бюджета на выполнение основных функций местного самоуправления</a:t>
          </a:r>
        </a:p>
      </dgm:t>
    </dgm:pt>
    <dgm:pt modelId="{93F59230-6E9F-44AC-8D3E-E5AAA0C387E2}" type="parTrans" cxnId="{11F0EAD3-F234-49C2-AC74-0A9167AE0027}">
      <dgm:prSet/>
      <dgm:spPr/>
      <dgm:t>
        <a:bodyPr/>
        <a:lstStyle/>
        <a:p>
          <a:endParaRPr lang="ru-RU">
            <a:solidFill>
              <a:schemeClr val="tx1"/>
            </a:solidFill>
            <a:latin typeface="Arial Narrow" pitchFamily="34" charset="0"/>
          </a:endParaRPr>
        </a:p>
      </dgm:t>
    </dgm:pt>
    <dgm:pt modelId="{47FD5344-FB1B-4A25-A779-2BA68299972B}" type="sibTrans" cxnId="{11F0EAD3-F234-49C2-AC74-0A9167AE0027}">
      <dgm:prSet/>
      <dgm:spPr>
        <a:scene3d>
          <a:camera prst="orthographicFront"/>
          <a:lightRig rig="chilly" dir="t"/>
        </a:scene3d>
      </dgm:spPr>
      <dgm:t>
        <a:bodyPr/>
        <a:lstStyle/>
        <a:p>
          <a:endParaRPr lang="ru-RU">
            <a:solidFill>
              <a:schemeClr val="tx1"/>
            </a:solidFill>
            <a:latin typeface="Arial Narrow" pitchFamily="34" charset="0"/>
          </a:endParaRPr>
        </a:p>
      </dgm:t>
    </dgm:pt>
    <dgm:pt modelId="{75677FFC-920D-47CA-9ED3-1B8100F312BA}">
      <dgm:prSet phldrT="[Текст]" custT="1"/>
      <dgm:spPr>
        <a:scene3d>
          <a:camera prst="orthographicFront"/>
          <a:lightRig rig="chilly" dir="t"/>
        </a:scene3d>
      </dgm:spPr>
      <dgm:t>
        <a:bodyPr/>
        <a:lstStyle/>
        <a:p>
          <a:r>
            <a:rPr lang="ru-RU" sz="900" b="1" u="sng" dirty="0">
              <a:solidFill>
                <a:schemeClr val="tx1"/>
              </a:solidFill>
              <a:latin typeface="Arial Narrow" pitchFamily="34" charset="0"/>
            </a:rPr>
            <a:t>Экономическая</a:t>
          </a:r>
          <a:r>
            <a:rPr lang="ru-RU" sz="900" b="1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ru-RU" sz="800" b="1" dirty="0">
              <a:solidFill>
                <a:schemeClr val="tx1"/>
              </a:solidFill>
              <a:latin typeface="Arial Narrow" pitchFamily="34" charset="0"/>
            </a:rPr>
            <a:t>классификация </a:t>
          </a:r>
          <a:r>
            <a:rPr lang="ru-RU" sz="700" dirty="0">
              <a:solidFill>
                <a:schemeClr val="tx1"/>
              </a:solidFill>
              <a:latin typeface="Arial Narrow" pitchFamily="34" charset="0"/>
            </a:rPr>
            <a:t>показывает деление расходов на текущие и капитальные (заработная плата, материальные затраты, приобретение товаров и услуг и др.)</a:t>
          </a:r>
        </a:p>
      </dgm:t>
    </dgm:pt>
    <dgm:pt modelId="{A5B521F9-BFCE-444A-952F-83FB24AFC57D}" type="parTrans" cxnId="{BC2D4002-FDDF-4E1F-9786-E0ED72FC74CC}">
      <dgm:prSet/>
      <dgm:spPr/>
      <dgm:t>
        <a:bodyPr/>
        <a:lstStyle/>
        <a:p>
          <a:endParaRPr lang="ru-RU">
            <a:solidFill>
              <a:schemeClr val="tx1"/>
            </a:solidFill>
            <a:latin typeface="Arial Narrow" pitchFamily="34" charset="0"/>
          </a:endParaRPr>
        </a:p>
      </dgm:t>
    </dgm:pt>
    <dgm:pt modelId="{0F2ABD62-664C-4D33-9CE5-9BCF3EB9C38A}" type="sibTrans" cxnId="{BC2D4002-FDDF-4E1F-9786-E0ED72FC74CC}">
      <dgm:prSet/>
      <dgm:spPr>
        <a:scene3d>
          <a:camera prst="orthographicFront"/>
          <a:lightRig rig="chilly" dir="t"/>
        </a:scene3d>
      </dgm:spPr>
      <dgm:t>
        <a:bodyPr/>
        <a:lstStyle/>
        <a:p>
          <a:endParaRPr lang="ru-RU">
            <a:solidFill>
              <a:schemeClr val="tx1"/>
            </a:solidFill>
            <a:latin typeface="Arial Narrow" pitchFamily="34" charset="0"/>
          </a:endParaRPr>
        </a:p>
      </dgm:t>
    </dgm:pt>
    <dgm:pt modelId="{06D69F51-0F8E-4755-B6D9-65DC8A738780}">
      <dgm:prSet phldrT="[Текст]" custT="1"/>
      <dgm:spPr>
        <a:scene3d>
          <a:camera prst="orthographicFront"/>
          <a:lightRig rig="chilly" dir="t"/>
        </a:scene3d>
      </dgm:spPr>
      <dgm:t>
        <a:bodyPr/>
        <a:lstStyle/>
        <a:p>
          <a:r>
            <a:rPr lang="ru-RU" sz="900" b="1" u="sng" dirty="0">
              <a:solidFill>
                <a:schemeClr val="tx1"/>
              </a:solidFill>
              <a:latin typeface="Arial Narrow" pitchFamily="34" charset="0"/>
            </a:rPr>
            <a:t>Ведомственная</a:t>
          </a:r>
          <a:r>
            <a:rPr lang="ru-RU" sz="900" b="1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ru-RU" sz="800" b="1" dirty="0">
              <a:solidFill>
                <a:schemeClr val="tx1"/>
              </a:solidFill>
              <a:latin typeface="Arial Narrow" pitchFamily="34" charset="0"/>
            </a:rPr>
            <a:t>классификация </a:t>
          </a:r>
          <a:r>
            <a:rPr lang="ru-RU" sz="700" dirty="0">
              <a:solidFill>
                <a:schemeClr val="tx1"/>
              </a:solidFill>
              <a:latin typeface="Arial Narrow" pitchFamily="34" charset="0"/>
            </a:rPr>
            <a:t>расходов бюджета непосредственно связана со структурой управления, она отображает группировку расходов по ГРБС и функциональной классификации</a:t>
          </a:r>
        </a:p>
      </dgm:t>
    </dgm:pt>
    <dgm:pt modelId="{8F771507-37CD-4387-829A-C2A62263147D}" type="parTrans" cxnId="{1E3B6A56-C8E2-4D6B-B5B1-42ABDE0B6E6C}">
      <dgm:prSet/>
      <dgm:spPr/>
      <dgm:t>
        <a:bodyPr/>
        <a:lstStyle/>
        <a:p>
          <a:endParaRPr lang="ru-RU">
            <a:solidFill>
              <a:schemeClr val="tx1"/>
            </a:solidFill>
            <a:latin typeface="Arial Narrow" pitchFamily="34" charset="0"/>
          </a:endParaRPr>
        </a:p>
      </dgm:t>
    </dgm:pt>
    <dgm:pt modelId="{C09CD5C1-36D1-47C9-A010-FA091C7C7870}" type="sibTrans" cxnId="{1E3B6A56-C8E2-4D6B-B5B1-42ABDE0B6E6C}">
      <dgm:prSet/>
      <dgm:spPr>
        <a:scene3d>
          <a:camera prst="orthographicFront"/>
          <a:lightRig rig="chilly" dir="t"/>
        </a:scene3d>
      </dgm:spPr>
      <dgm:t>
        <a:bodyPr/>
        <a:lstStyle/>
        <a:p>
          <a:endParaRPr lang="ru-RU">
            <a:solidFill>
              <a:schemeClr val="tx1"/>
            </a:solidFill>
            <a:latin typeface="Arial Narrow" pitchFamily="34" charset="0"/>
          </a:endParaRPr>
        </a:p>
      </dgm:t>
    </dgm:pt>
    <dgm:pt modelId="{2CC7DBF1-CDBB-440C-A9A8-5AD1D7E73004}" type="pres">
      <dgm:prSet presAssocID="{C07FAD9C-8B6E-4EDA-9EFD-747A951735E9}" presName="Name0" presStyleCnt="0">
        <dgm:presLayoutVars>
          <dgm:dir/>
          <dgm:resizeHandles val="exact"/>
        </dgm:presLayoutVars>
      </dgm:prSet>
      <dgm:spPr/>
    </dgm:pt>
    <dgm:pt modelId="{F0A0EB72-01D2-43AB-921A-FB9BC4C04589}" type="pres">
      <dgm:prSet presAssocID="{D23C4015-6716-429D-9986-0ED369A09ECE}" presName="node" presStyleLbl="node1" presStyleIdx="0" presStyleCnt="3" custScaleX="116062" custScaleY="255064">
        <dgm:presLayoutVars>
          <dgm:bulletEnabled val="1"/>
        </dgm:presLayoutVars>
      </dgm:prSet>
      <dgm:spPr/>
    </dgm:pt>
    <dgm:pt modelId="{D9C4F31C-D5E9-4308-86B9-B80095221ACD}" type="pres">
      <dgm:prSet presAssocID="{47FD5344-FB1B-4A25-A779-2BA68299972B}" presName="sibTrans" presStyleLbl="sibTrans2D1" presStyleIdx="0" presStyleCnt="3"/>
      <dgm:spPr/>
    </dgm:pt>
    <dgm:pt modelId="{FF49154D-7DE0-457F-B715-9594A4AD6D45}" type="pres">
      <dgm:prSet presAssocID="{47FD5344-FB1B-4A25-A779-2BA68299972B}" presName="connectorText" presStyleLbl="sibTrans2D1" presStyleIdx="0" presStyleCnt="3"/>
      <dgm:spPr/>
    </dgm:pt>
    <dgm:pt modelId="{7E64A70B-6778-4552-B5F7-E360EF3FF00E}" type="pres">
      <dgm:prSet presAssocID="{75677FFC-920D-47CA-9ED3-1B8100F312BA}" presName="node" presStyleLbl="node1" presStyleIdx="1" presStyleCnt="3" custScaleY="273633" custRadScaleRad="87174" custRadScaleInc="20776">
        <dgm:presLayoutVars>
          <dgm:bulletEnabled val="1"/>
        </dgm:presLayoutVars>
      </dgm:prSet>
      <dgm:spPr/>
    </dgm:pt>
    <dgm:pt modelId="{877F542E-D5EF-4993-8117-BFEAAAE88093}" type="pres">
      <dgm:prSet presAssocID="{0F2ABD62-664C-4D33-9CE5-9BCF3EB9C38A}" presName="sibTrans" presStyleLbl="sibTrans2D1" presStyleIdx="1" presStyleCnt="3"/>
      <dgm:spPr/>
    </dgm:pt>
    <dgm:pt modelId="{543D7850-4092-4327-B861-CF9A6F2418BE}" type="pres">
      <dgm:prSet presAssocID="{0F2ABD62-664C-4D33-9CE5-9BCF3EB9C38A}" presName="connectorText" presStyleLbl="sibTrans2D1" presStyleIdx="1" presStyleCnt="3"/>
      <dgm:spPr/>
    </dgm:pt>
    <dgm:pt modelId="{FB32A75C-3390-4598-8C95-DDAC000194B4}" type="pres">
      <dgm:prSet presAssocID="{06D69F51-0F8E-4755-B6D9-65DC8A738780}" presName="node" presStyleLbl="node1" presStyleIdx="2" presStyleCnt="3" custScaleY="282918" custRadScaleRad="88289" custRadScaleInc="-20237">
        <dgm:presLayoutVars>
          <dgm:bulletEnabled val="1"/>
        </dgm:presLayoutVars>
      </dgm:prSet>
      <dgm:spPr/>
    </dgm:pt>
    <dgm:pt modelId="{2C9EBCB9-CABC-43EC-A192-96202731719D}" type="pres">
      <dgm:prSet presAssocID="{C09CD5C1-36D1-47C9-A010-FA091C7C7870}" presName="sibTrans" presStyleLbl="sibTrans2D1" presStyleIdx="2" presStyleCnt="3"/>
      <dgm:spPr/>
    </dgm:pt>
    <dgm:pt modelId="{5285F06E-0873-432F-8353-4095CB5C7734}" type="pres">
      <dgm:prSet presAssocID="{C09CD5C1-36D1-47C9-A010-FA091C7C7870}" presName="connectorText" presStyleLbl="sibTrans2D1" presStyleIdx="2" presStyleCnt="3"/>
      <dgm:spPr/>
    </dgm:pt>
  </dgm:ptLst>
  <dgm:cxnLst>
    <dgm:cxn modelId="{C2071902-A089-44CF-8826-88ADB37B9CC3}" type="presOf" srcId="{0F2ABD62-664C-4D33-9CE5-9BCF3EB9C38A}" destId="{877F542E-D5EF-4993-8117-BFEAAAE88093}" srcOrd="0" destOrd="0" presId="urn:microsoft.com/office/officeart/2005/8/layout/cycle7"/>
    <dgm:cxn modelId="{BC2D4002-FDDF-4E1F-9786-E0ED72FC74CC}" srcId="{C07FAD9C-8B6E-4EDA-9EFD-747A951735E9}" destId="{75677FFC-920D-47CA-9ED3-1B8100F312BA}" srcOrd="1" destOrd="0" parTransId="{A5B521F9-BFCE-444A-952F-83FB24AFC57D}" sibTransId="{0F2ABD62-664C-4D33-9CE5-9BCF3EB9C38A}"/>
    <dgm:cxn modelId="{41EED13C-4A0D-4D7D-BE7B-4199E6C100F0}" type="presOf" srcId="{75677FFC-920D-47CA-9ED3-1B8100F312BA}" destId="{7E64A70B-6778-4552-B5F7-E360EF3FF00E}" srcOrd="0" destOrd="0" presId="urn:microsoft.com/office/officeart/2005/8/layout/cycle7"/>
    <dgm:cxn modelId="{02661F62-B9D0-4911-981A-AF647A92E79A}" type="presOf" srcId="{C09CD5C1-36D1-47C9-A010-FA091C7C7870}" destId="{5285F06E-0873-432F-8353-4095CB5C7734}" srcOrd="1" destOrd="0" presId="urn:microsoft.com/office/officeart/2005/8/layout/cycle7"/>
    <dgm:cxn modelId="{BBD68C45-6D81-40F0-9EAF-21A4B7316952}" type="presOf" srcId="{C09CD5C1-36D1-47C9-A010-FA091C7C7870}" destId="{2C9EBCB9-CABC-43EC-A192-96202731719D}" srcOrd="0" destOrd="0" presId="urn:microsoft.com/office/officeart/2005/8/layout/cycle7"/>
    <dgm:cxn modelId="{D8FC184B-F11E-43BE-BC1C-AAF75127FA8E}" type="presOf" srcId="{47FD5344-FB1B-4A25-A779-2BA68299972B}" destId="{D9C4F31C-D5E9-4308-86B9-B80095221ACD}" srcOrd="0" destOrd="0" presId="urn:microsoft.com/office/officeart/2005/8/layout/cycle7"/>
    <dgm:cxn modelId="{A7F15671-4B69-45D6-A537-5E55F4D6C43E}" type="presOf" srcId="{06D69F51-0F8E-4755-B6D9-65DC8A738780}" destId="{FB32A75C-3390-4598-8C95-DDAC000194B4}" srcOrd="0" destOrd="0" presId="urn:microsoft.com/office/officeart/2005/8/layout/cycle7"/>
    <dgm:cxn modelId="{1E3B6A56-C8E2-4D6B-B5B1-42ABDE0B6E6C}" srcId="{C07FAD9C-8B6E-4EDA-9EFD-747A951735E9}" destId="{06D69F51-0F8E-4755-B6D9-65DC8A738780}" srcOrd="2" destOrd="0" parTransId="{8F771507-37CD-4387-829A-C2A62263147D}" sibTransId="{C09CD5C1-36D1-47C9-A010-FA091C7C7870}"/>
    <dgm:cxn modelId="{DCB4BC56-8977-4395-8645-8ED809AF0625}" type="presOf" srcId="{47FD5344-FB1B-4A25-A779-2BA68299972B}" destId="{FF49154D-7DE0-457F-B715-9594A4AD6D45}" srcOrd="1" destOrd="0" presId="urn:microsoft.com/office/officeart/2005/8/layout/cycle7"/>
    <dgm:cxn modelId="{D91C1288-CEB5-42D1-9133-B4CB22856260}" type="presOf" srcId="{D23C4015-6716-429D-9986-0ED369A09ECE}" destId="{F0A0EB72-01D2-43AB-921A-FB9BC4C04589}" srcOrd="0" destOrd="0" presId="urn:microsoft.com/office/officeart/2005/8/layout/cycle7"/>
    <dgm:cxn modelId="{A01550A9-9B15-4920-B249-1FCEF1AA2D4D}" type="presOf" srcId="{C07FAD9C-8B6E-4EDA-9EFD-747A951735E9}" destId="{2CC7DBF1-CDBB-440C-A9A8-5AD1D7E73004}" srcOrd="0" destOrd="0" presId="urn:microsoft.com/office/officeart/2005/8/layout/cycle7"/>
    <dgm:cxn modelId="{6F51AFC4-8449-40AF-8B98-D3593F22459F}" type="presOf" srcId="{0F2ABD62-664C-4D33-9CE5-9BCF3EB9C38A}" destId="{543D7850-4092-4327-B861-CF9A6F2418BE}" srcOrd="1" destOrd="0" presId="urn:microsoft.com/office/officeart/2005/8/layout/cycle7"/>
    <dgm:cxn modelId="{11F0EAD3-F234-49C2-AC74-0A9167AE0027}" srcId="{C07FAD9C-8B6E-4EDA-9EFD-747A951735E9}" destId="{D23C4015-6716-429D-9986-0ED369A09ECE}" srcOrd="0" destOrd="0" parTransId="{93F59230-6E9F-44AC-8D3E-E5AAA0C387E2}" sibTransId="{47FD5344-FB1B-4A25-A779-2BA68299972B}"/>
    <dgm:cxn modelId="{1EE7896F-7367-4AC4-861D-13CAFA72396A}" type="presParOf" srcId="{2CC7DBF1-CDBB-440C-A9A8-5AD1D7E73004}" destId="{F0A0EB72-01D2-43AB-921A-FB9BC4C04589}" srcOrd="0" destOrd="0" presId="urn:microsoft.com/office/officeart/2005/8/layout/cycle7"/>
    <dgm:cxn modelId="{15A41414-4307-4D3A-BFF6-9DB5AB67E366}" type="presParOf" srcId="{2CC7DBF1-CDBB-440C-A9A8-5AD1D7E73004}" destId="{D9C4F31C-D5E9-4308-86B9-B80095221ACD}" srcOrd="1" destOrd="0" presId="urn:microsoft.com/office/officeart/2005/8/layout/cycle7"/>
    <dgm:cxn modelId="{929DAA95-9604-42F8-B8C6-9836E81F54CB}" type="presParOf" srcId="{D9C4F31C-D5E9-4308-86B9-B80095221ACD}" destId="{FF49154D-7DE0-457F-B715-9594A4AD6D45}" srcOrd="0" destOrd="0" presId="urn:microsoft.com/office/officeart/2005/8/layout/cycle7"/>
    <dgm:cxn modelId="{B12CC5F0-9104-4E26-AB90-5472C776A03A}" type="presParOf" srcId="{2CC7DBF1-CDBB-440C-A9A8-5AD1D7E73004}" destId="{7E64A70B-6778-4552-B5F7-E360EF3FF00E}" srcOrd="2" destOrd="0" presId="urn:microsoft.com/office/officeart/2005/8/layout/cycle7"/>
    <dgm:cxn modelId="{60313485-61FC-4467-8FC9-350A2BDFD977}" type="presParOf" srcId="{2CC7DBF1-CDBB-440C-A9A8-5AD1D7E73004}" destId="{877F542E-D5EF-4993-8117-BFEAAAE88093}" srcOrd="3" destOrd="0" presId="urn:microsoft.com/office/officeart/2005/8/layout/cycle7"/>
    <dgm:cxn modelId="{1373460E-92D9-4C26-B1D5-F879024CCC12}" type="presParOf" srcId="{877F542E-D5EF-4993-8117-BFEAAAE88093}" destId="{543D7850-4092-4327-B861-CF9A6F2418BE}" srcOrd="0" destOrd="0" presId="urn:microsoft.com/office/officeart/2005/8/layout/cycle7"/>
    <dgm:cxn modelId="{997168E5-B075-4E27-B945-3AA51917F5AC}" type="presParOf" srcId="{2CC7DBF1-CDBB-440C-A9A8-5AD1D7E73004}" destId="{FB32A75C-3390-4598-8C95-DDAC000194B4}" srcOrd="4" destOrd="0" presId="urn:microsoft.com/office/officeart/2005/8/layout/cycle7"/>
    <dgm:cxn modelId="{443704DC-1CA5-46E9-9E01-C76BE686ED81}" type="presParOf" srcId="{2CC7DBF1-CDBB-440C-A9A8-5AD1D7E73004}" destId="{2C9EBCB9-CABC-43EC-A192-96202731719D}" srcOrd="5" destOrd="0" presId="urn:microsoft.com/office/officeart/2005/8/layout/cycle7"/>
    <dgm:cxn modelId="{7BA3DD77-AE30-4B33-B542-89F923B3E45F}" type="presParOf" srcId="{2C9EBCB9-CABC-43EC-A192-96202731719D}" destId="{5285F06E-0873-432F-8353-4095CB5C7734}" srcOrd="0" destOrd="0" presId="urn:microsoft.com/office/officeart/2005/8/layout/cycle7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18AA14-888A-4E48-848F-010F4D7C73B8}" type="doc">
      <dgm:prSet loTypeId="urn:microsoft.com/office/officeart/2005/8/layout/hList3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74350349-D1A6-4251-96DC-9504A0F3150A}">
      <dgm:prSet phldrT="[Текст]" custT="1"/>
      <dgm:spPr/>
      <dgm:t>
        <a:bodyPr/>
        <a:lstStyle/>
        <a:p>
          <a:pPr defTabSz="711200">
            <a:lnSpc>
              <a:spcPct val="90000"/>
            </a:lnSpc>
            <a:spcAft>
              <a:spcPct val="35000"/>
            </a:spcAft>
          </a:pPr>
          <a:r>
            <a:rPr lang="ru-RU" sz="1400" b="1" dirty="0">
              <a:solidFill>
                <a:srgbClr val="002060"/>
              </a:solidFill>
              <a:latin typeface="Arial Narrow" pitchFamily="34" charset="0"/>
            </a:rPr>
            <a:t>ПРОЦЕССНАЯ ЧАСТЬ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0" i="1" dirty="0">
              <a:solidFill>
                <a:srgbClr val="002060"/>
              </a:solidFill>
              <a:latin typeface="Arial Narrow" pitchFamily="34" charset="0"/>
            </a:rPr>
            <a:t>(мероприятия, реализуемые непрерывно либо на периодической основе)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80,3</a:t>
          </a:r>
          <a:r>
            <a:rPr lang="ru-RU" sz="1100" b="1" dirty="0">
              <a:solidFill>
                <a:srgbClr val="002060"/>
              </a:solidFill>
              <a:latin typeface="Arial Narrow" pitchFamily="34" charset="0"/>
            </a:rPr>
            <a:t>% в составе программных расходов </a:t>
          </a:r>
          <a:r>
            <a:rPr lang="ru-RU" sz="1000" b="1" dirty="0">
              <a:solidFill>
                <a:srgbClr val="002060"/>
              </a:solidFill>
              <a:latin typeface="Arial Narrow" pitchFamily="34" charset="0"/>
            </a:rPr>
            <a:t>(или </a:t>
          </a:r>
          <a:r>
            <a:rPr lang="ru-RU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67,2</a:t>
          </a:r>
          <a:r>
            <a:rPr lang="ru-RU" sz="800" b="1" dirty="0">
              <a:solidFill>
                <a:srgbClr val="002060"/>
              </a:solidFill>
              <a:latin typeface="Arial Narrow" pitchFamily="34" charset="0"/>
            </a:rPr>
            <a:t>% </a:t>
          </a:r>
          <a:r>
            <a:rPr lang="ru-RU" sz="1000" b="1" dirty="0">
              <a:solidFill>
                <a:srgbClr val="002060"/>
              </a:solidFill>
              <a:latin typeface="Arial Narrow" pitchFamily="34" charset="0"/>
            </a:rPr>
            <a:t>от общего объема расходов бюджета)</a:t>
          </a:r>
          <a:endParaRPr lang="ru-RU" sz="11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FF60FFB6-398C-476B-AB9A-4867FD34A01D}" type="parTrans" cxnId="{509A9A89-F856-4B48-A91D-A4AF57C4F70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B1658F1E-4527-4715-9F32-2FD0FB706570}" type="sibTrans" cxnId="{509A9A89-F856-4B48-A91D-A4AF57C4F70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E181D079-D07E-4ADD-9D98-122AFFEC172B}">
      <dgm:prSet phldrT="[Текст]" custT="1"/>
      <dgm:spPr/>
      <dgm:t>
        <a:bodyPr anchor="t"/>
        <a:lstStyle/>
        <a:p>
          <a:endParaRPr lang="ru-RU" sz="1400" b="1">
            <a:solidFill>
              <a:srgbClr val="002060"/>
            </a:solidFill>
            <a:latin typeface="Arial Narrow" pitchFamily="34" charset="0"/>
          </a:endParaRPr>
        </a:p>
        <a:p>
          <a:r>
            <a:rPr lang="ru-RU" sz="1400" b="1">
              <a:solidFill>
                <a:srgbClr val="002060"/>
              </a:solidFill>
              <a:latin typeface="Arial Narrow" pitchFamily="34" charset="0"/>
            </a:rPr>
            <a:t>КОМПЛЕКСЫ ПРОЦЕССНЫХ МЕРОПРИЯТИЙ  </a:t>
          </a:r>
        </a:p>
        <a:p>
          <a:r>
            <a:rPr lang="ru-RU" sz="1400" b="1">
              <a:solidFill>
                <a:srgbClr val="002060"/>
              </a:solidFill>
              <a:latin typeface="Arial Narrow" pitchFamily="34" charset="0"/>
            </a:rPr>
            <a:t>- мероприятия муниципальных программ МО город Волхов, реализуемых в рамках процессной части на территории муниципального образования, в том числе в рамках межбюджетных трансфертов (субсидий)</a:t>
          </a:r>
          <a:endParaRPr lang="ru-RU" sz="14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726CF241-8C1D-48CB-8373-540267007ECD}" type="parTrans" cxnId="{A85EF447-1008-4E3E-B9E8-0E94B519968E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3DEB0CB6-DE20-4301-B1E4-12798FCA9E67}" type="sibTrans" cxnId="{A85EF447-1008-4E3E-B9E8-0E94B519968E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AECF68F4-6B5B-4D03-83AF-CD88E7A480D7}">
      <dgm:prSet/>
      <dgm:spPr/>
      <dgm:t>
        <a:bodyPr/>
        <a:lstStyle/>
        <a:p>
          <a:endParaRPr lang="ru-RU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CD127933-A11F-4E23-9BC3-4D5F204C003E}" type="parTrans" cxnId="{F514718B-0B17-4B90-97E2-8AC96A22E9A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9A2C080-4627-4BC2-9F96-E2ED578772C8}" type="sibTrans" cxnId="{F514718B-0B17-4B90-97E2-8AC96A22E9A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AD40222-515F-408D-BAE7-E5BB05D05233}" type="pres">
      <dgm:prSet presAssocID="{CD18AA14-888A-4E48-848F-010F4D7C73B8}" presName="composite" presStyleCnt="0">
        <dgm:presLayoutVars>
          <dgm:chMax val="1"/>
          <dgm:dir/>
          <dgm:resizeHandles val="exact"/>
        </dgm:presLayoutVars>
      </dgm:prSet>
      <dgm:spPr/>
    </dgm:pt>
    <dgm:pt modelId="{B67B5B93-5935-4A2E-8E4B-93C2BDE8B3DD}" type="pres">
      <dgm:prSet presAssocID="{74350349-D1A6-4251-96DC-9504A0F3150A}" presName="roof" presStyleLbl="dkBgShp" presStyleIdx="0" presStyleCnt="2" custLinFactNeighborX="-5489" custLinFactNeighborY="-36060"/>
      <dgm:spPr/>
    </dgm:pt>
    <dgm:pt modelId="{FD704B64-BD30-478C-ACF7-72CD2AF23906}" type="pres">
      <dgm:prSet presAssocID="{74350349-D1A6-4251-96DC-9504A0F3150A}" presName="pillars" presStyleCnt="0"/>
      <dgm:spPr/>
    </dgm:pt>
    <dgm:pt modelId="{0B46B8F8-DBE9-4CB2-8B07-26F335751635}" type="pres">
      <dgm:prSet presAssocID="{74350349-D1A6-4251-96DC-9504A0F3150A}" presName="pillar1" presStyleLbl="node1" presStyleIdx="0" presStyleCnt="1">
        <dgm:presLayoutVars>
          <dgm:bulletEnabled val="1"/>
        </dgm:presLayoutVars>
      </dgm:prSet>
      <dgm:spPr/>
    </dgm:pt>
    <dgm:pt modelId="{351D850D-3AB9-45FB-BA0C-D8BD0A14848D}" type="pres">
      <dgm:prSet presAssocID="{74350349-D1A6-4251-96DC-9504A0F3150A}" presName="base" presStyleLbl="dkBgShp" presStyleIdx="1" presStyleCnt="2"/>
      <dgm:spPr/>
    </dgm:pt>
  </dgm:ptLst>
  <dgm:cxnLst>
    <dgm:cxn modelId="{26A9AD5D-4C84-47E2-9221-EC95A74BB78B}" type="presOf" srcId="{E181D079-D07E-4ADD-9D98-122AFFEC172B}" destId="{0B46B8F8-DBE9-4CB2-8B07-26F335751635}" srcOrd="0" destOrd="0" presId="urn:microsoft.com/office/officeart/2005/8/layout/hList3"/>
    <dgm:cxn modelId="{A85EF447-1008-4E3E-B9E8-0E94B519968E}" srcId="{74350349-D1A6-4251-96DC-9504A0F3150A}" destId="{E181D079-D07E-4ADD-9D98-122AFFEC172B}" srcOrd="0" destOrd="0" parTransId="{726CF241-8C1D-48CB-8373-540267007ECD}" sibTransId="{3DEB0CB6-DE20-4301-B1E4-12798FCA9E67}"/>
    <dgm:cxn modelId="{69A46188-3C06-4962-9CA0-93031E8B6B7E}" type="presOf" srcId="{CD18AA14-888A-4E48-848F-010F4D7C73B8}" destId="{7AD40222-515F-408D-BAE7-E5BB05D05233}" srcOrd="0" destOrd="0" presId="urn:microsoft.com/office/officeart/2005/8/layout/hList3"/>
    <dgm:cxn modelId="{509A9A89-F856-4B48-A91D-A4AF57C4F701}" srcId="{CD18AA14-888A-4E48-848F-010F4D7C73B8}" destId="{74350349-D1A6-4251-96DC-9504A0F3150A}" srcOrd="0" destOrd="0" parTransId="{FF60FFB6-398C-476B-AB9A-4867FD34A01D}" sibTransId="{B1658F1E-4527-4715-9F32-2FD0FB706570}"/>
    <dgm:cxn modelId="{F514718B-0B17-4B90-97E2-8AC96A22E9A2}" srcId="{CD18AA14-888A-4E48-848F-010F4D7C73B8}" destId="{AECF68F4-6B5B-4D03-83AF-CD88E7A480D7}" srcOrd="1" destOrd="0" parTransId="{CD127933-A11F-4E23-9BC3-4D5F204C003E}" sibTransId="{B9A2C080-4627-4BC2-9F96-E2ED578772C8}"/>
    <dgm:cxn modelId="{28B9CF91-D650-4E26-BF8F-65A868BDE7DA}" type="presOf" srcId="{74350349-D1A6-4251-96DC-9504A0F3150A}" destId="{B67B5B93-5935-4A2E-8E4B-93C2BDE8B3DD}" srcOrd="0" destOrd="0" presId="urn:microsoft.com/office/officeart/2005/8/layout/hList3"/>
    <dgm:cxn modelId="{7BE3FFD5-BB1B-4716-9C7A-4B6A9C6D164F}" type="presParOf" srcId="{7AD40222-515F-408D-BAE7-E5BB05D05233}" destId="{B67B5B93-5935-4A2E-8E4B-93C2BDE8B3DD}" srcOrd="0" destOrd="0" presId="urn:microsoft.com/office/officeart/2005/8/layout/hList3"/>
    <dgm:cxn modelId="{9633EC7F-58F0-437C-BE0B-911654DC2EF5}" type="presParOf" srcId="{7AD40222-515F-408D-BAE7-E5BB05D05233}" destId="{FD704B64-BD30-478C-ACF7-72CD2AF23906}" srcOrd="1" destOrd="0" presId="urn:microsoft.com/office/officeart/2005/8/layout/hList3"/>
    <dgm:cxn modelId="{A2F52D63-4B58-4A0D-9497-D9FA96CC2046}" type="presParOf" srcId="{FD704B64-BD30-478C-ACF7-72CD2AF23906}" destId="{0B46B8F8-DBE9-4CB2-8B07-26F335751635}" srcOrd="0" destOrd="0" presId="urn:microsoft.com/office/officeart/2005/8/layout/hList3"/>
    <dgm:cxn modelId="{082DB0FE-BAED-4E00-9C54-D54D1266D6B9}" type="presParOf" srcId="{7AD40222-515F-408D-BAE7-E5BB05D05233}" destId="{351D850D-3AB9-45FB-BA0C-D8BD0A14848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18AA14-888A-4E48-848F-010F4D7C73B8}" type="doc">
      <dgm:prSet loTypeId="urn:microsoft.com/office/officeart/2005/8/layout/hList3" loCatId="list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74350349-D1A6-4251-96DC-9504A0F3150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Arial Narrow" pitchFamily="34" charset="0"/>
            </a:rPr>
            <a:t>ПРОЕКТНАЯ ЧАСТЬ </a:t>
          </a:r>
        </a:p>
        <a:p>
          <a:pPr marL="0" marR="0" indent="0" defTabSz="711200" eaLnBrk="1" fontAlgn="auto" latinLnBrk="0" hangingPunct="1">
            <a:lnSpc>
              <a:spcPct val="90000"/>
            </a:lnSpc>
            <a:spcBef>
              <a:spcPts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100" b="0" i="1" dirty="0">
              <a:solidFill>
                <a:srgbClr val="002060"/>
              </a:solidFill>
              <a:latin typeface="Arial Narrow" pitchFamily="34" charset="0"/>
            </a:rPr>
            <a:t>(мероприятия, ограниченные по срокам реализации и приводящие к получению новых (уникальных) результатов и(или) к значительному улучшению результатов) </a:t>
          </a:r>
        </a:p>
        <a:p>
          <a:pPr marL="0" marR="0" indent="0" defTabSz="711200" eaLnBrk="1" fontAlgn="auto" latinLnBrk="0" hangingPunct="1">
            <a:lnSpc>
              <a:spcPct val="90000"/>
            </a:lnSpc>
            <a:spcBef>
              <a:spcPts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19,7</a:t>
          </a:r>
          <a:r>
            <a:rPr lang="ru-RU" sz="1400" b="1" dirty="0">
              <a:solidFill>
                <a:srgbClr val="002060"/>
              </a:solidFill>
              <a:latin typeface="Arial Narrow" pitchFamily="34" charset="0"/>
            </a:rPr>
            <a:t>%  </a:t>
          </a:r>
          <a:r>
            <a:rPr lang="ru-RU" sz="1200" b="1" dirty="0">
              <a:solidFill>
                <a:srgbClr val="002060"/>
              </a:solidFill>
              <a:latin typeface="Arial Narrow" pitchFamily="34" charset="0"/>
            </a:rPr>
            <a:t>в составе программных расходов (или </a:t>
          </a:r>
          <a:r>
            <a: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16,5</a:t>
          </a:r>
          <a:r>
            <a:rPr lang="ru-RU" sz="1100" b="1" dirty="0">
              <a:solidFill>
                <a:srgbClr val="002060"/>
              </a:solidFill>
              <a:latin typeface="Arial Narrow" pitchFamily="34" charset="0"/>
            </a:rPr>
            <a:t>% </a:t>
          </a:r>
          <a:r>
            <a:rPr lang="ru-RU" sz="1200" b="1" dirty="0">
              <a:solidFill>
                <a:srgbClr val="002060"/>
              </a:solidFill>
              <a:latin typeface="Arial Narrow" pitchFamily="34" charset="0"/>
            </a:rPr>
            <a:t>от общего объема расходов бюджета)</a:t>
          </a:r>
        </a:p>
      </dgm:t>
    </dgm:pt>
    <dgm:pt modelId="{FF60FFB6-398C-476B-AB9A-4867FD34A01D}" type="parTrans" cxnId="{509A9A89-F856-4B48-A91D-A4AF57C4F70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B1658F1E-4527-4715-9F32-2FD0FB706570}" type="sibTrans" cxnId="{509A9A89-F856-4B48-A91D-A4AF57C4F70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E181D079-D07E-4ADD-9D98-122AFFEC172B}">
      <dgm:prSet phldrT="[Текст]" custT="1"/>
      <dgm:spPr/>
      <dgm:t>
        <a:bodyPr anchor="t"/>
        <a:lstStyle/>
        <a:p>
          <a:pPr>
            <a:spcBef>
              <a:spcPts val="1200"/>
            </a:spcBef>
          </a:pPr>
          <a:endParaRPr lang="ru-RU" sz="1400" b="1" dirty="0">
            <a:solidFill>
              <a:srgbClr val="002060"/>
            </a:solidFill>
            <a:latin typeface="Arial Narrow" pitchFamily="34" charset="0"/>
          </a:endParaRPr>
        </a:p>
        <a:p>
          <a:pPr>
            <a:spcBef>
              <a:spcPts val="1200"/>
            </a:spcBef>
          </a:pPr>
          <a:r>
            <a:rPr lang="ru-RU" sz="1400" b="1" dirty="0">
              <a:solidFill>
                <a:srgbClr val="002060"/>
              </a:solidFill>
              <a:latin typeface="Arial Narrow" pitchFamily="34" charset="0"/>
            </a:rPr>
            <a:t>РЕГИОНАЛЬНЫЕ ПРОЕКТЫ </a:t>
          </a:r>
        </a:p>
        <a:p>
          <a:pPr>
            <a:spcBef>
              <a:spcPct val="0"/>
            </a:spcBef>
          </a:pPr>
          <a:r>
            <a:rPr lang="ru-RU" sz="1400" b="1" dirty="0">
              <a:solidFill>
                <a:srgbClr val="002060"/>
              </a:solidFill>
              <a:latin typeface="Arial Narrow" pitchFamily="34" charset="0"/>
            </a:rPr>
            <a:t> - мероприятия федеральных проектов (в том числе включенных в национальные проекты), реализуемых на территории МО город Волхов в рамках предоставления межбюджетных трансфертов (субсидий)</a:t>
          </a:r>
        </a:p>
      </dgm:t>
    </dgm:pt>
    <dgm:pt modelId="{726CF241-8C1D-48CB-8373-540267007ECD}" type="parTrans" cxnId="{A85EF447-1008-4E3E-B9E8-0E94B519968E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3DEB0CB6-DE20-4301-B1E4-12798FCA9E67}" type="sibTrans" cxnId="{A85EF447-1008-4E3E-B9E8-0E94B519968E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450F46BC-E2F1-4C84-91DA-033E2BCF1F7A}">
      <dgm:prSet custT="1"/>
      <dgm:spPr>
        <a:gradFill rotWithShape="0">
          <a:gsLst>
            <a:gs pos="16386">
              <a:srgbClr val="BDE6EB"/>
            </a:gs>
            <a:gs pos="44286">
              <a:srgbClr val="A0D2DD"/>
            </a:gs>
            <a:gs pos="73200">
              <a:schemeClr val="accent5">
                <a:lumMod val="75000"/>
              </a:schemeClr>
            </a:gs>
            <a:gs pos="0">
              <a:schemeClr val="accent5">
                <a:shade val="50000"/>
                <a:hueOff val="169187"/>
                <a:satOff val="201"/>
                <a:lumOff val="2743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shade val="50000"/>
                <a:hueOff val="169187"/>
                <a:satOff val="201"/>
                <a:lumOff val="27439"/>
                <a:alphaOff val="0"/>
                <a:shade val="94000"/>
                <a:lumMod val="88000"/>
              </a:schemeClr>
            </a:gs>
          </a:gsLst>
        </a:gradFill>
      </dgm:spPr>
      <dgm:t>
        <a:bodyPr anchor="t"/>
        <a:lstStyle/>
        <a:p>
          <a:endParaRPr lang="ru-RU" sz="1400" b="1">
            <a:solidFill>
              <a:srgbClr val="002060"/>
            </a:solidFill>
            <a:latin typeface="Arial Narrow" pitchFamily="34" charset="0"/>
          </a:endParaRPr>
        </a:p>
        <a:p>
          <a:r>
            <a:rPr lang="ru-RU" sz="1400" b="1">
              <a:solidFill>
                <a:srgbClr val="002060"/>
              </a:solidFill>
              <a:latin typeface="Arial Narrow" pitchFamily="34" charset="0"/>
            </a:rPr>
            <a:t>ПРИОРИТЕТНЫЕ И ОТРАСЛЕВЫЕ ПРОЕКТЫ </a:t>
          </a:r>
        </a:p>
        <a:p>
          <a:r>
            <a:rPr lang="ru-RU" sz="1400" b="1">
              <a:solidFill>
                <a:srgbClr val="002060"/>
              </a:solidFill>
              <a:latin typeface="Arial Narrow" pitchFamily="34" charset="0"/>
            </a:rPr>
            <a:t> - мероприятия проектов Ленинградской области, реализуемых на территории МО город Волхов в рамках предоставления межбюджетных трансфертов (субсидий)</a:t>
          </a:r>
          <a:endParaRPr lang="ru-RU" sz="14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2492F444-B345-4469-9FB8-0C95BF7D0751}" type="parTrans" cxnId="{7AF4870C-B209-45F9-AEE5-CB9A4517411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E9170D71-0DB3-4204-9365-8F4308F1A468}" type="sibTrans" cxnId="{7AF4870C-B209-45F9-AEE5-CB9A4517411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E1C63CB8-3CCE-4745-B565-AEB6F80F0754}">
      <dgm:prSet custT="1"/>
      <dgm:spPr/>
      <dgm:t>
        <a:bodyPr anchor="t"/>
        <a:lstStyle/>
        <a:p>
          <a:endParaRPr lang="ru-RU" sz="1300" b="1" dirty="0">
            <a:solidFill>
              <a:srgbClr val="002060"/>
            </a:solidFill>
            <a:latin typeface="Arial Narrow" pitchFamily="34" charset="0"/>
          </a:endParaRPr>
        </a:p>
        <a:p>
          <a:r>
            <a:rPr lang="ru-RU" sz="1300" b="1" dirty="0">
              <a:solidFill>
                <a:srgbClr val="002060"/>
              </a:solidFill>
              <a:latin typeface="Arial Narrow" pitchFamily="34" charset="0"/>
            </a:rPr>
            <a:t>МУНИЦИПАЛЬНЫЕ ПРОЕКТЫ </a:t>
          </a:r>
        </a:p>
        <a:p>
          <a:r>
            <a:rPr lang="ru-RU" sz="1050" b="0" i="1" dirty="0">
              <a:solidFill>
                <a:srgbClr val="002060"/>
              </a:solidFill>
              <a:latin typeface="Arial Narrow" pitchFamily="34" charset="0"/>
            </a:rPr>
            <a:t>(разрабатываются муниципальным образованием самостоятельно)  </a:t>
          </a:r>
          <a:endParaRPr lang="ru-RU" sz="1100" b="0" i="1" dirty="0">
            <a:solidFill>
              <a:srgbClr val="002060"/>
            </a:solidFill>
            <a:latin typeface="Arial Narrow" pitchFamily="34" charset="0"/>
          </a:endParaRPr>
        </a:p>
        <a:p>
          <a:r>
            <a:rPr lang="ru-RU" sz="1300" b="1" dirty="0">
              <a:solidFill>
                <a:srgbClr val="002060"/>
              </a:solidFill>
              <a:latin typeface="Arial Narrow" pitchFamily="34" charset="0"/>
            </a:rPr>
            <a:t> - мероприятия муниципальных программ МО город Волхов, в том числе за счет предоставления межбюджетных трансфертов (субсидий) из областного и районного бюджетов</a:t>
          </a:r>
        </a:p>
      </dgm:t>
    </dgm:pt>
    <dgm:pt modelId="{006DD5CE-4EAF-420D-8956-86E7A639E633}" type="parTrans" cxnId="{4D782596-3CB7-4F2C-ACDB-24E564D5288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ADBFC274-C375-41AE-BA53-F6EC19AB5DC1}" type="sibTrans" cxnId="{4D782596-3CB7-4F2C-ACDB-24E564D5288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Arial Narrow" pitchFamily="34" charset="0"/>
          </a:endParaRPr>
        </a:p>
      </dgm:t>
    </dgm:pt>
    <dgm:pt modelId="{7AD40222-515F-408D-BAE7-E5BB05D05233}" type="pres">
      <dgm:prSet presAssocID="{CD18AA14-888A-4E48-848F-010F4D7C73B8}" presName="composite" presStyleCnt="0">
        <dgm:presLayoutVars>
          <dgm:chMax val="1"/>
          <dgm:dir/>
          <dgm:resizeHandles val="exact"/>
        </dgm:presLayoutVars>
      </dgm:prSet>
      <dgm:spPr/>
    </dgm:pt>
    <dgm:pt modelId="{B67B5B93-5935-4A2E-8E4B-93C2BDE8B3DD}" type="pres">
      <dgm:prSet presAssocID="{74350349-D1A6-4251-96DC-9504A0F3150A}" presName="roof" presStyleLbl="dkBgShp" presStyleIdx="0" presStyleCnt="2"/>
      <dgm:spPr/>
    </dgm:pt>
    <dgm:pt modelId="{FD704B64-BD30-478C-ACF7-72CD2AF23906}" type="pres">
      <dgm:prSet presAssocID="{74350349-D1A6-4251-96DC-9504A0F3150A}" presName="pillars" presStyleCnt="0"/>
      <dgm:spPr/>
    </dgm:pt>
    <dgm:pt modelId="{0B46B8F8-DBE9-4CB2-8B07-26F335751635}" type="pres">
      <dgm:prSet presAssocID="{74350349-D1A6-4251-96DC-9504A0F3150A}" presName="pillar1" presStyleLbl="node1" presStyleIdx="0" presStyleCnt="3">
        <dgm:presLayoutVars>
          <dgm:bulletEnabled val="1"/>
        </dgm:presLayoutVars>
      </dgm:prSet>
      <dgm:spPr/>
    </dgm:pt>
    <dgm:pt modelId="{2F53A50A-83D6-4C1E-A7CF-048F16450ACD}" type="pres">
      <dgm:prSet presAssocID="{450F46BC-E2F1-4C84-91DA-033E2BCF1F7A}" presName="pillarX" presStyleLbl="node1" presStyleIdx="1" presStyleCnt="3" custScaleX="96598" custLinFactNeighborX="-357" custLinFactNeighborY="-323">
        <dgm:presLayoutVars>
          <dgm:bulletEnabled val="1"/>
        </dgm:presLayoutVars>
      </dgm:prSet>
      <dgm:spPr/>
    </dgm:pt>
    <dgm:pt modelId="{D399D8D4-5A15-4E33-8FD5-EC0F73121864}" type="pres">
      <dgm:prSet presAssocID="{E1C63CB8-3CCE-4745-B565-AEB6F80F0754}" presName="pillarX" presStyleLbl="node1" presStyleIdx="2" presStyleCnt="3" custScaleX="104982">
        <dgm:presLayoutVars>
          <dgm:bulletEnabled val="1"/>
        </dgm:presLayoutVars>
      </dgm:prSet>
      <dgm:spPr/>
    </dgm:pt>
    <dgm:pt modelId="{351D850D-3AB9-45FB-BA0C-D8BD0A14848D}" type="pres">
      <dgm:prSet presAssocID="{74350349-D1A6-4251-96DC-9504A0F3150A}" presName="base" presStyleLbl="dkBgShp" presStyleIdx="1" presStyleCnt="2"/>
      <dgm:spPr/>
    </dgm:pt>
  </dgm:ptLst>
  <dgm:cxnLst>
    <dgm:cxn modelId="{7AF4870C-B209-45F9-AEE5-CB9A4517411A}" srcId="{74350349-D1A6-4251-96DC-9504A0F3150A}" destId="{450F46BC-E2F1-4C84-91DA-033E2BCF1F7A}" srcOrd="1" destOrd="0" parTransId="{2492F444-B345-4469-9FB8-0C95BF7D0751}" sibTransId="{E9170D71-0DB3-4204-9365-8F4308F1A468}"/>
    <dgm:cxn modelId="{5A268866-1855-47FE-A0EB-12CEC76ABA4F}" type="presOf" srcId="{E181D079-D07E-4ADD-9D98-122AFFEC172B}" destId="{0B46B8F8-DBE9-4CB2-8B07-26F335751635}" srcOrd="0" destOrd="0" presId="urn:microsoft.com/office/officeart/2005/8/layout/hList3"/>
    <dgm:cxn modelId="{A85EF447-1008-4E3E-B9E8-0E94B519968E}" srcId="{74350349-D1A6-4251-96DC-9504A0F3150A}" destId="{E181D079-D07E-4ADD-9D98-122AFFEC172B}" srcOrd="0" destOrd="0" parTransId="{726CF241-8C1D-48CB-8373-540267007ECD}" sibTransId="{3DEB0CB6-DE20-4301-B1E4-12798FCA9E67}"/>
    <dgm:cxn modelId="{AD67A574-B484-4783-85F2-A9B6DC1FD4FB}" type="presOf" srcId="{CD18AA14-888A-4E48-848F-010F4D7C73B8}" destId="{7AD40222-515F-408D-BAE7-E5BB05D05233}" srcOrd="0" destOrd="0" presId="urn:microsoft.com/office/officeart/2005/8/layout/hList3"/>
    <dgm:cxn modelId="{509A9A89-F856-4B48-A91D-A4AF57C4F701}" srcId="{CD18AA14-888A-4E48-848F-010F4D7C73B8}" destId="{74350349-D1A6-4251-96DC-9504A0F3150A}" srcOrd="0" destOrd="0" parTransId="{FF60FFB6-398C-476B-AB9A-4867FD34A01D}" sibTransId="{B1658F1E-4527-4715-9F32-2FD0FB706570}"/>
    <dgm:cxn modelId="{4D782596-3CB7-4F2C-ACDB-24E564D5288C}" srcId="{74350349-D1A6-4251-96DC-9504A0F3150A}" destId="{E1C63CB8-3CCE-4745-B565-AEB6F80F0754}" srcOrd="2" destOrd="0" parTransId="{006DD5CE-4EAF-420D-8956-86E7A639E633}" sibTransId="{ADBFC274-C375-41AE-BA53-F6EC19AB5DC1}"/>
    <dgm:cxn modelId="{0CDA989B-197E-4DDF-9A48-B102AC725E81}" type="presOf" srcId="{74350349-D1A6-4251-96DC-9504A0F3150A}" destId="{B67B5B93-5935-4A2E-8E4B-93C2BDE8B3DD}" srcOrd="0" destOrd="0" presId="urn:microsoft.com/office/officeart/2005/8/layout/hList3"/>
    <dgm:cxn modelId="{A90F1BCF-B1D2-4FCA-A629-1442F45F4097}" type="presOf" srcId="{450F46BC-E2F1-4C84-91DA-033E2BCF1F7A}" destId="{2F53A50A-83D6-4C1E-A7CF-048F16450ACD}" srcOrd="0" destOrd="0" presId="urn:microsoft.com/office/officeart/2005/8/layout/hList3"/>
    <dgm:cxn modelId="{40EC63EA-C7B5-4D4B-ADC8-F3D5C4955C16}" type="presOf" srcId="{E1C63CB8-3CCE-4745-B565-AEB6F80F0754}" destId="{D399D8D4-5A15-4E33-8FD5-EC0F73121864}" srcOrd="0" destOrd="0" presId="urn:microsoft.com/office/officeart/2005/8/layout/hList3"/>
    <dgm:cxn modelId="{A25208F1-6CC0-4981-AB42-B5F818ADEC56}" type="presParOf" srcId="{7AD40222-515F-408D-BAE7-E5BB05D05233}" destId="{B67B5B93-5935-4A2E-8E4B-93C2BDE8B3DD}" srcOrd="0" destOrd="0" presId="urn:microsoft.com/office/officeart/2005/8/layout/hList3"/>
    <dgm:cxn modelId="{8D83FDE6-1AEA-4114-9A71-3B78DF65E558}" type="presParOf" srcId="{7AD40222-515F-408D-BAE7-E5BB05D05233}" destId="{FD704B64-BD30-478C-ACF7-72CD2AF23906}" srcOrd="1" destOrd="0" presId="urn:microsoft.com/office/officeart/2005/8/layout/hList3"/>
    <dgm:cxn modelId="{740638CC-3833-459C-860A-A354D3F65A11}" type="presParOf" srcId="{FD704B64-BD30-478C-ACF7-72CD2AF23906}" destId="{0B46B8F8-DBE9-4CB2-8B07-26F335751635}" srcOrd="0" destOrd="0" presId="urn:microsoft.com/office/officeart/2005/8/layout/hList3"/>
    <dgm:cxn modelId="{C2FA125C-6091-4780-95D9-118AC3F648ED}" type="presParOf" srcId="{FD704B64-BD30-478C-ACF7-72CD2AF23906}" destId="{2F53A50A-83D6-4C1E-A7CF-048F16450ACD}" srcOrd="1" destOrd="0" presId="urn:microsoft.com/office/officeart/2005/8/layout/hList3"/>
    <dgm:cxn modelId="{8E2B3D54-F35A-4DFD-B246-D1F7C5C943CD}" type="presParOf" srcId="{FD704B64-BD30-478C-ACF7-72CD2AF23906}" destId="{D399D8D4-5A15-4E33-8FD5-EC0F73121864}" srcOrd="2" destOrd="0" presId="urn:microsoft.com/office/officeart/2005/8/layout/hList3"/>
    <dgm:cxn modelId="{D3451BD8-2E37-42DF-AF5C-5E0CEF9F12BD}" type="presParOf" srcId="{7AD40222-515F-408D-BAE7-E5BB05D05233}" destId="{351D850D-3AB9-45FB-BA0C-D8BD0A14848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364592-2DD7-4096-ACEC-810108524733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87C30FE-3E0E-404C-B94A-93D9A1220886}">
      <dgm:prSet phldrT="[Текст]" custT="1"/>
      <dgm:spPr/>
      <dgm:t>
        <a:bodyPr/>
        <a:lstStyle/>
        <a:p>
          <a:r>
            <a:rPr lang="ru-RU" sz="900" b="0" i="0" u="none" dirty="0">
              <a:latin typeface="Arial Narrow" pitchFamily="34" charset="0"/>
            </a:rPr>
            <a:t>Обеспечение устойчивого функционирования ЖКХ </a:t>
          </a:r>
          <a:r>
            <a:rPr lang="ru-RU" sz="1000" b="1" i="0" u="none" dirty="0">
              <a:latin typeface="Arial Narrow" pitchFamily="34" charset="0"/>
            </a:rPr>
            <a:t>17 133,1 </a:t>
          </a:r>
          <a:r>
            <a:rPr lang="ru-RU" sz="900" b="0" i="0" u="none" dirty="0">
              <a:latin typeface="Arial Narrow" pitchFamily="34" charset="0"/>
            </a:rPr>
            <a:t>тыс. руб. или </a:t>
          </a:r>
          <a:r>
            <a:rPr lang="ru-RU" sz="900" b="1" i="0" u="none" dirty="0">
              <a:latin typeface="Arial Narrow" pitchFamily="34" charset="0"/>
            </a:rPr>
            <a:t>3,3%</a:t>
          </a:r>
          <a:endParaRPr lang="ru-RU" sz="1000" b="1" dirty="0">
            <a:latin typeface="Arial Narrow" pitchFamily="34" charset="0"/>
          </a:endParaRPr>
        </a:p>
      </dgm:t>
    </dgm:pt>
    <dgm:pt modelId="{C8F23BB8-C1A4-46DB-A5CF-557FE5449D88}" type="parTrans" cxnId="{8F3F200D-A1DB-47F5-B0F9-B56849469121}">
      <dgm:prSet/>
      <dgm:spPr/>
      <dgm:t>
        <a:bodyPr/>
        <a:lstStyle/>
        <a:p>
          <a:endParaRPr lang="ru-RU" sz="900">
            <a:latin typeface="Arial Narrow" pitchFamily="34" charset="0"/>
          </a:endParaRPr>
        </a:p>
      </dgm:t>
    </dgm:pt>
    <dgm:pt modelId="{A4CB774D-E358-4D40-97AC-CDEBA84496C8}" type="sibTrans" cxnId="{8F3F200D-A1DB-47F5-B0F9-B56849469121}">
      <dgm:prSet/>
      <dgm:spPr/>
      <dgm:t>
        <a:bodyPr/>
        <a:lstStyle/>
        <a:p>
          <a:endParaRPr lang="ru-RU" sz="900">
            <a:latin typeface="Arial Narrow" pitchFamily="34" charset="0"/>
          </a:endParaRPr>
        </a:p>
      </dgm:t>
    </dgm:pt>
    <dgm:pt modelId="{E386134E-07D9-47D1-AAAB-D7DEB7EACA87}">
      <dgm:prSet custT="1"/>
      <dgm:spPr/>
      <dgm:t>
        <a:bodyPr/>
        <a:lstStyle/>
        <a:p>
          <a:r>
            <a:rPr lang="ru-RU" sz="900" b="0" i="0" u="none" dirty="0">
              <a:latin typeface="Arial Narrow" pitchFamily="34" charset="0"/>
            </a:rPr>
            <a:t>Устойчивое общественное развитие	 </a:t>
          </a:r>
          <a:r>
            <a:rPr lang="ru-RU" sz="1000" b="1" i="0" u="none" dirty="0">
              <a:latin typeface="Arial Narrow" pitchFamily="34" charset="0"/>
            </a:rPr>
            <a:t>4 889,7</a:t>
          </a:r>
          <a:r>
            <a:rPr lang="ru-RU" sz="900" b="0" i="0" u="none" dirty="0">
              <a:latin typeface="Arial Narrow" pitchFamily="34" charset="0"/>
            </a:rPr>
            <a:t>тыс. руб. или </a:t>
          </a:r>
          <a:r>
            <a:rPr lang="ru-RU" sz="900" b="1" i="0" u="none" dirty="0">
              <a:latin typeface="Arial Narrow" pitchFamily="34" charset="0"/>
            </a:rPr>
            <a:t>0,9%</a:t>
          </a:r>
          <a:endParaRPr lang="ru-RU" sz="900" dirty="0">
            <a:latin typeface="Arial Narrow" pitchFamily="34" charset="0"/>
          </a:endParaRPr>
        </a:p>
      </dgm:t>
    </dgm:pt>
    <dgm:pt modelId="{B7A72D31-5960-4532-B5A0-8A680D1EF485}" type="parTrans" cxnId="{8EFB93BE-3488-4DB9-8097-C3E98DB574B3}">
      <dgm:prSet/>
      <dgm:spPr/>
      <dgm:t>
        <a:bodyPr/>
        <a:lstStyle/>
        <a:p>
          <a:endParaRPr lang="ru-RU" sz="900">
            <a:latin typeface="Arial Narrow" pitchFamily="34" charset="0"/>
          </a:endParaRPr>
        </a:p>
      </dgm:t>
    </dgm:pt>
    <dgm:pt modelId="{136E555E-4DCB-4D12-AA76-B7C16DEF64DF}" type="sibTrans" cxnId="{8EFB93BE-3488-4DB9-8097-C3E98DB574B3}">
      <dgm:prSet/>
      <dgm:spPr/>
      <dgm:t>
        <a:bodyPr/>
        <a:lstStyle/>
        <a:p>
          <a:endParaRPr lang="ru-RU" sz="900">
            <a:latin typeface="Arial Narrow" pitchFamily="34" charset="0"/>
          </a:endParaRPr>
        </a:p>
      </dgm:t>
    </dgm:pt>
    <dgm:pt modelId="{A70280CA-DB2C-453D-9E3E-0996156B3CBB}">
      <dgm:prSet custT="1"/>
      <dgm:spPr/>
      <dgm:t>
        <a:bodyPr/>
        <a:lstStyle/>
        <a:p>
          <a:r>
            <a:rPr lang="ru-RU" sz="900" b="0" i="0" u="none" dirty="0">
              <a:latin typeface="Arial Narrow" pitchFamily="34" charset="0"/>
            </a:rPr>
            <a:t>Молодежь </a:t>
          </a:r>
          <a:r>
            <a:rPr lang="ru-RU" sz="1000" b="1" i="0" u="none" dirty="0">
              <a:latin typeface="Arial Narrow" pitchFamily="34" charset="0"/>
            </a:rPr>
            <a:t>4 965,9 </a:t>
          </a:r>
          <a:r>
            <a:rPr lang="ru-RU" sz="900" b="0" i="0" u="none" dirty="0">
              <a:latin typeface="Arial Narrow" pitchFamily="34" charset="0"/>
            </a:rPr>
            <a:t>тыс. руб. или </a:t>
          </a:r>
          <a:r>
            <a:rPr lang="ru-RU" sz="900" b="1" i="0" u="none" dirty="0">
              <a:latin typeface="Arial Narrow" pitchFamily="34" charset="0"/>
            </a:rPr>
            <a:t>1%</a:t>
          </a:r>
          <a:endParaRPr lang="ru-RU" sz="900" b="0" i="0" u="none" dirty="0">
            <a:latin typeface="Arial Narrow" pitchFamily="34" charset="0"/>
          </a:endParaRPr>
        </a:p>
      </dgm:t>
    </dgm:pt>
    <dgm:pt modelId="{C5BCDC65-24D5-49CE-AF84-15CC1683CDE2}" type="parTrans" cxnId="{2F57B604-4905-4758-9128-12C10854A72D}">
      <dgm:prSet/>
      <dgm:spPr/>
      <dgm:t>
        <a:bodyPr/>
        <a:lstStyle/>
        <a:p>
          <a:endParaRPr lang="ru-RU" sz="900"/>
        </a:p>
      </dgm:t>
    </dgm:pt>
    <dgm:pt modelId="{56EEA8BE-E5D3-42BA-BCA8-527993E825AC}" type="sibTrans" cxnId="{2F57B604-4905-4758-9128-12C10854A72D}">
      <dgm:prSet/>
      <dgm:spPr/>
      <dgm:t>
        <a:bodyPr/>
        <a:lstStyle/>
        <a:p>
          <a:endParaRPr lang="ru-RU" sz="900"/>
        </a:p>
      </dgm:t>
    </dgm:pt>
    <dgm:pt modelId="{EBC5D476-0C4C-496E-93D6-F72B7D77B27A}">
      <dgm:prSet custT="1"/>
      <dgm:spPr/>
      <dgm:t>
        <a:bodyPr/>
        <a:lstStyle/>
        <a:p>
          <a:r>
            <a:rPr lang="ru-RU" sz="800" b="0" i="0" u="none" dirty="0">
              <a:latin typeface="Arial Narrow" pitchFamily="34" charset="0"/>
            </a:rPr>
            <a:t>Борьба с борщевиком Сосновского </a:t>
          </a:r>
          <a:r>
            <a:rPr lang="ru-RU" sz="1000" b="1" i="0" u="none" dirty="0">
              <a:latin typeface="Arial Narrow" pitchFamily="34" charset="0"/>
            </a:rPr>
            <a:t>153,5</a:t>
          </a:r>
          <a:r>
            <a:rPr lang="ru-RU" sz="800" b="1" i="0" u="none" dirty="0">
              <a:latin typeface="Arial Narrow" pitchFamily="34" charset="0"/>
            </a:rPr>
            <a:t> </a:t>
          </a:r>
          <a:r>
            <a:rPr lang="ru-RU" sz="800" b="0" i="0" u="none" dirty="0">
              <a:latin typeface="Arial Narrow" pitchFamily="34" charset="0"/>
            </a:rPr>
            <a:t>тыс. руб. </a:t>
          </a:r>
          <a:endParaRPr lang="ru-RU" sz="900" dirty="0">
            <a:latin typeface="Arial Narrow" pitchFamily="34" charset="0"/>
          </a:endParaRPr>
        </a:p>
      </dgm:t>
    </dgm:pt>
    <dgm:pt modelId="{99A6BE41-0711-43B8-9168-2EA7AF81A2B2}" type="parTrans" cxnId="{0432F364-9313-46AA-B9BB-3247152C75A3}">
      <dgm:prSet/>
      <dgm:spPr/>
      <dgm:t>
        <a:bodyPr/>
        <a:lstStyle/>
        <a:p>
          <a:endParaRPr lang="ru-RU" sz="900"/>
        </a:p>
      </dgm:t>
    </dgm:pt>
    <dgm:pt modelId="{53CA2F67-1A84-41FB-8A8B-F20BF5A3EDF9}" type="sibTrans" cxnId="{0432F364-9313-46AA-B9BB-3247152C75A3}">
      <dgm:prSet/>
      <dgm:spPr/>
      <dgm:t>
        <a:bodyPr/>
        <a:lstStyle/>
        <a:p>
          <a:endParaRPr lang="ru-RU" sz="900"/>
        </a:p>
      </dgm:t>
    </dgm:pt>
    <dgm:pt modelId="{25BA17AF-5036-4AEB-8056-35994E5E594A}">
      <dgm:prSet phldrT="[Текст]" custT="1"/>
      <dgm:spPr/>
      <dgm:t>
        <a:bodyPr/>
        <a:lstStyle/>
        <a:p>
          <a:r>
            <a:rPr lang="ru-RU" sz="900" b="0" i="0" u="none" dirty="0">
              <a:latin typeface="Arial Narrow" pitchFamily="34" charset="0"/>
            </a:rPr>
            <a:t>Обеспечение жильем </a:t>
          </a:r>
          <a:r>
            <a:rPr lang="ru-RU" sz="1000" b="1" i="0" u="none" dirty="0">
              <a:latin typeface="Arial Narrow" pitchFamily="34" charset="0"/>
            </a:rPr>
            <a:t>13 848,4 </a:t>
          </a:r>
          <a:r>
            <a:rPr lang="ru-RU" sz="900" b="0" i="0" u="none" dirty="0">
              <a:latin typeface="Arial Narrow" pitchFamily="34" charset="0"/>
            </a:rPr>
            <a:t>тыс. руб. или </a:t>
          </a:r>
          <a:r>
            <a:rPr lang="ru-RU" sz="900" b="1" i="0" u="none" dirty="0">
              <a:latin typeface="Arial Narrow" pitchFamily="34" charset="0"/>
            </a:rPr>
            <a:t>2,7%</a:t>
          </a:r>
          <a:endParaRPr lang="ru-RU" sz="1000" b="1" dirty="0">
            <a:latin typeface="Arial Narrow" pitchFamily="34" charset="0"/>
          </a:endParaRPr>
        </a:p>
      </dgm:t>
    </dgm:pt>
    <dgm:pt modelId="{F3619DDC-FC8A-4C13-B9F0-E199DE4340BE}" type="parTrans" cxnId="{D060D95B-274C-4C3D-A9BF-565576DC7C1D}">
      <dgm:prSet/>
      <dgm:spPr/>
      <dgm:t>
        <a:bodyPr/>
        <a:lstStyle/>
        <a:p>
          <a:endParaRPr lang="ru-RU" sz="1200"/>
        </a:p>
      </dgm:t>
    </dgm:pt>
    <dgm:pt modelId="{09A9DAB5-DA52-40DA-AD7E-11D9F14BAAEB}" type="sibTrans" cxnId="{D060D95B-274C-4C3D-A9BF-565576DC7C1D}">
      <dgm:prSet/>
      <dgm:spPr/>
      <dgm:t>
        <a:bodyPr/>
        <a:lstStyle/>
        <a:p>
          <a:endParaRPr lang="ru-RU" sz="1200"/>
        </a:p>
      </dgm:t>
    </dgm:pt>
    <dgm:pt modelId="{7C639441-37D4-4A9D-87B0-2DAB1E16D734}">
      <dgm:prSet custT="1"/>
      <dgm:spPr/>
      <dgm:t>
        <a:bodyPr/>
        <a:lstStyle/>
        <a:p>
          <a:r>
            <a:rPr lang="ru-RU" sz="800" b="0" i="0" u="none">
              <a:latin typeface="Arial Narrow" pitchFamily="34" charset="0"/>
            </a:rPr>
            <a:t>Развитие </a:t>
          </a:r>
          <a:r>
            <a:rPr lang="ru-RU" sz="800" b="0" i="0" u="none" dirty="0">
              <a:latin typeface="Arial Narrow" pitchFamily="34" charset="0"/>
            </a:rPr>
            <a:t>малого, среднего бизнеса и потребительского рынка</a:t>
          </a:r>
          <a:r>
            <a:rPr lang="ru-RU" sz="900" b="0" i="0" u="none" dirty="0">
              <a:latin typeface="Arial Narrow" pitchFamily="34" charset="0"/>
            </a:rPr>
            <a:t>	</a:t>
          </a:r>
          <a:r>
            <a:rPr lang="ru-RU" sz="1000" b="1" i="0" u="none" dirty="0">
              <a:latin typeface="Arial Narrow" pitchFamily="34" charset="0"/>
            </a:rPr>
            <a:t>90,0</a:t>
          </a:r>
          <a:r>
            <a:rPr lang="ru-RU" sz="900" b="0" i="0" u="none" dirty="0">
              <a:latin typeface="Arial Narrow" pitchFamily="34" charset="0"/>
            </a:rPr>
            <a:t> </a:t>
          </a:r>
          <a:r>
            <a:rPr lang="ru-RU" sz="700" b="0" i="0" u="none" dirty="0">
              <a:latin typeface="Arial Narrow" pitchFamily="34" charset="0"/>
            </a:rPr>
            <a:t>тыс. руб. </a:t>
          </a:r>
          <a:endParaRPr lang="ru-RU" sz="900" dirty="0">
            <a:latin typeface="Arial Narrow" pitchFamily="34" charset="0"/>
          </a:endParaRPr>
        </a:p>
      </dgm:t>
    </dgm:pt>
    <dgm:pt modelId="{FA0BF81D-F2E1-4706-B1DB-C8D8D3B79D2C}" type="parTrans" cxnId="{C7E0669E-CD05-4C47-9D4A-A782F19952A2}">
      <dgm:prSet/>
      <dgm:spPr/>
      <dgm:t>
        <a:bodyPr/>
        <a:lstStyle/>
        <a:p>
          <a:endParaRPr lang="ru-RU" sz="1200"/>
        </a:p>
      </dgm:t>
    </dgm:pt>
    <dgm:pt modelId="{5CE507FA-7482-4CB5-A3D5-BEE52731C2B4}" type="sibTrans" cxnId="{C7E0669E-CD05-4C47-9D4A-A782F19952A2}">
      <dgm:prSet/>
      <dgm:spPr/>
      <dgm:t>
        <a:bodyPr/>
        <a:lstStyle/>
        <a:p>
          <a:endParaRPr lang="ru-RU" sz="1200"/>
        </a:p>
      </dgm:t>
    </dgm:pt>
    <dgm:pt modelId="{CB37E91C-AD21-4869-91E8-4318C3C06886}" type="pres">
      <dgm:prSet presAssocID="{C6364592-2DD7-4096-ACEC-810108524733}" presName="linear" presStyleCnt="0">
        <dgm:presLayoutVars>
          <dgm:animLvl val="lvl"/>
          <dgm:resizeHandles val="exact"/>
        </dgm:presLayoutVars>
      </dgm:prSet>
      <dgm:spPr/>
    </dgm:pt>
    <dgm:pt modelId="{7478325A-7E75-4279-970A-BFD87ECC9BED}" type="pres">
      <dgm:prSet presAssocID="{587C30FE-3E0E-404C-B94A-93D9A122088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7C0D9A2-64E4-49FE-A806-2982C857B854}" type="pres">
      <dgm:prSet presAssocID="{A4CB774D-E358-4D40-97AC-CDEBA84496C8}" presName="spacer" presStyleCnt="0"/>
      <dgm:spPr/>
    </dgm:pt>
    <dgm:pt modelId="{5ED8CD4E-D80F-4079-80B4-BAD506C07B95}" type="pres">
      <dgm:prSet presAssocID="{25BA17AF-5036-4AEB-8056-35994E5E594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A02E33C-674A-4C26-85D5-26551F49A703}" type="pres">
      <dgm:prSet presAssocID="{09A9DAB5-DA52-40DA-AD7E-11D9F14BAAEB}" presName="spacer" presStyleCnt="0"/>
      <dgm:spPr/>
    </dgm:pt>
    <dgm:pt modelId="{F27452D1-96B0-4594-85DB-1987C04934A6}" type="pres">
      <dgm:prSet presAssocID="{A70280CA-DB2C-453D-9E3E-0996156B3CB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FCDE4EA-E79A-43F7-B765-8109D06D0650}" type="pres">
      <dgm:prSet presAssocID="{56EEA8BE-E5D3-42BA-BCA8-527993E825AC}" presName="spacer" presStyleCnt="0"/>
      <dgm:spPr/>
    </dgm:pt>
    <dgm:pt modelId="{C913D37F-92EF-4E90-9E76-A7BF9732510F}" type="pres">
      <dgm:prSet presAssocID="{E386134E-07D9-47D1-AAAB-D7DEB7EACA8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0200585-5C90-44BF-A898-C2251D73A192}" type="pres">
      <dgm:prSet presAssocID="{136E555E-4DCB-4D12-AA76-B7C16DEF64DF}" presName="spacer" presStyleCnt="0"/>
      <dgm:spPr/>
    </dgm:pt>
    <dgm:pt modelId="{F1F57F89-0DA6-4873-9F47-41542B052F3B}" type="pres">
      <dgm:prSet presAssocID="{EBC5D476-0C4C-496E-93D6-F72B7D77B27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AC9B67C-2BB3-4093-A934-7F661D255CC0}" type="pres">
      <dgm:prSet presAssocID="{53CA2F67-1A84-41FB-8A8B-F20BF5A3EDF9}" presName="spacer" presStyleCnt="0"/>
      <dgm:spPr/>
    </dgm:pt>
    <dgm:pt modelId="{F3A5C674-7676-4531-BD80-D60FF8874138}" type="pres">
      <dgm:prSet presAssocID="{7C639441-37D4-4A9D-87B0-2DAB1E16D73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F57B604-4905-4758-9128-12C10854A72D}" srcId="{C6364592-2DD7-4096-ACEC-810108524733}" destId="{A70280CA-DB2C-453D-9E3E-0996156B3CBB}" srcOrd="2" destOrd="0" parTransId="{C5BCDC65-24D5-49CE-AF84-15CC1683CDE2}" sibTransId="{56EEA8BE-E5D3-42BA-BCA8-527993E825AC}"/>
    <dgm:cxn modelId="{8F3F200D-A1DB-47F5-B0F9-B56849469121}" srcId="{C6364592-2DD7-4096-ACEC-810108524733}" destId="{587C30FE-3E0E-404C-B94A-93D9A1220886}" srcOrd="0" destOrd="0" parTransId="{C8F23BB8-C1A4-46DB-A5CF-557FE5449D88}" sibTransId="{A4CB774D-E358-4D40-97AC-CDEBA84496C8}"/>
    <dgm:cxn modelId="{F6944326-0BC1-4F2D-B078-CDAD97C86FFE}" type="presOf" srcId="{587C30FE-3E0E-404C-B94A-93D9A1220886}" destId="{7478325A-7E75-4279-970A-BFD87ECC9BED}" srcOrd="0" destOrd="0" presId="urn:microsoft.com/office/officeart/2005/8/layout/vList2"/>
    <dgm:cxn modelId="{6B24902C-621E-400D-B89E-4C003B05FAF4}" type="presOf" srcId="{7C639441-37D4-4A9D-87B0-2DAB1E16D734}" destId="{F3A5C674-7676-4531-BD80-D60FF8874138}" srcOrd="0" destOrd="0" presId="urn:microsoft.com/office/officeart/2005/8/layout/vList2"/>
    <dgm:cxn modelId="{1963D540-2D3C-4DD6-AEC1-33485A1A80C8}" type="presOf" srcId="{A70280CA-DB2C-453D-9E3E-0996156B3CBB}" destId="{F27452D1-96B0-4594-85DB-1987C04934A6}" srcOrd="0" destOrd="0" presId="urn:microsoft.com/office/officeart/2005/8/layout/vList2"/>
    <dgm:cxn modelId="{D060D95B-274C-4C3D-A9BF-565576DC7C1D}" srcId="{C6364592-2DD7-4096-ACEC-810108524733}" destId="{25BA17AF-5036-4AEB-8056-35994E5E594A}" srcOrd="1" destOrd="0" parTransId="{F3619DDC-FC8A-4C13-B9F0-E199DE4340BE}" sibTransId="{09A9DAB5-DA52-40DA-AD7E-11D9F14BAAEB}"/>
    <dgm:cxn modelId="{2E774D5F-D22C-453B-96B0-F9BAB71F64E6}" type="presOf" srcId="{C6364592-2DD7-4096-ACEC-810108524733}" destId="{CB37E91C-AD21-4869-91E8-4318C3C06886}" srcOrd="0" destOrd="0" presId="urn:microsoft.com/office/officeart/2005/8/layout/vList2"/>
    <dgm:cxn modelId="{0432F364-9313-46AA-B9BB-3247152C75A3}" srcId="{C6364592-2DD7-4096-ACEC-810108524733}" destId="{EBC5D476-0C4C-496E-93D6-F72B7D77B27A}" srcOrd="4" destOrd="0" parTransId="{99A6BE41-0711-43B8-9168-2EA7AF81A2B2}" sibTransId="{53CA2F67-1A84-41FB-8A8B-F20BF5A3EDF9}"/>
    <dgm:cxn modelId="{514AF898-63DE-4DAC-9D2B-E555793FB377}" type="presOf" srcId="{E386134E-07D9-47D1-AAAB-D7DEB7EACA87}" destId="{C913D37F-92EF-4E90-9E76-A7BF9732510F}" srcOrd="0" destOrd="0" presId="urn:microsoft.com/office/officeart/2005/8/layout/vList2"/>
    <dgm:cxn modelId="{C7E0669E-CD05-4C47-9D4A-A782F19952A2}" srcId="{C6364592-2DD7-4096-ACEC-810108524733}" destId="{7C639441-37D4-4A9D-87B0-2DAB1E16D734}" srcOrd="5" destOrd="0" parTransId="{FA0BF81D-F2E1-4706-B1DB-C8D8D3B79D2C}" sibTransId="{5CE507FA-7482-4CB5-A3D5-BEE52731C2B4}"/>
    <dgm:cxn modelId="{D5AE99A9-7318-49B1-81C2-8019C34704CD}" type="presOf" srcId="{EBC5D476-0C4C-496E-93D6-F72B7D77B27A}" destId="{F1F57F89-0DA6-4873-9F47-41542B052F3B}" srcOrd="0" destOrd="0" presId="urn:microsoft.com/office/officeart/2005/8/layout/vList2"/>
    <dgm:cxn modelId="{8EFB93BE-3488-4DB9-8097-C3E98DB574B3}" srcId="{C6364592-2DD7-4096-ACEC-810108524733}" destId="{E386134E-07D9-47D1-AAAB-D7DEB7EACA87}" srcOrd="3" destOrd="0" parTransId="{B7A72D31-5960-4532-B5A0-8A680D1EF485}" sibTransId="{136E555E-4DCB-4D12-AA76-B7C16DEF64DF}"/>
    <dgm:cxn modelId="{D09333F1-D6B7-4F41-825D-FA2DE9ECE412}" type="presOf" srcId="{25BA17AF-5036-4AEB-8056-35994E5E594A}" destId="{5ED8CD4E-D80F-4079-80B4-BAD506C07B95}" srcOrd="0" destOrd="0" presId="urn:microsoft.com/office/officeart/2005/8/layout/vList2"/>
    <dgm:cxn modelId="{4DED0FAC-1E07-42BB-B6CA-4EED5BA9C971}" type="presParOf" srcId="{CB37E91C-AD21-4869-91E8-4318C3C06886}" destId="{7478325A-7E75-4279-970A-BFD87ECC9BED}" srcOrd="0" destOrd="0" presId="urn:microsoft.com/office/officeart/2005/8/layout/vList2"/>
    <dgm:cxn modelId="{A00980B6-DFF4-42CB-88F4-57CA171C8FCF}" type="presParOf" srcId="{CB37E91C-AD21-4869-91E8-4318C3C06886}" destId="{57C0D9A2-64E4-49FE-A806-2982C857B854}" srcOrd="1" destOrd="0" presId="urn:microsoft.com/office/officeart/2005/8/layout/vList2"/>
    <dgm:cxn modelId="{E9267AED-9F15-4BAC-8956-6E32CABEDE5E}" type="presParOf" srcId="{CB37E91C-AD21-4869-91E8-4318C3C06886}" destId="{5ED8CD4E-D80F-4079-80B4-BAD506C07B95}" srcOrd="2" destOrd="0" presId="urn:microsoft.com/office/officeart/2005/8/layout/vList2"/>
    <dgm:cxn modelId="{61BB44F6-4465-4B2B-9D1A-623CEF5B847D}" type="presParOf" srcId="{CB37E91C-AD21-4869-91E8-4318C3C06886}" destId="{AA02E33C-674A-4C26-85D5-26551F49A703}" srcOrd="3" destOrd="0" presId="urn:microsoft.com/office/officeart/2005/8/layout/vList2"/>
    <dgm:cxn modelId="{E4EE7F55-0B7F-42E9-A77D-F77D6D2BDFD3}" type="presParOf" srcId="{CB37E91C-AD21-4869-91E8-4318C3C06886}" destId="{F27452D1-96B0-4594-85DB-1987C04934A6}" srcOrd="4" destOrd="0" presId="urn:microsoft.com/office/officeart/2005/8/layout/vList2"/>
    <dgm:cxn modelId="{BB76D3B3-2319-412E-82C3-FCD7CCBCAFF2}" type="presParOf" srcId="{CB37E91C-AD21-4869-91E8-4318C3C06886}" destId="{BFCDE4EA-E79A-43F7-B765-8109D06D0650}" srcOrd="5" destOrd="0" presId="urn:microsoft.com/office/officeart/2005/8/layout/vList2"/>
    <dgm:cxn modelId="{4874FEF1-E6A3-4DB0-B5EF-ED77060F6D93}" type="presParOf" srcId="{CB37E91C-AD21-4869-91E8-4318C3C06886}" destId="{C913D37F-92EF-4E90-9E76-A7BF9732510F}" srcOrd="6" destOrd="0" presId="urn:microsoft.com/office/officeart/2005/8/layout/vList2"/>
    <dgm:cxn modelId="{00354CC6-EADD-4A7E-AFF8-3F7C7D1BB256}" type="presParOf" srcId="{CB37E91C-AD21-4869-91E8-4318C3C06886}" destId="{10200585-5C90-44BF-A898-C2251D73A192}" srcOrd="7" destOrd="0" presId="urn:microsoft.com/office/officeart/2005/8/layout/vList2"/>
    <dgm:cxn modelId="{E4DFFFB8-5555-48C7-9E9C-123F03A46B2B}" type="presParOf" srcId="{CB37E91C-AD21-4869-91E8-4318C3C06886}" destId="{F1F57F89-0DA6-4873-9F47-41542B052F3B}" srcOrd="8" destOrd="0" presId="urn:microsoft.com/office/officeart/2005/8/layout/vList2"/>
    <dgm:cxn modelId="{0D7DDE72-6B7D-46CF-94D3-B5A8DB653D4A}" type="presParOf" srcId="{CB37E91C-AD21-4869-91E8-4318C3C06886}" destId="{9AC9B67C-2BB3-4093-A934-7F661D255CC0}" srcOrd="9" destOrd="0" presId="urn:microsoft.com/office/officeart/2005/8/layout/vList2"/>
    <dgm:cxn modelId="{C90E7DE4-901B-407A-97BF-BB49B99C6DD3}" type="presParOf" srcId="{CB37E91C-AD21-4869-91E8-4318C3C06886}" destId="{F3A5C674-7676-4531-BD80-D60FF8874138}" srcOrd="10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2FDDFC-D352-4B44-BF65-0BE3645565C6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000B25E-2127-49A8-9C21-1FE240929326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ru-RU" sz="11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Муниципальный проект </a:t>
          </a:r>
        </a:p>
        <a:p>
          <a:pPr algn="ctr">
            <a:spcAft>
              <a:spcPts val="0"/>
            </a:spcAft>
          </a:pPr>
          <a:r>
            <a:rPr lang="ru-RU" sz="11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МО город Волхов </a:t>
          </a:r>
        </a:p>
        <a:p>
          <a:pPr algn="ctr">
            <a:spcAft>
              <a:spcPct val="35000"/>
            </a:spcAft>
          </a:pPr>
          <a:r>
            <a:rPr lang="ru-RU" sz="14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«Борьба с борщевиком Сосновского» </a:t>
          </a:r>
        </a:p>
      </dgm:t>
    </dgm:pt>
    <dgm:pt modelId="{5CFB5118-F996-4BA2-B36D-FB9071E9DECD}" type="parTrans" cxnId="{347B6697-76E6-4B0A-8297-C997947EB953}">
      <dgm:prSet/>
      <dgm:spPr/>
      <dgm:t>
        <a:bodyPr/>
        <a:lstStyle/>
        <a:p>
          <a:endParaRPr lang="ru-RU"/>
        </a:p>
      </dgm:t>
    </dgm:pt>
    <dgm:pt modelId="{76DCF8C8-9ED8-4E5C-8F07-1B8BDFB7DF04}" type="sibTrans" cxnId="{347B6697-76E6-4B0A-8297-C997947EB953}">
      <dgm:prSet/>
      <dgm:spPr/>
      <dgm:t>
        <a:bodyPr/>
        <a:lstStyle/>
        <a:p>
          <a:endParaRPr lang="ru-RU"/>
        </a:p>
      </dgm:t>
    </dgm:pt>
    <dgm:pt modelId="{E3079604-0954-4727-90C6-0497C629CC87}">
      <dgm:prSet phldrT="[Текст]" custT="1"/>
      <dgm:spPr>
        <a:solidFill>
          <a:srgbClr val="BBB345"/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ru-RU" sz="105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Муниципальный проект</a:t>
          </a:r>
        </a:p>
        <a:p>
          <a:pPr algn="ctr">
            <a:spcAft>
              <a:spcPts val="0"/>
            </a:spcAft>
          </a:pPr>
          <a:r>
            <a:rPr lang="ru-RU" sz="105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 Волховского муниципального района</a:t>
          </a:r>
        </a:p>
        <a:p>
          <a:pPr algn="ctr">
            <a:spcAft>
              <a:spcPct val="35000"/>
            </a:spcAft>
          </a:pPr>
          <a:r>
            <a:rPr lang="ru-RU" sz="11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 «</a:t>
          </a:r>
          <a:r>
            <a:rPr lang="ru-RU" sz="12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Ликвидация борщевика Сосновского на территории муниципальных образований Волховского муниципального района</a:t>
          </a:r>
          <a:r>
            <a:rPr lang="ru-RU" sz="11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»</a:t>
          </a:r>
        </a:p>
      </dgm:t>
    </dgm:pt>
    <dgm:pt modelId="{7A1384D6-075D-44F9-8750-889CEF1DEA74}" type="parTrans" cxnId="{4C50A191-9AA2-441C-9E13-2B91F1C08698}">
      <dgm:prSet/>
      <dgm:spPr/>
      <dgm:t>
        <a:bodyPr/>
        <a:lstStyle/>
        <a:p>
          <a:endParaRPr lang="ru-RU"/>
        </a:p>
      </dgm:t>
    </dgm:pt>
    <dgm:pt modelId="{A472E6BD-FE85-4791-9084-8E9C8ECADA47}" type="sibTrans" cxnId="{4C50A191-9AA2-441C-9E13-2B91F1C08698}">
      <dgm:prSet/>
      <dgm:spPr/>
      <dgm:t>
        <a:bodyPr/>
        <a:lstStyle/>
        <a:p>
          <a:endParaRPr lang="ru-RU"/>
        </a:p>
      </dgm:t>
    </dgm:pt>
    <dgm:pt modelId="{C0A5D08F-B299-44D9-AB2D-A9E1A11A158D}">
      <dgm:prSet phldrT="[Текст]" custT="1"/>
      <dgm:spPr>
        <a:solidFill>
          <a:srgbClr val="97D030"/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ru-RU" sz="1050" b="1" i="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Отраслевой проект </a:t>
          </a:r>
        </a:p>
        <a:p>
          <a:pPr algn="ctr">
            <a:spcAft>
              <a:spcPct val="35000"/>
            </a:spcAft>
          </a:pPr>
          <a:r>
            <a:rPr lang="ru-RU" sz="1200" b="1" i="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«Благоустройство сельских территорий»</a:t>
          </a:r>
          <a:endParaRPr lang="ru-RU" sz="1200" i="0" dirty="0">
            <a:solidFill>
              <a:schemeClr val="accent3">
                <a:lumMod val="50000"/>
              </a:schemeClr>
            </a:solidFill>
            <a:latin typeface="Arial Narrow" pitchFamily="34" charset="0"/>
          </a:endParaRPr>
        </a:p>
      </dgm:t>
    </dgm:pt>
    <dgm:pt modelId="{9886DC55-2639-45FE-870E-53C0D1B06033}" type="parTrans" cxnId="{313D54FA-AA61-4231-B8AE-4958A0256597}">
      <dgm:prSet/>
      <dgm:spPr/>
      <dgm:t>
        <a:bodyPr/>
        <a:lstStyle/>
        <a:p>
          <a:endParaRPr lang="ru-RU"/>
        </a:p>
      </dgm:t>
    </dgm:pt>
    <dgm:pt modelId="{26926A28-4923-4694-9643-C8F0501A0A82}" type="sibTrans" cxnId="{313D54FA-AA61-4231-B8AE-4958A0256597}">
      <dgm:prSet/>
      <dgm:spPr/>
      <dgm:t>
        <a:bodyPr/>
        <a:lstStyle/>
        <a:p>
          <a:endParaRPr lang="ru-RU"/>
        </a:p>
      </dgm:t>
    </dgm:pt>
    <dgm:pt modelId="{167A6D18-A4F5-43C0-9148-F1E61439EAEB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>
            <a:spcAft>
              <a:spcPct val="15000"/>
            </a:spcAft>
          </a:pPr>
          <a:r>
            <a:rPr lang="ru-RU" sz="12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проведение мероприятий по обработке от борщевика Сосновского химическим способом – </a:t>
          </a:r>
          <a:r>
            <a:rPr lang="ru-RU" sz="1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50,0</a:t>
          </a:r>
          <a:r>
            <a:rPr lang="ru-RU" sz="12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 тыс. рублей</a:t>
          </a:r>
        </a:p>
      </dgm:t>
    </dgm:pt>
    <dgm:pt modelId="{8E2B7E12-5964-49AE-80B0-8DD846775EEC}" type="parTrans" cxnId="{5E4F2C36-4C7D-4491-BC36-B909B4DD86FF}">
      <dgm:prSet/>
      <dgm:spPr/>
      <dgm:t>
        <a:bodyPr/>
        <a:lstStyle/>
        <a:p>
          <a:endParaRPr lang="ru-RU"/>
        </a:p>
      </dgm:t>
    </dgm:pt>
    <dgm:pt modelId="{F7945BBC-34CC-4F57-AE77-A6AF0230EE9B}" type="sibTrans" cxnId="{5E4F2C36-4C7D-4491-BC36-B909B4DD86FF}">
      <dgm:prSet/>
      <dgm:spPr/>
      <dgm:t>
        <a:bodyPr/>
        <a:lstStyle/>
        <a:p>
          <a:endParaRPr lang="ru-RU"/>
        </a:p>
      </dgm:t>
    </dgm:pt>
    <dgm:pt modelId="{179F49A2-B6D9-4C40-B6BF-59497871F523}">
      <dgm:prSet phldrT="[Текст]" custT="1"/>
      <dgm:spPr>
        <a:solidFill>
          <a:srgbClr val="BBB345"/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>
            <a:spcAft>
              <a:spcPct val="15000"/>
            </a:spcAft>
          </a:pPr>
          <a:r>
            <a:rPr lang="ru-RU" sz="11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софинансирование мероприятий по освобождению территорий от засоренности борщевиком Сосновского механическим методом (покос) – </a:t>
          </a:r>
          <a:r>
            <a:rPr lang="ru-RU" sz="1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69,1 </a:t>
          </a:r>
          <a:r>
            <a:rPr lang="ru-RU" sz="1100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тыс. рублей</a:t>
          </a:r>
        </a:p>
      </dgm:t>
    </dgm:pt>
    <dgm:pt modelId="{54443822-AF58-4ADD-9936-A81A1F003F52}" type="parTrans" cxnId="{286DCC3C-7BE6-4E2A-970A-13BCEFAD03F9}">
      <dgm:prSet/>
      <dgm:spPr/>
      <dgm:t>
        <a:bodyPr/>
        <a:lstStyle/>
        <a:p>
          <a:endParaRPr lang="ru-RU"/>
        </a:p>
      </dgm:t>
    </dgm:pt>
    <dgm:pt modelId="{42C048C5-7C11-48B0-8BEF-E185237BF2BD}" type="sibTrans" cxnId="{286DCC3C-7BE6-4E2A-970A-13BCEFAD03F9}">
      <dgm:prSet/>
      <dgm:spPr/>
      <dgm:t>
        <a:bodyPr/>
        <a:lstStyle/>
        <a:p>
          <a:endParaRPr lang="ru-RU"/>
        </a:p>
      </dgm:t>
    </dgm:pt>
    <dgm:pt modelId="{29080F51-13E2-451C-A051-497FE46D4E71}">
      <dgm:prSet phldrT="[Текст]" custT="1"/>
      <dgm:spPr>
        <a:solidFill>
          <a:srgbClr val="97D030"/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>
            <a:spcAft>
              <a:spcPct val="15000"/>
            </a:spcAft>
          </a:pPr>
          <a:r>
            <a:rPr lang="ru-RU" sz="1200" b="1" i="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софинансирование комплекса мероприятий по борьбе с борщевиком Сосновского на территориях муниципальных образований – </a:t>
          </a:r>
          <a:r>
            <a:rPr lang="ru-RU" sz="1400" b="1" i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34,4</a:t>
          </a:r>
          <a:r>
            <a:rPr lang="ru-RU" sz="1400" b="1" i="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200" b="1" i="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тыс. рублей</a:t>
          </a:r>
        </a:p>
      </dgm:t>
    </dgm:pt>
    <dgm:pt modelId="{9F2D6AE1-9F70-4E41-BBF6-F02578F27A76}" type="parTrans" cxnId="{CBCF6229-7881-4E9A-8DD5-0F632BB52061}">
      <dgm:prSet/>
      <dgm:spPr/>
      <dgm:t>
        <a:bodyPr/>
        <a:lstStyle/>
        <a:p>
          <a:endParaRPr lang="ru-RU"/>
        </a:p>
      </dgm:t>
    </dgm:pt>
    <dgm:pt modelId="{6A4ED8B7-653F-4BAE-B63D-597EAC5DA545}" type="sibTrans" cxnId="{CBCF6229-7881-4E9A-8DD5-0F632BB52061}">
      <dgm:prSet/>
      <dgm:spPr/>
      <dgm:t>
        <a:bodyPr/>
        <a:lstStyle/>
        <a:p>
          <a:endParaRPr lang="ru-RU"/>
        </a:p>
      </dgm:t>
    </dgm:pt>
    <dgm:pt modelId="{57454D3B-1FDD-4E7E-842E-49D29C3FD53D}" type="pres">
      <dgm:prSet presAssocID="{2C2FDDFC-D352-4B44-BF65-0BE3645565C6}" presName="Name0" presStyleCnt="0">
        <dgm:presLayoutVars>
          <dgm:dir/>
          <dgm:resizeHandles val="exact"/>
        </dgm:presLayoutVars>
      </dgm:prSet>
      <dgm:spPr/>
    </dgm:pt>
    <dgm:pt modelId="{FC897E2D-8FD5-4635-9E1E-25E46B45114F}" type="pres">
      <dgm:prSet presAssocID="{2C2FDDFC-D352-4B44-BF65-0BE3645565C6}" presName="fgShape" presStyleLbl="fgShp" presStyleIdx="0" presStyleCnt="1" custScaleY="46715" custLinFactNeighborX="71" custLinFactNeighborY="70012"/>
      <dgm:spPr>
        <a:gradFill flip="none" rotWithShape="0">
          <a:gsLst>
            <a:gs pos="33750">
              <a:schemeClr val="accent5">
                <a:lumMod val="75000"/>
              </a:schemeClr>
            </a:gs>
            <a:gs pos="0">
              <a:schemeClr val="accent5">
                <a:lumMod val="75000"/>
              </a:schemeClr>
            </a:gs>
            <a:gs pos="50000">
              <a:schemeClr val="accent4">
                <a:lumMod val="60000"/>
                <a:lumOff val="40000"/>
                <a:shade val="67500"/>
                <a:satMod val="115000"/>
              </a:schemeClr>
            </a:gs>
            <a:gs pos="70819">
              <a:srgbClr val="7E7A4A"/>
            </a:gs>
            <a:gs pos="56250">
              <a:srgbClr val="988463"/>
            </a:gs>
            <a:gs pos="100000">
              <a:schemeClr val="accent4">
                <a:lumMod val="60000"/>
                <a:lumOff val="40000"/>
              </a:schemeClr>
            </a:gs>
          </a:gsLst>
          <a:lin ang="8100000" scaled="1"/>
          <a:tileRect/>
        </a:gradFill>
        <a:ln>
          <a:solidFill>
            <a:schemeClr val="accent4">
              <a:lumMod val="60000"/>
              <a:lumOff val="40000"/>
            </a:schemeClr>
          </a:solidFill>
        </a:ln>
      </dgm:spPr>
    </dgm:pt>
    <dgm:pt modelId="{D2796C9A-D3A9-421A-802D-BB62F28B9AB2}" type="pres">
      <dgm:prSet presAssocID="{2C2FDDFC-D352-4B44-BF65-0BE3645565C6}" presName="linComp" presStyleCnt="0"/>
      <dgm:spPr/>
    </dgm:pt>
    <dgm:pt modelId="{DF159100-E2F0-49AD-8870-444A0EA140A2}" type="pres">
      <dgm:prSet presAssocID="{C000B25E-2127-49A8-9C21-1FE240929326}" presName="compNode" presStyleCnt="0"/>
      <dgm:spPr/>
    </dgm:pt>
    <dgm:pt modelId="{628B45E2-0CB2-47FB-A915-8726D72AAB28}" type="pres">
      <dgm:prSet presAssocID="{C000B25E-2127-49A8-9C21-1FE240929326}" presName="bkgdShape" presStyleLbl="node1" presStyleIdx="0" presStyleCnt="3" custScaleX="93134"/>
      <dgm:spPr>
        <a:prstGeom prst="flowChartPunchedCard">
          <a:avLst/>
        </a:prstGeom>
      </dgm:spPr>
    </dgm:pt>
    <dgm:pt modelId="{51D5FA4E-7EC1-4C6B-B4E1-ED08386DE529}" type="pres">
      <dgm:prSet presAssocID="{C000B25E-2127-49A8-9C21-1FE240929326}" presName="nodeTx" presStyleLbl="node1" presStyleIdx="0" presStyleCnt="3">
        <dgm:presLayoutVars>
          <dgm:bulletEnabled val="1"/>
        </dgm:presLayoutVars>
      </dgm:prSet>
      <dgm:spPr/>
    </dgm:pt>
    <dgm:pt modelId="{D9B8F30D-00AB-4EA0-8FC8-D4516BC516FD}" type="pres">
      <dgm:prSet presAssocID="{C000B25E-2127-49A8-9C21-1FE240929326}" presName="invisiNode" presStyleLbl="node1" presStyleIdx="0" presStyleCnt="3"/>
      <dgm:spPr/>
    </dgm:pt>
    <dgm:pt modelId="{D8B13CF9-C490-4F65-9788-6C4FF3624985}" type="pres">
      <dgm:prSet presAssocID="{C000B25E-2127-49A8-9C21-1FE240929326}" presName="imagNode" presStyleLbl="fgImgPlace1" presStyleIdx="0" presStyleCnt="3" custLinFactNeighborX="-1044" custLinFactNeighborY="-4098"/>
      <dgm:spPr>
        <a:prstGeom prst="flowChartPunchedCard">
          <a:avLst/>
        </a:prstGeom>
        <a:blipFill dpi="0" rotWithShape="1">
          <a:blip xmlns:r="http://schemas.openxmlformats.org/officeDocument/2006/relationships" r:embed="rId1"/>
          <a:srcRect/>
          <a:stretch>
            <a:fillRect l="-9000" r="-35000"/>
          </a:stretch>
        </a:blipFill>
        <a:ln>
          <a:noFill/>
        </a:ln>
      </dgm:spPr>
    </dgm:pt>
    <dgm:pt modelId="{70B9CAB4-D222-4005-8D1D-140E4FBEC7F5}" type="pres">
      <dgm:prSet presAssocID="{76DCF8C8-9ED8-4E5C-8F07-1B8BDFB7DF04}" presName="sibTrans" presStyleLbl="sibTrans2D1" presStyleIdx="0" presStyleCnt="0"/>
      <dgm:spPr/>
    </dgm:pt>
    <dgm:pt modelId="{39D0666E-1FA3-4B74-9744-13A56D381F02}" type="pres">
      <dgm:prSet presAssocID="{E3079604-0954-4727-90C6-0497C629CC87}" presName="compNode" presStyleCnt="0"/>
      <dgm:spPr/>
    </dgm:pt>
    <dgm:pt modelId="{7427F8FF-8251-467C-A969-7555DDB0D9E5}" type="pres">
      <dgm:prSet presAssocID="{E3079604-0954-4727-90C6-0497C629CC87}" presName="bkgdShape" presStyleLbl="node1" presStyleIdx="1" presStyleCnt="3" custScaleX="120347"/>
      <dgm:spPr>
        <a:prstGeom prst="flowChartPunchedCard">
          <a:avLst/>
        </a:prstGeom>
      </dgm:spPr>
    </dgm:pt>
    <dgm:pt modelId="{FA0FF6E8-714E-4E56-9848-46CA4137D0FA}" type="pres">
      <dgm:prSet presAssocID="{E3079604-0954-4727-90C6-0497C629CC87}" presName="nodeTx" presStyleLbl="node1" presStyleIdx="1" presStyleCnt="3">
        <dgm:presLayoutVars>
          <dgm:bulletEnabled val="1"/>
        </dgm:presLayoutVars>
      </dgm:prSet>
      <dgm:spPr/>
    </dgm:pt>
    <dgm:pt modelId="{73AE7596-43E2-4870-AD72-AD53CE4E2BB8}" type="pres">
      <dgm:prSet presAssocID="{E3079604-0954-4727-90C6-0497C629CC87}" presName="invisiNode" presStyleLbl="node1" presStyleIdx="1" presStyleCnt="3"/>
      <dgm:spPr/>
    </dgm:pt>
    <dgm:pt modelId="{7A4BA4D8-1B5F-4243-A481-484230236DF9}" type="pres">
      <dgm:prSet presAssocID="{E3079604-0954-4727-90C6-0497C629CC87}" presName="imagNode" presStyleLbl="fgImgPlace1" presStyleIdx="1" presStyleCnt="3" custLinFactNeighborX="8695" custLinFactNeighborY="-4098"/>
      <dgm:spPr>
        <a:prstGeom prst="flowChartPunchedCard">
          <a:avLst/>
        </a:prstGeom>
        <a:blipFill>
          <a:blip xmlns:r="http://schemas.openxmlformats.org/officeDocument/2006/relationships" r:embed="rId2"/>
          <a:srcRect/>
          <a:stretch>
            <a:fillRect l="-21000" r="-21000"/>
          </a:stretch>
        </a:blipFill>
        <a:ln>
          <a:noFill/>
        </a:ln>
      </dgm:spPr>
    </dgm:pt>
    <dgm:pt modelId="{51773B28-F751-4BD1-860D-93BFAD08DCAC}" type="pres">
      <dgm:prSet presAssocID="{A472E6BD-FE85-4791-9084-8E9C8ECADA47}" presName="sibTrans" presStyleLbl="sibTrans2D1" presStyleIdx="0" presStyleCnt="0"/>
      <dgm:spPr/>
    </dgm:pt>
    <dgm:pt modelId="{1733B45D-BEA7-4907-B327-1D1380B668A2}" type="pres">
      <dgm:prSet presAssocID="{C0A5D08F-B299-44D9-AB2D-A9E1A11A158D}" presName="compNode" presStyleCnt="0"/>
      <dgm:spPr/>
    </dgm:pt>
    <dgm:pt modelId="{712D9D3B-694C-4337-86E2-010A42345310}" type="pres">
      <dgm:prSet presAssocID="{C0A5D08F-B299-44D9-AB2D-A9E1A11A158D}" presName="bkgdShape" presStyleLbl="node1" presStyleIdx="2" presStyleCnt="3" custScaleX="87596"/>
      <dgm:spPr>
        <a:prstGeom prst="flowChartPunchedCard">
          <a:avLst/>
        </a:prstGeom>
      </dgm:spPr>
    </dgm:pt>
    <dgm:pt modelId="{6E15AE91-CB8D-46AF-B1B2-24D188686A3E}" type="pres">
      <dgm:prSet presAssocID="{C0A5D08F-B299-44D9-AB2D-A9E1A11A158D}" presName="nodeTx" presStyleLbl="node1" presStyleIdx="2" presStyleCnt="3">
        <dgm:presLayoutVars>
          <dgm:bulletEnabled val="1"/>
        </dgm:presLayoutVars>
      </dgm:prSet>
      <dgm:spPr/>
    </dgm:pt>
    <dgm:pt modelId="{10E13CFA-6E9C-4421-89BB-2631C488A0E4}" type="pres">
      <dgm:prSet presAssocID="{C0A5D08F-B299-44D9-AB2D-A9E1A11A158D}" presName="invisiNode" presStyleLbl="node1" presStyleIdx="2" presStyleCnt="3"/>
      <dgm:spPr/>
    </dgm:pt>
    <dgm:pt modelId="{DD8B6BD6-0031-4E83-8563-E6BFE3D5DBA9}" type="pres">
      <dgm:prSet presAssocID="{C0A5D08F-B299-44D9-AB2D-A9E1A11A158D}" presName="imagNode" presStyleLbl="fgImgPlace1" presStyleIdx="2" presStyleCnt="3"/>
      <dgm:spPr>
        <a:prstGeom prst="flowChartPunchedCard">
          <a:avLst/>
        </a:prstGeom>
        <a:blipFill>
          <a:blip xmlns:r="http://schemas.openxmlformats.org/officeDocument/2006/relationships" r:embed="rId3"/>
          <a:srcRect/>
          <a:stretch>
            <a:fillRect l="-27000" r="-27000"/>
          </a:stretch>
        </a:blipFill>
        <a:ln>
          <a:noFill/>
        </a:ln>
      </dgm:spPr>
    </dgm:pt>
  </dgm:ptLst>
  <dgm:cxnLst>
    <dgm:cxn modelId="{A4A23506-51C8-4A97-BF4A-B5CECCD68EBC}" type="presOf" srcId="{179F49A2-B6D9-4C40-B6BF-59497871F523}" destId="{FA0FF6E8-714E-4E56-9848-46CA4137D0FA}" srcOrd="1" destOrd="1" presId="urn:microsoft.com/office/officeart/2005/8/layout/hList7"/>
    <dgm:cxn modelId="{CBCF6229-7881-4E9A-8DD5-0F632BB52061}" srcId="{C0A5D08F-B299-44D9-AB2D-A9E1A11A158D}" destId="{29080F51-13E2-451C-A051-497FE46D4E71}" srcOrd="0" destOrd="0" parTransId="{9F2D6AE1-9F70-4E41-BBF6-F02578F27A76}" sibTransId="{6A4ED8B7-653F-4BAE-B63D-597EAC5DA545}"/>
    <dgm:cxn modelId="{1A45002A-4A8C-4008-B248-6998E8D71E62}" type="presOf" srcId="{C0A5D08F-B299-44D9-AB2D-A9E1A11A158D}" destId="{6E15AE91-CB8D-46AF-B1B2-24D188686A3E}" srcOrd="1" destOrd="0" presId="urn:microsoft.com/office/officeart/2005/8/layout/hList7"/>
    <dgm:cxn modelId="{ABDE5332-B498-4497-9B92-53CBA15DB0F5}" type="presOf" srcId="{2C2FDDFC-D352-4B44-BF65-0BE3645565C6}" destId="{57454D3B-1FDD-4E7E-842E-49D29C3FD53D}" srcOrd="0" destOrd="0" presId="urn:microsoft.com/office/officeart/2005/8/layout/hList7"/>
    <dgm:cxn modelId="{5E4F2C36-4C7D-4491-BC36-B909B4DD86FF}" srcId="{C000B25E-2127-49A8-9C21-1FE240929326}" destId="{167A6D18-A4F5-43C0-9148-F1E61439EAEB}" srcOrd="0" destOrd="0" parTransId="{8E2B7E12-5964-49AE-80B0-8DD846775EEC}" sibTransId="{F7945BBC-34CC-4F57-AE77-A6AF0230EE9B}"/>
    <dgm:cxn modelId="{286DCC3C-7BE6-4E2A-970A-13BCEFAD03F9}" srcId="{E3079604-0954-4727-90C6-0497C629CC87}" destId="{179F49A2-B6D9-4C40-B6BF-59497871F523}" srcOrd="0" destOrd="0" parTransId="{54443822-AF58-4ADD-9936-A81A1F003F52}" sibTransId="{42C048C5-7C11-48B0-8BEF-E185237BF2BD}"/>
    <dgm:cxn modelId="{1B8F753D-E945-461B-9676-610E982FBAF6}" type="presOf" srcId="{C0A5D08F-B299-44D9-AB2D-A9E1A11A158D}" destId="{712D9D3B-694C-4337-86E2-010A42345310}" srcOrd="0" destOrd="0" presId="urn:microsoft.com/office/officeart/2005/8/layout/hList7"/>
    <dgm:cxn modelId="{4C6DE66B-545F-4CC3-A8E3-5623CA1D09D7}" type="presOf" srcId="{C000B25E-2127-49A8-9C21-1FE240929326}" destId="{628B45E2-0CB2-47FB-A915-8726D72AAB28}" srcOrd="0" destOrd="0" presId="urn:microsoft.com/office/officeart/2005/8/layout/hList7"/>
    <dgm:cxn modelId="{8CBE1152-D9DD-4251-9FD2-9E1CCCF2008E}" type="presOf" srcId="{A472E6BD-FE85-4791-9084-8E9C8ECADA47}" destId="{51773B28-F751-4BD1-860D-93BFAD08DCAC}" srcOrd="0" destOrd="0" presId="urn:microsoft.com/office/officeart/2005/8/layout/hList7"/>
    <dgm:cxn modelId="{4C50A191-9AA2-441C-9E13-2B91F1C08698}" srcId="{2C2FDDFC-D352-4B44-BF65-0BE3645565C6}" destId="{E3079604-0954-4727-90C6-0497C629CC87}" srcOrd="1" destOrd="0" parTransId="{7A1384D6-075D-44F9-8750-889CEF1DEA74}" sibTransId="{A472E6BD-FE85-4791-9084-8E9C8ECADA47}"/>
    <dgm:cxn modelId="{77A64D96-C04E-4F1D-919B-A9CB4BFC6D29}" type="presOf" srcId="{76DCF8C8-9ED8-4E5C-8F07-1B8BDFB7DF04}" destId="{70B9CAB4-D222-4005-8D1D-140E4FBEC7F5}" srcOrd="0" destOrd="0" presId="urn:microsoft.com/office/officeart/2005/8/layout/hList7"/>
    <dgm:cxn modelId="{347B6697-76E6-4B0A-8297-C997947EB953}" srcId="{2C2FDDFC-D352-4B44-BF65-0BE3645565C6}" destId="{C000B25E-2127-49A8-9C21-1FE240929326}" srcOrd="0" destOrd="0" parTransId="{5CFB5118-F996-4BA2-B36D-FB9071E9DECD}" sibTransId="{76DCF8C8-9ED8-4E5C-8F07-1B8BDFB7DF04}"/>
    <dgm:cxn modelId="{7C22E8A0-6B3F-4DAB-A751-8D98B8E1B134}" type="presOf" srcId="{E3079604-0954-4727-90C6-0497C629CC87}" destId="{FA0FF6E8-714E-4E56-9848-46CA4137D0FA}" srcOrd="1" destOrd="0" presId="urn:microsoft.com/office/officeart/2005/8/layout/hList7"/>
    <dgm:cxn modelId="{E2B6D2AF-7FE1-4759-8DC1-83C6F3E94220}" type="presOf" srcId="{C000B25E-2127-49A8-9C21-1FE240929326}" destId="{51D5FA4E-7EC1-4C6B-B4E1-ED08386DE529}" srcOrd="1" destOrd="0" presId="urn:microsoft.com/office/officeart/2005/8/layout/hList7"/>
    <dgm:cxn modelId="{AAA21CCF-DF1B-4F19-8846-19242A76C0EC}" type="presOf" srcId="{29080F51-13E2-451C-A051-497FE46D4E71}" destId="{712D9D3B-694C-4337-86E2-010A42345310}" srcOrd="0" destOrd="1" presId="urn:microsoft.com/office/officeart/2005/8/layout/hList7"/>
    <dgm:cxn modelId="{6D85AAD4-CF80-4855-ACE9-047A3E64CBFD}" type="presOf" srcId="{167A6D18-A4F5-43C0-9148-F1E61439EAEB}" destId="{51D5FA4E-7EC1-4C6B-B4E1-ED08386DE529}" srcOrd="1" destOrd="1" presId="urn:microsoft.com/office/officeart/2005/8/layout/hList7"/>
    <dgm:cxn modelId="{5E5A04DC-636D-49D5-92A0-A5B395B685CE}" type="presOf" srcId="{167A6D18-A4F5-43C0-9148-F1E61439EAEB}" destId="{628B45E2-0CB2-47FB-A915-8726D72AAB28}" srcOrd="0" destOrd="1" presId="urn:microsoft.com/office/officeart/2005/8/layout/hList7"/>
    <dgm:cxn modelId="{C16B58EC-68C0-46DC-9963-0F5585366C25}" type="presOf" srcId="{179F49A2-B6D9-4C40-B6BF-59497871F523}" destId="{7427F8FF-8251-467C-A969-7555DDB0D9E5}" srcOrd="0" destOrd="1" presId="urn:microsoft.com/office/officeart/2005/8/layout/hList7"/>
    <dgm:cxn modelId="{12958AF7-EFC0-419E-A9A0-84179FA27774}" type="presOf" srcId="{E3079604-0954-4727-90C6-0497C629CC87}" destId="{7427F8FF-8251-467C-A969-7555DDB0D9E5}" srcOrd="0" destOrd="0" presId="urn:microsoft.com/office/officeart/2005/8/layout/hList7"/>
    <dgm:cxn modelId="{A5333AF8-DAC7-4D29-9617-7B276BC171B0}" type="presOf" srcId="{29080F51-13E2-451C-A051-497FE46D4E71}" destId="{6E15AE91-CB8D-46AF-B1B2-24D188686A3E}" srcOrd="1" destOrd="1" presId="urn:microsoft.com/office/officeart/2005/8/layout/hList7"/>
    <dgm:cxn modelId="{313D54FA-AA61-4231-B8AE-4958A0256597}" srcId="{2C2FDDFC-D352-4B44-BF65-0BE3645565C6}" destId="{C0A5D08F-B299-44D9-AB2D-A9E1A11A158D}" srcOrd="2" destOrd="0" parTransId="{9886DC55-2639-45FE-870E-53C0D1B06033}" sibTransId="{26926A28-4923-4694-9643-C8F0501A0A82}"/>
    <dgm:cxn modelId="{5ED18C89-2ADF-481E-8507-13FC2A5353FC}" type="presParOf" srcId="{57454D3B-1FDD-4E7E-842E-49D29C3FD53D}" destId="{FC897E2D-8FD5-4635-9E1E-25E46B45114F}" srcOrd="0" destOrd="0" presId="urn:microsoft.com/office/officeart/2005/8/layout/hList7"/>
    <dgm:cxn modelId="{96196301-373F-41C6-8DDE-875BE38DE251}" type="presParOf" srcId="{57454D3B-1FDD-4E7E-842E-49D29C3FD53D}" destId="{D2796C9A-D3A9-421A-802D-BB62F28B9AB2}" srcOrd="1" destOrd="0" presId="urn:microsoft.com/office/officeart/2005/8/layout/hList7"/>
    <dgm:cxn modelId="{944D1049-3AB8-4BCB-BF1C-735DA05F9044}" type="presParOf" srcId="{D2796C9A-D3A9-421A-802D-BB62F28B9AB2}" destId="{DF159100-E2F0-49AD-8870-444A0EA140A2}" srcOrd="0" destOrd="0" presId="urn:microsoft.com/office/officeart/2005/8/layout/hList7"/>
    <dgm:cxn modelId="{980B6BCC-33D7-4C81-9097-3C8642943B3D}" type="presParOf" srcId="{DF159100-E2F0-49AD-8870-444A0EA140A2}" destId="{628B45E2-0CB2-47FB-A915-8726D72AAB28}" srcOrd="0" destOrd="0" presId="urn:microsoft.com/office/officeart/2005/8/layout/hList7"/>
    <dgm:cxn modelId="{2CD9F710-9B62-4EF4-945C-DA400A85BBD5}" type="presParOf" srcId="{DF159100-E2F0-49AD-8870-444A0EA140A2}" destId="{51D5FA4E-7EC1-4C6B-B4E1-ED08386DE529}" srcOrd="1" destOrd="0" presId="urn:microsoft.com/office/officeart/2005/8/layout/hList7"/>
    <dgm:cxn modelId="{05EFDDAA-3FF5-4595-8216-600CE79B354F}" type="presParOf" srcId="{DF159100-E2F0-49AD-8870-444A0EA140A2}" destId="{D9B8F30D-00AB-4EA0-8FC8-D4516BC516FD}" srcOrd="2" destOrd="0" presId="urn:microsoft.com/office/officeart/2005/8/layout/hList7"/>
    <dgm:cxn modelId="{FB4D2701-C128-4E47-B8A2-02AEC1E2E9E4}" type="presParOf" srcId="{DF159100-E2F0-49AD-8870-444A0EA140A2}" destId="{D8B13CF9-C490-4F65-9788-6C4FF3624985}" srcOrd="3" destOrd="0" presId="urn:microsoft.com/office/officeart/2005/8/layout/hList7"/>
    <dgm:cxn modelId="{6D74BA29-E704-4F5D-AD5C-D3215DB7D99C}" type="presParOf" srcId="{D2796C9A-D3A9-421A-802D-BB62F28B9AB2}" destId="{70B9CAB4-D222-4005-8D1D-140E4FBEC7F5}" srcOrd="1" destOrd="0" presId="urn:microsoft.com/office/officeart/2005/8/layout/hList7"/>
    <dgm:cxn modelId="{DEB6AC8D-47DE-4BFE-8B73-A817C232E53F}" type="presParOf" srcId="{D2796C9A-D3A9-421A-802D-BB62F28B9AB2}" destId="{39D0666E-1FA3-4B74-9744-13A56D381F02}" srcOrd="2" destOrd="0" presId="urn:microsoft.com/office/officeart/2005/8/layout/hList7"/>
    <dgm:cxn modelId="{30DE354A-D91D-4C90-85A7-CB227ADA9CA6}" type="presParOf" srcId="{39D0666E-1FA3-4B74-9744-13A56D381F02}" destId="{7427F8FF-8251-467C-A969-7555DDB0D9E5}" srcOrd="0" destOrd="0" presId="urn:microsoft.com/office/officeart/2005/8/layout/hList7"/>
    <dgm:cxn modelId="{D9611350-DBB7-4FFE-97B6-08AEBC1C2E4B}" type="presParOf" srcId="{39D0666E-1FA3-4B74-9744-13A56D381F02}" destId="{FA0FF6E8-714E-4E56-9848-46CA4137D0FA}" srcOrd="1" destOrd="0" presId="urn:microsoft.com/office/officeart/2005/8/layout/hList7"/>
    <dgm:cxn modelId="{FCFB1AD4-F020-4ADC-BCD1-237192CE19E2}" type="presParOf" srcId="{39D0666E-1FA3-4B74-9744-13A56D381F02}" destId="{73AE7596-43E2-4870-AD72-AD53CE4E2BB8}" srcOrd="2" destOrd="0" presId="urn:microsoft.com/office/officeart/2005/8/layout/hList7"/>
    <dgm:cxn modelId="{B6B3B495-5773-4D42-AD07-BE658C8EBDAD}" type="presParOf" srcId="{39D0666E-1FA3-4B74-9744-13A56D381F02}" destId="{7A4BA4D8-1B5F-4243-A481-484230236DF9}" srcOrd="3" destOrd="0" presId="urn:microsoft.com/office/officeart/2005/8/layout/hList7"/>
    <dgm:cxn modelId="{A4F62836-549A-4949-BD84-D0AC082E8EE8}" type="presParOf" srcId="{D2796C9A-D3A9-421A-802D-BB62F28B9AB2}" destId="{51773B28-F751-4BD1-860D-93BFAD08DCAC}" srcOrd="3" destOrd="0" presId="urn:microsoft.com/office/officeart/2005/8/layout/hList7"/>
    <dgm:cxn modelId="{E11F844D-9330-4105-A98F-E1FDB5362C7B}" type="presParOf" srcId="{D2796C9A-D3A9-421A-802D-BB62F28B9AB2}" destId="{1733B45D-BEA7-4907-B327-1D1380B668A2}" srcOrd="4" destOrd="0" presId="urn:microsoft.com/office/officeart/2005/8/layout/hList7"/>
    <dgm:cxn modelId="{D0FC6B50-8B4F-44C3-A092-2B1730BCA0B5}" type="presParOf" srcId="{1733B45D-BEA7-4907-B327-1D1380B668A2}" destId="{712D9D3B-694C-4337-86E2-010A42345310}" srcOrd="0" destOrd="0" presId="urn:microsoft.com/office/officeart/2005/8/layout/hList7"/>
    <dgm:cxn modelId="{6CDE8B7F-082B-40A4-8537-218C0AE74261}" type="presParOf" srcId="{1733B45D-BEA7-4907-B327-1D1380B668A2}" destId="{6E15AE91-CB8D-46AF-B1B2-24D188686A3E}" srcOrd="1" destOrd="0" presId="urn:microsoft.com/office/officeart/2005/8/layout/hList7"/>
    <dgm:cxn modelId="{A6DF262B-3F0D-4AAF-B49D-035CCDD58637}" type="presParOf" srcId="{1733B45D-BEA7-4907-B327-1D1380B668A2}" destId="{10E13CFA-6E9C-4421-89BB-2631C488A0E4}" srcOrd="2" destOrd="0" presId="urn:microsoft.com/office/officeart/2005/8/layout/hList7"/>
    <dgm:cxn modelId="{A18A6492-83BC-4502-A60C-D54EC4371684}" type="presParOf" srcId="{1733B45D-BEA7-4907-B327-1D1380B668A2}" destId="{DD8B6BD6-0031-4E83-8563-E6BFE3D5DBA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CCEEA-05EC-4773-8146-F2DA8BEF936B}">
      <dsp:nvSpPr>
        <dsp:cNvPr id="0" name=""/>
        <dsp:cNvSpPr/>
      </dsp:nvSpPr>
      <dsp:spPr>
        <a:xfrm>
          <a:off x="2381297" y="884014"/>
          <a:ext cx="516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6060" y="45720"/>
              </a:lnTo>
            </a:path>
          </a:pathLst>
        </a:custGeom>
        <a:noFill/>
        <a:ln w="28575" cap="rnd" cmpd="sng" algn="ctr">
          <a:solidFill>
            <a:schemeClr val="accent1"/>
          </a:solidFill>
          <a:prstDash val="solid"/>
          <a:tailEnd type="arrow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625661" y="927001"/>
        <a:ext cx="27333" cy="5466"/>
      </dsp:txXfrm>
    </dsp:sp>
    <dsp:sp modelId="{214BB40F-FFDA-4DB8-A3BD-8EC94A907B5C}">
      <dsp:nvSpPr>
        <dsp:cNvPr id="0" name=""/>
        <dsp:cNvSpPr/>
      </dsp:nvSpPr>
      <dsp:spPr>
        <a:xfrm>
          <a:off x="6313" y="216699"/>
          <a:ext cx="2376783" cy="1426070"/>
        </a:xfrm>
        <a:prstGeom prst="rect">
          <a:avLst/>
        </a:prstGeom>
        <a:solidFill>
          <a:schemeClr val="accent4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soft" dir="t">
            <a:rot lat="0" lon="0" rev="1080000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  <a:sp3d>
            <a:bevelT w="27940" h="12700"/>
            <a:contourClr>
              <a:srgbClr val="DDDDDD"/>
            </a:contourClr>
          </a:sp3d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РАЗРАБОТКА ПРОЕКТА БЮДЖЕТА</a:t>
          </a:r>
          <a:endParaRPr lang="ru-RU" sz="1700" b="1" kern="1200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sp:txBody>
      <dsp:txXfrm>
        <a:off x="6313" y="216699"/>
        <a:ext cx="2376783" cy="1426070"/>
      </dsp:txXfrm>
    </dsp:sp>
    <dsp:sp modelId="{CC9D9489-1FC5-4BEE-B2B4-E3640FB50F74}">
      <dsp:nvSpPr>
        <dsp:cNvPr id="0" name=""/>
        <dsp:cNvSpPr/>
      </dsp:nvSpPr>
      <dsp:spPr>
        <a:xfrm>
          <a:off x="5304741" y="884014"/>
          <a:ext cx="516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6060" y="45720"/>
              </a:lnTo>
            </a:path>
          </a:pathLst>
        </a:custGeom>
        <a:noFill/>
        <a:ln w="28575" cap="rnd" cmpd="sng" algn="ctr">
          <a:solidFill>
            <a:schemeClr val="accent1"/>
          </a:solidFill>
          <a:prstDash val="solid"/>
          <a:tailEnd type="arrow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549105" y="927001"/>
        <a:ext cx="27333" cy="5466"/>
      </dsp:txXfrm>
    </dsp:sp>
    <dsp:sp modelId="{525FDAC4-0797-430C-804C-AB31B84E2A7F}">
      <dsp:nvSpPr>
        <dsp:cNvPr id="0" name=""/>
        <dsp:cNvSpPr/>
      </dsp:nvSpPr>
      <dsp:spPr>
        <a:xfrm>
          <a:off x="2929758" y="216699"/>
          <a:ext cx="2376783" cy="1426070"/>
        </a:xfrm>
        <a:prstGeom prst="rect">
          <a:avLst/>
        </a:prstGeom>
        <a:solidFill>
          <a:schemeClr val="accent4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soft" dir="t">
            <a:rot lat="0" lon="0" rev="1080000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  <a:sp3d>
            <a:bevelT w="27940" h="12700"/>
            <a:contourClr>
              <a:srgbClr val="DDDDDD"/>
            </a:contourClr>
          </a:sp3d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РАССМОТРЕНИЕ ПРОЕКТА БЮДЖЕТА</a:t>
          </a:r>
          <a:endParaRPr lang="ru-RU" sz="1700" b="1" kern="1200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sp:txBody>
      <dsp:txXfrm>
        <a:off x="2929758" y="216699"/>
        <a:ext cx="2376783" cy="1426070"/>
      </dsp:txXfrm>
    </dsp:sp>
    <dsp:sp modelId="{4A7BB53D-E9BA-4776-8DE9-4AF89F91EA8B}">
      <dsp:nvSpPr>
        <dsp:cNvPr id="0" name=""/>
        <dsp:cNvSpPr/>
      </dsp:nvSpPr>
      <dsp:spPr>
        <a:xfrm>
          <a:off x="1194705" y="1640969"/>
          <a:ext cx="5846888" cy="516060"/>
        </a:xfrm>
        <a:custGeom>
          <a:avLst/>
          <a:gdLst/>
          <a:ahLst/>
          <a:cxnLst/>
          <a:rect l="0" t="0" r="0" b="0"/>
          <a:pathLst>
            <a:path>
              <a:moveTo>
                <a:pt x="5846888" y="0"/>
              </a:moveTo>
              <a:lnTo>
                <a:pt x="5846888" y="275130"/>
              </a:lnTo>
              <a:lnTo>
                <a:pt x="0" y="275130"/>
              </a:lnTo>
              <a:lnTo>
                <a:pt x="0" y="516060"/>
              </a:lnTo>
            </a:path>
          </a:pathLst>
        </a:custGeom>
        <a:noFill/>
        <a:ln w="28575" cap="rnd" cmpd="sng" algn="ctr">
          <a:solidFill>
            <a:schemeClr val="accent1"/>
          </a:solidFill>
          <a:prstDash val="solid"/>
          <a:tailEnd type="arrow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971340" y="1896266"/>
        <a:ext cx="293619" cy="5466"/>
      </dsp:txXfrm>
    </dsp:sp>
    <dsp:sp modelId="{2E8C242B-03A5-4FBC-940A-94774020E845}">
      <dsp:nvSpPr>
        <dsp:cNvPr id="0" name=""/>
        <dsp:cNvSpPr/>
      </dsp:nvSpPr>
      <dsp:spPr>
        <a:xfrm>
          <a:off x="5853202" y="216699"/>
          <a:ext cx="2376783" cy="1426070"/>
        </a:xfrm>
        <a:prstGeom prst="rect">
          <a:avLst/>
        </a:prstGeom>
        <a:solidFill>
          <a:schemeClr val="accent4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soft" dir="t">
            <a:rot lat="0" lon="0" rev="1080000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  <a:sp3d>
            <a:bevelT w="27940" h="12700"/>
            <a:contourClr>
              <a:srgbClr val="DDDDDD"/>
            </a:contourClr>
          </a:sp3d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УТВЕРЖДЕНИЕ ПРОЕКТА БЮДЖЕТА</a:t>
          </a:r>
          <a:endParaRPr lang="ru-RU" sz="1700" b="1" kern="1200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sp:txBody>
      <dsp:txXfrm>
        <a:off x="5853202" y="216699"/>
        <a:ext cx="2376783" cy="1426070"/>
      </dsp:txXfrm>
    </dsp:sp>
    <dsp:sp modelId="{21886E11-92EF-4A4C-9A86-F8C27990DC86}">
      <dsp:nvSpPr>
        <dsp:cNvPr id="0" name=""/>
        <dsp:cNvSpPr/>
      </dsp:nvSpPr>
      <dsp:spPr>
        <a:xfrm>
          <a:off x="2381297" y="2856745"/>
          <a:ext cx="516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6060" y="45720"/>
              </a:lnTo>
            </a:path>
          </a:pathLst>
        </a:custGeom>
        <a:noFill/>
        <a:ln w="28575" cap="rnd" cmpd="sng" algn="ctr">
          <a:solidFill>
            <a:schemeClr val="accent1"/>
          </a:solidFill>
          <a:prstDash val="solid"/>
          <a:tailEnd type="arrow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625661" y="2899731"/>
        <a:ext cx="27333" cy="5466"/>
      </dsp:txXfrm>
    </dsp:sp>
    <dsp:sp modelId="{88C63CE7-9FE7-4CDA-A4EA-16897B7DE008}">
      <dsp:nvSpPr>
        <dsp:cNvPr id="0" name=""/>
        <dsp:cNvSpPr/>
      </dsp:nvSpPr>
      <dsp:spPr>
        <a:xfrm>
          <a:off x="6313" y="2189430"/>
          <a:ext cx="2376783" cy="1426070"/>
        </a:xfrm>
        <a:prstGeom prst="rect">
          <a:avLst/>
        </a:prstGeom>
        <a:solidFill>
          <a:schemeClr val="accent4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soft" dir="t">
            <a:rot lat="0" lon="0" rev="1080000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  <a:sp3d>
            <a:bevelT w="27940" h="12700"/>
            <a:contourClr>
              <a:srgbClr val="DDDDDD"/>
            </a:contourClr>
          </a:sp3d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ИСПОЛНЕНИЕ БЮДЖЕТА</a:t>
          </a:r>
          <a:endParaRPr lang="ru-RU" sz="1700" b="1" kern="1200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sp:txBody>
      <dsp:txXfrm>
        <a:off x="6313" y="2189430"/>
        <a:ext cx="2376783" cy="1426070"/>
      </dsp:txXfrm>
    </dsp:sp>
    <dsp:sp modelId="{E3E51650-3A26-4104-BA03-E666E7BAEE8D}">
      <dsp:nvSpPr>
        <dsp:cNvPr id="0" name=""/>
        <dsp:cNvSpPr/>
      </dsp:nvSpPr>
      <dsp:spPr>
        <a:xfrm>
          <a:off x="2929758" y="2189430"/>
          <a:ext cx="2376783" cy="1426070"/>
        </a:xfrm>
        <a:prstGeom prst="rect">
          <a:avLst/>
        </a:prstGeom>
        <a:solidFill>
          <a:schemeClr val="accent4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soft" dir="t">
            <a:rot lat="0" lon="0" rev="1080000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  <a:sp3d>
            <a:bevelT w="27940" h="12700"/>
            <a:contourClr>
              <a:srgbClr val="DDDDDD"/>
            </a:contourClr>
          </a:sp3d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cap="none" spc="15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</a:rPr>
            <a:t>РАССМОТРЕНИЕ И УТВЕРЖДНИЕ ОТЧЕТА ОБ ИСПОЛНЕНИИ БЮДЖЕТА</a:t>
          </a:r>
          <a:endParaRPr lang="ru-RU" sz="1700" b="1" kern="1200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Arial Narrow" pitchFamily="34" charset="0"/>
          </a:endParaRPr>
        </a:p>
      </dsp:txBody>
      <dsp:txXfrm>
        <a:off x="2929758" y="2189430"/>
        <a:ext cx="2376783" cy="14260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44021-33FA-4EA2-8C40-06C9CF873914}">
      <dsp:nvSpPr>
        <dsp:cNvPr id="0" name=""/>
        <dsp:cNvSpPr/>
      </dsp:nvSpPr>
      <dsp:spPr>
        <a:xfrm>
          <a:off x="4273155" y="160"/>
          <a:ext cx="391582" cy="624378"/>
        </a:xfrm>
        <a:prstGeom prst="rightArrow">
          <a:avLst>
            <a:gd name="adj1" fmla="val 75000"/>
            <a:gd name="adj2" fmla="val 50000"/>
          </a:avLst>
        </a:prstGeom>
        <a:solidFill>
          <a:srgbClr val="002060">
            <a:alpha val="90000"/>
          </a:srgbClr>
        </a:solidFill>
        <a:ln w="9525" cap="rnd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B9C1D-A88D-4426-AD3E-2AA267E1B0DE}">
      <dsp:nvSpPr>
        <dsp:cNvPr id="0" name=""/>
        <dsp:cNvSpPr/>
      </dsp:nvSpPr>
      <dsp:spPr>
        <a:xfrm>
          <a:off x="66419" y="31044"/>
          <a:ext cx="4272611" cy="58517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kern="1200" dirty="0">
              <a:solidFill>
                <a:srgbClr val="2D18A8"/>
              </a:solidFill>
              <a:latin typeface="Arial Narrow" pitchFamily="34" charset="0"/>
            </a:rPr>
            <a:t>I.</a:t>
          </a:r>
          <a:r>
            <a:rPr lang="ru-RU" sz="1200" b="1" i="0" u="none" kern="1200" dirty="0">
              <a:solidFill>
                <a:srgbClr val="2D18A8"/>
              </a:solidFill>
              <a:latin typeface="Arial Narrow" pitchFamily="34" charset="0"/>
            </a:rPr>
            <a:t> Обеспечение деятельности органов местного самоуправления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i="0" u="none" kern="1200" dirty="0">
              <a:solidFill>
                <a:srgbClr val="2D18A8"/>
              </a:solidFill>
              <a:latin typeface="Arial Narrow" pitchFamily="34" charset="0"/>
            </a:rPr>
            <a:t> </a:t>
          </a:r>
          <a:r>
            <a:rPr lang="ru-RU" sz="1600" b="1" i="0" u="none" kern="1200" dirty="0">
              <a:solidFill>
                <a:srgbClr val="2D18A8"/>
              </a:solidFill>
              <a:latin typeface="Arial Narrow" pitchFamily="34" charset="0"/>
            </a:rPr>
            <a:t>6 251,0 </a:t>
          </a:r>
          <a:r>
            <a:rPr lang="ru-RU" sz="1200" b="0" i="0" u="none" kern="1200" dirty="0">
              <a:solidFill>
                <a:srgbClr val="2D18A8"/>
              </a:solidFill>
              <a:latin typeface="Arial Narrow" pitchFamily="34" charset="0"/>
            </a:rPr>
            <a:t>тыс. руб. или </a:t>
          </a:r>
          <a:r>
            <a:rPr lang="ru-RU" sz="1400" b="1" i="0" u="none" kern="1200" dirty="0">
              <a:solidFill>
                <a:srgbClr val="2D18A8"/>
              </a:solidFill>
              <a:latin typeface="Arial Narrow" pitchFamily="34" charset="0"/>
            </a:rPr>
            <a:t>1,2%</a:t>
          </a:r>
          <a:r>
            <a:rPr lang="ru-RU" sz="1200" b="1" i="0" u="none" kern="1200" dirty="0">
              <a:solidFill>
                <a:srgbClr val="2D18A8"/>
              </a:solidFill>
              <a:latin typeface="Arial Narrow" pitchFamily="34" charset="0"/>
            </a:rPr>
            <a:t> </a:t>
          </a:r>
          <a:r>
            <a:rPr lang="ru-RU" sz="1200" kern="1200" dirty="0">
              <a:solidFill>
                <a:srgbClr val="2D18A8"/>
              </a:solidFill>
              <a:latin typeface="Arial Narrow" pitchFamily="34" charset="0"/>
            </a:rPr>
            <a:t>от общего объема расходов</a:t>
          </a:r>
          <a:endParaRPr lang="ru-RU" sz="1150" b="1" kern="1200" dirty="0">
            <a:solidFill>
              <a:srgbClr val="2D18A8"/>
            </a:solidFill>
            <a:latin typeface="Arial Narrow" pitchFamily="34" charset="0"/>
          </a:endParaRPr>
        </a:p>
      </dsp:txBody>
      <dsp:txXfrm>
        <a:off x="94985" y="59610"/>
        <a:ext cx="4215479" cy="528041"/>
      </dsp:txXfrm>
    </dsp:sp>
    <dsp:sp modelId="{72EAE65E-C7D0-49FE-94C8-3616997AE3E6}">
      <dsp:nvSpPr>
        <dsp:cNvPr id="0" name=""/>
        <dsp:cNvSpPr/>
      </dsp:nvSpPr>
      <dsp:spPr>
        <a:xfrm>
          <a:off x="3765248" y="686975"/>
          <a:ext cx="899342" cy="624378"/>
        </a:xfrm>
        <a:prstGeom prst="rightArrow">
          <a:avLst>
            <a:gd name="adj1" fmla="val 75000"/>
            <a:gd name="adj2" fmla="val 50000"/>
          </a:avLst>
        </a:prstGeom>
        <a:noFill/>
        <a:ln w="9525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36C3A-86C4-4A25-9CD4-39AF0A390DCE}">
      <dsp:nvSpPr>
        <dsp:cNvPr id="0" name=""/>
        <dsp:cNvSpPr/>
      </dsp:nvSpPr>
      <dsp:spPr>
        <a:xfrm>
          <a:off x="105581" y="670913"/>
          <a:ext cx="3764557" cy="44050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II.</a:t>
          </a:r>
          <a:r>
            <a:rPr lang="ru-RU" sz="110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Иные непрограммные расходы бюджета МО город Волхов 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5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77 907,1 </a:t>
          </a:r>
          <a:r>
            <a:rPr lang="ru-RU" sz="1100" b="0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тыс. руб. или </a:t>
          </a:r>
          <a:r>
            <a:rPr lang="ru-RU" sz="110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15,1% </a:t>
          </a:r>
          <a:r>
            <a:rPr lang="ru-RU" sz="1100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от общего объема расходов</a:t>
          </a:r>
          <a:endParaRPr lang="ru-RU" sz="1100" b="0" i="0" u="none" kern="1200" dirty="0">
            <a:solidFill>
              <a:schemeClr val="tx1">
                <a:lumMod val="50000"/>
              </a:schemeClr>
            </a:solidFill>
            <a:latin typeface="Arial Narrow" pitchFamily="34" charset="0"/>
          </a:endParaRPr>
        </a:p>
      </dsp:txBody>
      <dsp:txXfrm>
        <a:off x="127085" y="692417"/>
        <a:ext cx="3721549" cy="3974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44021-33FA-4EA2-8C40-06C9CF873914}">
      <dsp:nvSpPr>
        <dsp:cNvPr id="0" name=""/>
        <dsp:cNvSpPr/>
      </dsp:nvSpPr>
      <dsp:spPr>
        <a:xfrm>
          <a:off x="3875352" y="578946"/>
          <a:ext cx="746262" cy="624378"/>
        </a:xfrm>
        <a:prstGeom prst="rightArrow">
          <a:avLst>
            <a:gd name="adj1" fmla="val 75000"/>
            <a:gd name="adj2" fmla="val 50000"/>
          </a:avLst>
        </a:prstGeom>
        <a:solidFill>
          <a:srgbClr val="002060">
            <a:alpha val="90000"/>
          </a:srgbClr>
        </a:solidFill>
        <a:ln w="9525" cap="rnd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B9C1D-A88D-4426-AD3E-2AA267E1B0DE}">
      <dsp:nvSpPr>
        <dsp:cNvPr id="0" name=""/>
        <dsp:cNvSpPr/>
      </dsp:nvSpPr>
      <dsp:spPr>
        <a:xfrm>
          <a:off x="85108" y="121314"/>
          <a:ext cx="3918233" cy="417259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I.</a:t>
          </a:r>
          <a:r>
            <a:rPr lang="ru-RU" sz="105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Обеспечение деятельности органов местного самоуправления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20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6 251,0 </a:t>
          </a:r>
          <a:r>
            <a:rPr lang="ru-RU" sz="1050" b="0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тыс. руб. или </a:t>
          </a:r>
          <a:r>
            <a:rPr lang="ru-RU" sz="110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1,2%</a:t>
          </a:r>
          <a:r>
            <a:rPr lang="ru-RU" sz="105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050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от общего объема расходов</a:t>
          </a:r>
          <a:endParaRPr lang="ru-RU" sz="1050" b="1" kern="1200" dirty="0">
            <a:solidFill>
              <a:schemeClr val="tx1">
                <a:lumMod val="50000"/>
              </a:schemeClr>
            </a:solidFill>
            <a:latin typeface="Arial Narrow" pitchFamily="34" charset="0"/>
          </a:endParaRPr>
        </a:p>
      </dsp:txBody>
      <dsp:txXfrm>
        <a:off x="105477" y="141683"/>
        <a:ext cx="3877495" cy="376521"/>
      </dsp:txXfrm>
    </dsp:sp>
    <dsp:sp modelId="{72EAE65E-C7D0-49FE-94C8-3616997AE3E6}">
      <dsp:nvSpPr>
        <dsp:cNvPr id="0" name=""/>
        <dsp:cNvSpPr/>
      </dsp:nvSpPr>
      <dsp:spPr>
        <a:xfrm>
          <a:off x="4171982" y="686975"/>
          <a:ext cx="491358" cy="624378"/>
        </a:xfrm>
        <a:prstGeom prst="rightArrow">
          <a:avLst>
            <a:gd name="adj1" fmla="val 75000"/>
            <a:gd name="adj2" fmla="val 50000"/>
          </a:avLst>
        </a:prstGeom>
        <a:noFill/>
        <a:ln w="9525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36C3A-86C4-4A25-9CD4-39AF0A390DCE}">
      <dsp:nvSpPr>
        <dsp:cNvPr id="0" name=""/>
        <dsp:cNvSpPr/>
      </dsp:nvSpPr>
      <dsp:spPr>
        <a:xfrm>
          <a:off x="59248" y="604267"/>
          <a:ext cx="4170041" cy="57379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kern="1200" dirty="0">
              <a:solidFill>
                <a:srgbClr val="002060"/>
              </a:solidFill>
              <a:latin typeface="Arial Narrow" pitchFamily="34" charset="0"/>
            </a:rPr>
            <a:t>II.</a:t>
          </a:r>
          <a:r>
            <a:rPr lang="ru-RU" sz="1200" b="1" i="0" u="none" kern="1200" dirty="0">
              <a:solidFill>
                <a:srgbClr val="002060"/>
              </a:solidFill>
              <a:latin typeface="Arial Narrow" pitchFamily="34" charset="0"/>
            </a:rPr>
            <a:t> Иные непрограммные расходы бюджета МО город Волхов 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u="none" kern="1200" dirty="0">
              <a:solidFill>
                <a:srgbClr val="002060"/>
              </a:solidFill>
              <a:latin typeface="Arial Narrow" pitchFamily="34" charset="0"/>
            </a:rPr>
            <a:t>77 907,1 </a:t>
          </a:r>
          <a:r>
            <a:rPr lang="ru-RU" sz="1200" b="0" i="0" u="none" kern="1200" dirty="0">
              <a:solidFill>
                <a:srgbClr val="002060"/>
              </a:solidFill>
              <a:latin typeface="Arial Narrow" pitchFamily="34" charset="0"/>
            </a:rPr>
            <a:t>тыс. руб. или </a:t>
          </a:r>
          <a:r>
            <a:rPr lang="ru-RU" sz="1200" b="1" i="0" u="none" kern="1200" dirty="0">
              <a:solidFill>
                <a:srgbClr val="002060"/>
              </a:solidFill>
              <a:latin typeface="Arial Narrow" pitchFamily="34" charset="0"/>
            </a:rPr>
            <a:t>15,1% </a:t>
          </a:r>
          <a:r>
            <a:rPr lang="ru-RU" sz="1200" kern="1200" dirty="0">
              <a:solidFill>
                <a:srgbClr val="002060"/>
              </a:solidFill>
              <a:latin typeface="Arial Narrow" pitchFamily="34" charset="0"/>
            </a:rPr>
            <a:t>от общего объема расходов</a:t>
          </a:r>
          <a:endParaRPr lang="ru-RU" sz="1200" b="0" i="0" u="none" kern="1200" dirty="0">
            <a:solidFill>
              <a:srgbClr val="002060"/>
            </a:solidFill>
            <a:latin typeface="Arial Narrow" pitchFamily="34" charset="0"/>
          </a:endParaRPr>
        </a:p>
      </dsp:txBody>
      <dsp:txXfrm>
        <a:off x="87258" y="632277"/>
        <a:ext cx="4114021" cy="5177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44021-33FA-4EA2-8C40-06C9CF873914}">
      <dsp:nvSpPr>
        <dsp:cNvPr id="0" name=""/>
        <dsp:cNvSpPr/>
      </dsp:nvSpPr>
      <dsp:spPr>
        <a:xfrm>
          <a:off x="3875352" y="578946"/>
          <a:ext cx="746262" cy="624378"/>
        </a:xfrm>
        <a:prstGeom prst="rightArrow">
          <a:avLst>
            <a:gd name="adj1" fmla="val 75000"/>
            <a:gd name="adj2" fmla="val 50000"/>
          </a:avLst>
        </a:prstGeom>
        <a:solidFill>
          <a:srgbClr val="002060">
            <a:alpha val="90000"/>
          </a:srgbClr>
        </a:solidFill>
        <a:ln w="9525" cap="rnd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B9C1D-A88D-4426-AD3E-2AA267E1B0DE}">
      <dsp:nvSpPr>
        <dsp:cNvPr id="0" name=""/>
        <dsp:cNvSpPr/>
      </dsp:nvSpPr>
      <dsp:spPr>
        <a:xfrm>
          <a:off x="85108" y="121314"/>
          <a:ext cx="3918233" cy="417259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I.</a:t>
          </a:r>
          <a:r>
            <a:rPr lang="ru-RU" sz="105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Обеспечение деятельности органов местного самоуправления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20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6 251,0 </a:t>
          </a:r>
          <a:r>
            <a:rPr lang="ru-RU" sz="1050" b="0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тыс. руб. или </a:t>
          </a:r>
          <a:r>
            <a:rPr lang="ru-RU" sz="110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1,2%</a:t>
          </a:r>
          <a:r>
            <a:rPr lang="ru-RU" sz="1050" b="1" i="0" u="none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050" kern="1200" dirty="0">
              <a:solidFill>
                <a:schemeClr val="tx1">
                  <a:lumMod val="50000"/>
                </a:schemeClr>
              </a:solidFill>
              <a:latin typeface="Arial Narrow" pitchFamily="34" charset="0"/>
            </a:rPr>
            <a:t>от общего объема расходов</a:t>
          </a:r>
          <a:endParaRPr lang="ru-RU" sz="1050" b="1" kern="1200" dirty="0">
            <a:solidFill>
              <a:schemeClr val="tx1">
                <a:lumMod val="50000"/>
              </a:schemeClr>
            </a:solidFill>
            <a:latin typeface="Arial Narrow" pitchFamily="34" charset="0"/>
          </a:endParaRPr>
        </a:p>
      </dsp:txBody>
      <dsp:txXfrm>
        <a:off x="105477" y="141683"/>
        <a:ext cx="3877495" cy="376521"/>
      </dsp:txXfrm>
    </dsp:sp>
    <dsp:sp modelId="{72EAE65E-C7D0-49FE-94C8-3616997AE3E6}">
      <dsp:nvSpPr>
        <dsp:cNvPr id="0" name=""/>
        <dsp:cNvSpPr/>
      </dsp:nvSpPr>
      <dsp:spPr>
        <a:xfrm>
          <a:off x="4171982" y="686975"/>
          <a:ext cx="491358" cy="624378"/>
        </a:xfrm>
        <a:prstGeom prst="rightArrow">
          <a:avLst>
            <a:gd name="adj1" fmla="val 75000"/>
            <a:gd name="adj2" fmla="val 50000"/>
          </a:avLst>
        </a:prstGeom>
        <a:noFill/>
        <a:ln w="9525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36C3A-86C4-4A25-9CD4-39AF0A390DCE}">
      <dsp:nvSpPr>
        <dsp:cNvPr id="0" name=""/>
        <dsp:cNvSpPr/>
      </dsp:nvSpPr>
      <dsp:spPr>
        <a:xfrm>
          <a:off x="59248" y="604267"/>
          <a:ext cx="4170041" cy="57379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kern="1200" dirty="0">
              <a:solidFill>
                <a:srgbClr val="002060"/>
              </a:solidFill>
              <a:latin typeface="Arial Narrow" pitchFamily="34" charset="0"/>
            </a:rPr>
            <a:t>II.</a:t>
          </a:r>
          <a:r>
            <a:rPr lang="ru-RU" sz="1200" b="1" i="0" u="none" kern="1200" dirty="0">
              <a:solidFill>
                <a:srgbClr val="002060"/>
              </a:solidFill>
              <a:latin typeface="Arial Narrow" pitchFamily="34" charset="0"/>
            </a:rPr>
            <a:t> Иные непрограммные расходы бюджета МО город Волхов 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u="none" kern="1200" dirty="0">
              <a:solidFill>
                <a:srgbClr val="002060"/>
              </a:solidFill>
              <a:latin typeface="Arial Narrow" pitchFamily="34" charset="0"/>
            </a:rPr>
            <a:t>77 907,1 </a:t>
          </a:r>
          <a:r>
            <a:rPr lang="ru-RU" sz="1200" b="0" i="0" u="none" kern="1200" dirty="0">
              <a:solidFill>
                <a:srgbClr val="002060"/>
              </a:solidFill>
              <a:latin typeface="Arial Narrow" pitchFamily="34" charset="0"/>
            </a:rPr>
            <a:t>тыс. руб. или </a:t>
          </a:r>
          <a:r>
            <a:rPr lang="ru-RU" sz="1200" b="1" i="0" u="none" kern="1200" dirty="0">
              <a:solidFill>
                <a:srgbClr val="002060"/>
              </a:solidFill>
              <a:latin typeface="Arial Narrow" pitchFamily="34" charset="0"/>
            </a:rPr>
            <a:t>15,1% </a:t>
          </a:r>
          <a:r>
            <a:rPr lang="ru-RU" sz="1200" kern="1200" dirty="0">
              <a:solidFill>
                <a:srgbClr val="002060"/>
              </a:solidFill>
              <a:latin typeface="Arial Narrow" pitchFamily="34" charset="0"/>
            </a:rPr>
            <a:t>от общего объема расходов</a:t>
          </a:r>
          <a:endParaRPr lang="ru-RU" sz="1200" b="0" i="0" u="none" kern="1200" dirty="0">
            <a:solidFill>
              <a:srgbClr val="002060"/>
            </a:solidFill>
            <a:latin typeface="Arial Narrow" pitchFamily="34" charset="0"/>
          </a:endParaRPr>
        </a:p>
      </dsp:txBody>
      <dsp:txXfrm>
        <a:off x="87258" y="632277"/>
        <a:ext cx="4114021" cy="5177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17D81-9EB9-40AA-B835-00880AC0EB9C}">
      <dsp:nvSpPr>
        <dsp:cNvPr id="0" name=""/>
        <dsp:cNvSpPr/>
      </dsp:nvSpPr>
      <dsp:spPr>
        <a:xfrm>
          <a:off x="1152125" y="673"/>
          <a:ext cx="1149039" cy="1105493"/>
        </a:xfrm>
        <a:prstGeom prst="hexagon">
          <a:avLst/>
        </a:prstGeom>
        <a:solidFill>
          <a:schemeClr val="accent3">
            <a:lumMod val="40000"/>
            <a:lumOff val="60000"/>
          </a:schemeClr>
        </a:solidFill>
        <a:ln w="15875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Акцизы                         </a:t>
          </a:r>
          <a:r>
            <a:rPr lang="ru-RU" sz="1600" b="1" kern="1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10 474,3 </a:t>
          </a:r>
          <a:r>
            <a:rPr lang="ru-RU" sz="12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тыс. руб.</a:t>
          </a:r>
          <a:endParaRPr lang="ru-RU" sz="600" b="1" kern="1200" dirty="0">
            <a:solidFill>
              <a:schemeClr val="accent4">
                <a:lumMod val="50000"/>
              </a:schemeClr>
            </a:solidFill>
            <a:latin typeface="Arial Narrow" pitchFamily="34" charset="0"/>
          </a:endParaRPr>
        </a:p>
      </dsp:txBody>
      <dsp:txXfrm>
        <a:off x="1340003" y="181431"/>
        <a:ext cx="773283" cy="743977"/>
      </dsp:txXfrm>
    </dsp:sp>
    <dsp:sp modelId="{BAF96C37-E97E-4BF8-B5E5-B3F5AB44C87B}">
      <dsp:nvSpPr>
        <dsp:cNvPr id="0" name=""/>
        <dsp:cNvSpPr/>
      </dsp:nvSpPr>
      <dsp:spPr>
        <a:xfrm>
          <a:off x="1530399" y="1161116"/>
          <a:ext cx="392491" cy="39249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kern="1200">
            <a:latin typeface="Arial Narrow" pitchFamily="34" charset="0"/>
          </a:endParaRPr>
        </a:p>
      </dsp:txBody>
      <dsp:txXfrm>
        <a:off x="1582424" y="1311205"/>
        <a:ext cx="288441" cy="92313"/>
      </dsp:txXfrm>
    </dsp:sp>
    <dsp:sp modelId="{4418262B-D595-44A7-89BF-850AB13D4274}">
      <dsp:nvSpPr>
        <dsp:cNvPr id="0" name=""/>
        <dsp:cNvSpPr/>
      </dsp:nvSpPr>
      <dsp:spPr>
        <a:xfrm>
          <a:off x="1152125" y="1608556"/>
          <a:ext cx="1149039" cy="1105493"/>
        </a:xfrm>
        <a:prstGeom prst="hexagon">
          <a:avLst/>
        </a:prstGeom>
        <a:solidFill>
          <a:schemeClr val="accent3">
            <a:lumMod val="40000"/>
            <a:lumOff val="60000"/>
          </a:schemeClr>
        </a:solidFill>
        <a:ln w="15875" cap="rnd" cmpd="sng" algn="ctr">
          <a:solidFill>
            <a:schemeClr val="bg1">
              <a:lumMod val="6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НДФЛ</a:t>
          </a:r>
          <a:r>
            <a:rPr lang="ru-RU" sz="14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                         </a:t>
          </a:r>
          <a:r>
            <a:rPr lang="ru-RU" sz="1600" b="1" kern="1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17 461,7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тыс. руб</a:t>
          </a:r>
          <a:r>
            <a:rPr lang="ru-RU" sz="9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.</a:t>
          </a:r>
        </a:p>
      </dsp:txBody>
      <dsp:txXfrm>
        <a:off x="1340003" y="1789314"/>
        <a:ext cx="773283" cy="743977"/>
      </dsp:txXfrm>
    </dsp:sp>
    <dsp:sp modelId="{B5D08D4C-FF17-48C2-A4DC-A396A0B04F2C}">
      <dsp:nvSpPr>
        <dsp:cNvPr id="0" name=""/>
        <dsp:cNvSpPr/>
      </dsp:nvSpPr>
      <dsp:spPr>
        <a:xfrm>
          <a:off x="2352267" y="1207504"/>
          <a:ext cx="316001" cy="299714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kern="1200">
            <a:latin typeface="Arial Narrow" pitchFamily="34" charset="0"/>
          </a:endParaRPr>
        </a:p>
      </dsp:txBody>
      <dsp:txXfrm>
        <a:off x="2352267" y="1267447"/>
        <a:ext cx="226087" cy="179828"/>
      </dsp:txXfrm>
    </dsp:sp>
    <dsp:sp modelId="{7ECE9926-18E0-4D71-9DEE-177E53D55919}">
      <dsp:nvSpPr>
        <dsp:cNvPr id="0" name=""/>
        <dsp:cNvSpPr/>
      </dsp:nvSpPr>
      <dsp:spPr>
        <a:xfrm>
          <a:off x="2707190" y="554486"/>
          <a:ext cx="1757307" cy="1605751"/>
        </a:xfrm>
        <a:prstGeom prst="hexagon">
          <a:avLst/>
        </a:prstGeom>
        <a:solidFill>
          <a:schemeClr val="accent3">
            <a:lumMod val="40000"/>
            <a:lumOff val="60000"/>
          </a:schemeClr>
        </a:solidFill>
        <a:ln w="15875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Прогнозируемый </a:t>
          </a:r>
          <a:r>
            <a:rPr lang="ru-RU" sz="14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объем дорожного фонда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27 936,0                             </a:t>
          </a:r>
          <a:r>
            <a:rPr lang="ru-RU" sz="1000" b="1" kern="1200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тыс. рублей</a:t>
          </a:r>
        </a:p>
      </dsp:txBody>
      <dsp:txXfrm>
        <a:off x="2987445" y="810571"/>
        <a:ext cx="1196797" cy="1093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D9C0F-6CCA-42AB-B39F-AF52CEC17253}">
      <dsp:nvSpPr>
        <dsp:cNvPr id="0" name=""/>
        <dsp:cNvSpPr/>
      </dsp:nvSpPr>
      <dsp:spPr>
        <a:xfrm>
          <a:off x="441039" y="1460627"/>
          <a:ext cx="8379417" cy="3839111"/>
        </a:xfrm>
        <a:prstGeom prst="rect">
          <a:avLst/>
        </a:prstGeom>
        <a:solidFill>
          <a:schemeClr val="accent4">
            <a:lumMod val="50000"/>
          </a:schemeClr>
        </a:solidFill>
        <a:ln w="15875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D4060-B496-47C6-9191-9770AFC5E925}">
      <dsp:nvSpPr>
        <dsp:cNvPr id="0" name=""/>
        <dsp:cNvSpPr/>
      </dsp:nvSpPr>
      <dsp:spPr>
        <a:xfrm>
          <a:off x="572841" y="1692769"/>
          <a:ext cx="3941448" cy="3631146"/>
        </a:xfrm>
        <a:prstGeom prst="rect">
          <a:avLst/>
        </a:prstGeom>
        <a:solidFill>
          <a:schemeClr val="accent6">
            <a:lumMod val="50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chemeClr val="tx2">
                <a:lumMod val="75000"/>
              </a:schemeClr>
            </a:solidFill>
            <a:latin typeface="Arial Narrow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Проект бюджета разработан в соответствии с бюджетным и налоговым  законодательством РФ, Уставом МО город Волхов, Положением о бюджетном процессе в МО город Волхов и на основании постановления администрации от 24.05.2024 года №1724 «О разработке проекта бюджета муниципального образования  город Волхов на 2025 год  и на плановый период 2026 и 2027 годов»</a:t>
          </a:r>
        </a:p>
      </dsp:txBody>
      <dsp:txXfrm>
        <a:off x="572841" y="1692769"/>
        <a:ext cx="3941448" cy="3631146"/>
      </dsp:txXfrm>
    </dsp:sp>
    <dsp:sp modelId="{D6750686-92CF-41A3-998E-F3184F299D14}">
      <dsp:nvSpPr>
        <dsp:cNvPr id="0" name=""/>
        <dsp:cNvSpPr/>
      </dsp:nvSpPr>
      <dsp:spPr>
        <a:xfrm>
          <a:off x="4709967" y="1699249"/>
          <a:ext cx="3988236" cy="3625310"/>
        </a:xfrm>
        <a:prstGeom prst="rect">
          <a:avLst/>
        </a:prstGeom>
        <a:solidFill>
          <a:schemeClr val="accent6">
            <a:lumMod val="50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600" b="1" kern="1200" dirty="0">
            <a:solidFill>
              <a:schemeClr val="tx2">
                <a:lumMod val="75000"/>
              </a:schemeClr>
            </a:solidFill>
            <a:latin typeface="Arial Narrow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Формирование основных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параметров осуществлялось на основе: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- основных направлений бюджетной и налоговой политики  МО город Волхов на 2025 год и на плановый период 2026 и 2027 годов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- прогноза социально-экономического развития Ленинградской области и МО город Волхов  на 2025-2027 годы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- муниципальных программ МО город Волхов</a:t>
          </a:r>
          <a:endParaRPr lang="ru-RU" sz="1600" kern="1200" dirty="0">
            <a:solidFill>
              <a:schemeClr val="tx2">
                <a:lumMod val="75000"/>
              </a:schemeClr>
            </a:solidFill>
            <a:latin typeface="Arial Narrow" pitchFamily="34" charset="0"/>
          </a:endParaRPr>
        </a:p>
      </dsp:txBody>
      <dsp:txXfrm>
        <a:off x="4709967" y="1699249"/>
        <a:ext cx="3988236" cy="3625310"/>
      </dsp:txXfrm>
    </dsp:sp>
    <dsp:sp modelId="{8F181A02-0E9A-4F39-8384-3163E16C2788}">
      <dsp:nvSpPr>
        <dsp:cNvPr id="0" name=""/>
        <dsp:cNvSpPr/>
      </dsp:nvSpPr>
      <dsp:spPr>
        <a:xfrm>
          <a:off x="0" y="603655"/>
          <a:ext cx="1499480" cy="1499480"/>
        </a:xfrm>
        <a:prstGeom prst="plus">
          <a:avLst>
            <a:gd name="adj" fmla="val 3281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95E03-653F-4543-94B9-F7F50DACBB33}">
      <dsp:nvSpPr>
        <dsp:cNvPr id="0" name=""/>
        <dsp:cNvSpPr/>
      </dsp:nvSpPr>
      <dsp:spPr>
        <a:xfrm>
          <a:off x="7409196" y="1142904"/>
          <a:ext cx="1411275" cy="483631"/>
        </a:xfrm>
        <a:prstGeom prst="rect">
          <a:avLst/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7EF0A-E6E9-491F-A483-080BA9294F89}">
      <dsp:nvSpPr>
        <dsp:cNvPr id="0" name=""/>
        <dsp:cNvSpPr/>
      </dsp:nvSpPr>
      <dsp:spPr>
        <a:xfrm>
          <a:off x="4630747" y="1868351"/>
          <a:ext cx="882" cy="3240331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45434-ADEE-47E6-9F7A-4533DC60C1CB}">
      <dsp:nvSpPr>
        <dsp:cNvPr id="0" name=""/>
        <dsp:cNvSpPr/>
      </dsp:nvSpPr>
      <dsp:spPr>
        <a:xfrm>
          <a:off x="4764413" y="1435144"/>
          <a:ext cx="590649" cy="2227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7699"/>
              </a:lnTo>
              <a:lnTo>
                <a:pt x="590649" y="2227699"/>
              </a:lnTo>
            </a:path>
          </a:pathLst>
        </a:custGeom>
        <a:noFill/>
        <a:ln w="1587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3574E-F7CD-4993-87E9-85225B8D7E04}">
      <dsp:nvSpPr>
        <dsp:cNvPr id="0" name=""/>
        <dsp:cNvSpPr/>
      </dsp:nvSpPr>
      <dsp:spPr>
        <a:xfrm>
          <a:off x="4764413" y="1435144"/>
          <a:ext cx="590649" cy="1386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6387"/>
              </a:lnTo>
              <a:lnTo>
                <a:pt x="590649" y="1386387"/>
              </a:lnTo>
            </a:path>
          </a:pathLst>
        </a:custGeom>
        <a:noFill/>
        <a:ln w="1587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58DFD6-CDE6-4CFD-A7B3-9C5F593916D5}">
      <dsp:nvSpPr>
        <dsp:cNvPr id="0" name=""/>
        <dsp:cNvSpPr/>
      </dsp:nvSpPr>
      <dsp:spPr>
        <a:xfrm>
          <a:off x="4764413" y="1435144"/>
          <a:ext cx="590649" cy="545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075"/>
              </a:lnTo>
              <a:lnTo>
                <a:pt x="590649" y="545075"/>
              </a:lnTo>
            </a:path>
          </a:pathLst>
        </a:custGeom>
        <a:noFill/>
        <a:ln w="1587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4AC0E-1A00-40D5-B9AF-2EF490D9A117}">
      <dsp:nvSpPr>
        <dsp:cNvPr id="0" name=""/>
        <dsp:cNvSpPr/>
      </dsp:nvSpPr>
      <dsp:spPr>
        <a:xfrm>
          <a:off x="4262166" y="593832"/>
          <a:ext cx="2077312" cy="24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419"/>
              </a:lnTo>
              <a:lnTo>
                <a:pt x="2077312" y="124419"/>
              </a:lnTo>
              <a:lnTo>
                <a:pt x="2077312" y="248838"/>
              </a:lnTo>
            </a:path>
          </a:pathLst>
        </a:custGeom>
        <a:noFill/>
        <a:ln w="15875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3A7E3-226E-42FA-BFFF-DFE577E88E2D}">
      <dsp:nvSpPr>
        <dsp:cNvPr id="0" name=""/>
        <dsp:cNvSpPr/>
      </dsp:nvSpPr>
      <dsp:spPr>
        <a:xfrm>
          <a:off x="606601" y="1435144"/>
          <a:ext cx="585867" cy="2227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7699"/>
              </a:lnTo>
              <a:lnTo>
                <a:pt x="585867" y="2227699"/>
              </a:lnTo>
            </a:path>
          </a:pathLst>
        </a:custGeom>
        <a:noFill/>
        <a:ln w="1587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7042A-0933-407A-9D33-D7C3A6BAA12A}">
      <dsp:nvSpPr>
        <dsp:cNvPr id="0" name=""/>
        <dsp:cNvSpPr/>
      </dsp:nvSpPr>
      <dsp:spPr>
        <a:xfrm>
          <a:off x="606601" y="1435144"/>
          <a:ext cx="585867" cy="1386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6387"/>
              </a:lnTo>
              <a:lnTo>
                <a:pt x="585867" y="1386387"/>
              </a:lnTo>
            </a:path>
          </a:pathLst>
        </a:custGeom>
        <a:noFill/>
        <a:ln w="1587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0B63B-E724-4842-87D1-FE513960B335}">
      <dsp:nvSpPr>
        <dsp:cNvPr id="0" name=""/>
        <dsp:cNvSpPr/>
      </dsp:nvSpPr>
      <dsp:spPr>
        <a:xfrm>
          <a:off x="606601" y="1435144"/>
          <a:ext cx="585867" cy="545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075"/>
              </a:lnTo>
              <a:lnTo>
                <a:pt x="585867" y="545075"/>
              </a:lnTo>
            </a:path>
          </a:pathLst>
        </a:custGeom>
        <a:noFill/>
        <a:ln w="1587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867CA7-B03C-4D48-93DC-3D580674F3A1}">
      <dsp:nvSpPr>
        <dsp:cNvPr id="0" name=""/>
        <dsp:cNvSpPr/>
      </dsp:nvSpPr>
      <dsp:spPr>
        <a:xfrm>
          <a:off x="2168916" y="593832"/>
          <a:ext cx="2093249" cy="248838"/>
        </a:xfrm>
        <a:custGeom>
          <a:avLst/>
          <a:gdLst/>
          <a:ahLst/>
          <a:cxnLst/>
          <a:rect l="0" t="0" r="0" b="0"/>
          <a:pathLst>
            <a:path>
              <a:moveTo>
                <a:pt x="2093249" y="0"/>
              </a:moveTo>
              <a:lnTo>
                <a:pt x="2093249" y="124419"/>
              </a:lnTo>
              <a:lnTo>
                <a:pt x="0" y="124419"/>
              </a:lnTo>
              <a:lnTo>
                <a:pt x="0" y="248838"/>
              </a:lnTo>
            </a:path>
          </a:pathLst>
        </a:custGeom>
        <a:noFill/>
        <a:ln w="15875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94400-74C8-4997-A4DD-8701152D2E85}">
      <dsp:nvSpPr>
        <dsp:cNvPr id="0" name=""/>
        <dsp:cNvSpPr/>
      </dsp:nvSpPr>
      <dsp:spPr>
        <a:xfrm>
          <a:off x="1944214" y="1359"/>
          <a:ext cx="4635902" cy="592473"/>
        </a:xfrm>
        <a:prstGeom prst="rect">
          <a:avLst/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n w="1905"/>
              <a:solidFill>
                <a:srgbClr val="2D40C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СТРУКТУРА ДОХОДОВ БЮДЖЕТА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n w="1905"/>
              <a:solidFill>
                <a:srgbClr val="2D40C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МО ГОРОД ВОЛХОВ</a:t>
          </a:r>
          <a:endParaRPr lang="ru-RU" sz="1800" b="1" kern="1200" dirty="0">
            <a:solidFill>
              <a:srgbClr val="2D40CB"/>
            </a:solidFill>
          </a:endParaRPr>
        </a:p>
      </dsp:txBody>
      <dsp:txXfrm>
        <a:off x="1944214" y="1359"/>
        <a:ext cx="4635902" cy="592473"/>
      </dsp:txXfrm>
    </dsp:sp>
    <dsp:sp modelId="{D88C2830-EEC5-4E44-A722-0DCDBD7186B2}">
      <dsp:nvSpPr>
        <dsp:cNvPr id="0" name=""/>
        <dsp:cNvSpPr/>
      </dsp:nvSpPr>
      <dsp:spPr>
        <a:xfrm>
          <a:off x="216023" y="842671"/>
          <a:ext cx="3905785" cy="592473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2D40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Собственные средства </a:t>
          </a:r>
          <a:r>
            <a:rPr lang="ru-RU" sz="1050" b="1" kern="1200" dirty="0">
              <a:solidFill>
                <a:srgbClr val="2D40CB"/>
              </a:solidFill>
            </a:rPr>
            <a:t>–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solidFill>
                <a:srgbClr val="2D40CB"/>
              </a:solidFill>
            </a:rPr>
            <a:t>средства, не имеющие определенных целей</a:t>
          </a:r>
        </a:p>
      </dsp:txBody>
      <dsp:txXfrm>
        <a:off x="216023" y="842671"/>
        <a:ext cx="3905785" cy="592473"/>
      </dsp:txXfrm>
    </dsp:sp>
    <dsp:sp modelId="{7AC31F31-26FC-488A-90D7-A27D7018F78D}">
      <dsp:nvSpPr>
        <dsp:cNvPr id="0" name=""/>
        <dsp:cNvSpPr/>
      </dsp:nvSpPr>
      <dsp:spPr>
        <a:xfrm>
          <a:off x="1192469" y="1683983"/>
          <a:ext cx="1813489" cy="592473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solidFill>
                <a:srgbClr val="2D40CB"/>
              </a:solidFill>
            </a:rPr>
            <a:t>Налоговые доходы</a:t>
          </a:r>
        </a:p>
      </dsp:txBody>
      <dsp:txXfrm>
        <a:off x="1192469" y="1683983"/>
        <a:ext cx="1813489" cy="592473"/>
      </dsp:txXfrm>
    </dsp:sp>
    <dsp:sp modelId="{BA561089-11EF-4EA3-BAB2-3B7B067ED242}">
      <dsp:nvSpPr>
        <dsp:cNvPr id="0" name=""/>
        <dsp:cNvSpPr/>
      </dsp:nvSpPr>
      <dsp:spPr>
        <a:xfrm>
          <a:off x="1192469" y="2525295"/>
          <a:ext cx="1813489" cy="592473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2D40CB"/>
              </a:solidFill>
            </a:rPr>
            <a:t>Неналоговые доходы</a:t>
          </a:r>
        </a:p>
      </dsp:txBody>
      <dsp:txXfrm>
        <a:off x="1192469" y="2525295"/>
        <a:ext cx="1813489" cy="592473"/>
      </dsp:txXfrm>
    </dsp:sp>
    <dsp:sp modelId="{6305207C-72BC-42FA-B8DD-DC6121FB28CE}">
      <dsp:nvSpPr>
        <dsp:cNvPr id="0" name=""/>
        <dsp:cNvSpPr/>
      </dsp:nvSpPr>
      <dsp:spPr>
        <a:xfrm>
          <a:off x="1192469" y="3366607"/>
          <a:ext cx="1813489" cy="592473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2D40CB"/>
              </a:solidFill>
            </a:rPr>
            <a:t>Дотации на выравнивание бюджетной обеспеченности</a:t>
          </a:r>
        </a:p>
      </dsp:txBody>
      <dsp:txXfrm>
        <a:off x="1192469" y="3366607"/>
        <a:ext cx="1813489" cy="592473"/>
      </dsp:txXfrm>
    </dsp:sp>
    <dsp:sp modelId="{712ADACC-F995-4148-AEAB-30B1A512AD3A}">
      <dsp:nvSpPr>
        <dsp:cNvPr id="0" name=""/>
        <dsp:cNvSpPr/>
      </dsp:nvSpPr>
      <dsp:spPr>
        <a:xfrm>
          <a:off x="4370647" y="842671"/>
          <a:ext cx="3937660" cy="592473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2D40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Целевые средства </a:t>
          </a:r>
          <a:r>
            <a:rPr lang="ru-RU" sz="1050" b="1" kern="1200" dirty="0">
              <a:solidFill>
                <a:srgbClr val="2D40CB"/>
              </a:solidFill>
            </a:rPr>
            <a:t>–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solidFill>
                <a:srgbClr val="2D40CB"/>
              </a:solidFill>
            </a:rPr>
            <a:t>средства, которые должны быть израсходованы строго по целевому назначению</a:t>
          </a:r>
        </a:p>
      </dsp:txBody>
      <dsp:txXfrm>
        <a:off x="4370647" y="842671"/>
        <a:ext cx="3937660" cy="592473"/>
      </dsp:txXfrm>
    </dsp:sp>
    <dsp:sp modelId="{895901A9-FFFF-4162-AD1F-A5748D871AF7}">
      <dsp:nvSpPr>
        <dsp:cNvPr id="0" name=""/>
        <dsp:cNvSpPr/>
      </dsp:nvSpPr>
      <dsp:spPr>
        <a:xfrm>
          <a:off x="5355063" y="1683983"/>
          <a:ext cx="1553192" cy="592473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solidFill>
                <a:srgbClr val="2D40CB"/>
              </a:solidFill>
            </a:rPr>
            <a:t>Субсидии</a:t>
          </a:r>
        </a:p>
      </dsp:txBody>
      <dsp:txXfrm>
        <a:off x="5355063" y="1683983"/>
        <a:ext cx="1553192" cy="592473"/>
      </dsp:txXfrm>
    </dsp:sp>
    <dsp:sp modelId="{CE00BB82-5DAD-4A7A-A410-73D43243CED1}">
      <dsp:nvSpPr>
        <dsp:cNvPr id="0" name=""/>
        <dsp:cNvSpPr/>
      </dsp:nvSpPr>
      <dsp:spPr>
        <a:xfrm>
          <a:off x="5355063" y="2525295"/>
          <a:ext cx="1553204" cy="592473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2D40CB"/>
              </a:solidFill>
            </a:rPr>
            <a:t>Иные межбюджетные трансферты</a:t>
          </a:r>
          <a:endParaRPr lang="ru-RU" sz="1100" b="1" kern="1200" dirty="0">
            <a:solidFill>
              <a:srgbClr val="2D40CB"/>
            </a:solidFill>
          </a:endParaRPr>
        </a:p>
      </dsp:txBody>
      <dsp:txXfrm>
        <a:off x="5355063" y="2525295"/>
        <a:ext cx="1553204" cy="592473"/>
      </dsp:txXfrm>
    </dsp:sp>
    <dsp:sp modelId="{31A1B846-4228-4F1F-A76D-0CA3E8196274}">
      <dsp:nvSpPr>
        <dsp:cNvPr id="0" name=""/>
        <dsp:cNvSpPr/>
      </dsp:nvSpPr>
      <dsp:spPr>
        <a:xfrm>
          <a:off x="5355063" y="3366607"/>
          <a:ext cx="1553192" cy="592473"/>
        </a:xfrm>
        <a:prstGeom prst="rect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2D40CB"/>
              </a:solidFill>
            </a:rPr>
            <a:t>Безвозмездные поступления от юридических и физических лиц</a:t>
          </a:r>
        </a:p>
      </dsp:txBody>
      <dsp:txXfrm>
        <a:off x="5355063" y="3366607"/>
        <a:ext cx="1553192" cy="5924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E034B-77D8-4812-9076-D0EDCD8758CD}">
      <dsp:nvSpPr>
        <dsp:cNvPr id="0" name=""/>
        <dsp:cNvSpPr/>
      </dsp:nvSpPr>
      <dsp:spPr>
        <a:xfrm>
          <a:off x="7479932" y="2431478"/>
          <a:ext cx="564343" cy="450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464"/>
              </a:lnTo>
              <a:lnTo>
                <a:pt x="564343" y="369464"/>
              </a:lnTo>
              <a:lnTo>
                <a:pt x="564343" y="450489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2B348-C864-4595-8E33-DF5EE90FF786}">
      <dsp:nvSpPr>
        <dsp:cNvPr id="0" name=""/>
        <dsp:cNvSpPr/>
      </dsp:nvSpPr>
      <dsp:spPr>
        <a:xfrm>
          <a:off x="6859340" y="2431478"/>
          <a:ext cx="620591" cy="450489"/>
        </a:xfrm>
        <a:custGeom>
          <a:avLst/>
          <a:gdLst/>
          <a:ahLst/>
          <a:cxnLst/>
          <a:rect l="0" t="0" r="0" b="0"/>
          <a:pathLst>
            <a:path>
              <a:moveTo>
                <a:pt x="620591" y="0"/>
              </a:moveTo>
              <a:lnTo>
                <a:pt x="620591" y="369464"/>
              </a:lnTo>
              <a:lnTo>
                <a:pt x="0" y="369464"/>
              </a:lnTo>
              <a:lnTo>
                <a:pt x="0" y="450489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4C628-507F-44D6-83D7-8375AB40C887}">
      <dsp:nvSpPr>
        <dsp:cNvPr id="0" name=""/>
        <dsp:cNvSpPr/>
      </dsp:nvSpPr>
      <dsp:spPr>
        <a:xfrm>
          <a:off x="4226481" y="1281563"/>
          <a:ext cx="3253451" cy="594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494"/>
              </a:lnTo>
              <a:lnTo>
                <a:pt x="3253451" y="513494"/>
              </a:lnTo>
              <a:lnTo>
                <a:pt x="3253451" y="5945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F0004-C2FF-4DB0-A4A5-AC3A77D8E2EE}">
      <dsp:nvSpPr>
        <dsp:cNvPr id="0" name=""/>
        <dsp:cNvSpPr/>
      </dsp:nvSpPr>
      <dsp:spPr>
        <a:xfrm>
          <a:off x="4381547" y="2431478"/>
          <a:ext cx="91440" cy="4504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464"/>
              </a:lnTo>
              <a:lnTo>
                <a:pt x="75562" y="369464"/>
              </a:lnTo>
              <a:lnTo>
                <a:pt x="75562" y="450489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1EC3B-959F-4399-AC7C-50CC940FB034}">
      <dsp:nvSpPr>
        <dsp:cNvPr id="0" name=""/>
        <dsp:cNvSpPr/>
      </dsp:nvSpPr>
      <dsp:spPr>
        <a:xfrm>
          <a:off x="4226481" y="1281563"/>
          <a:ext cx="200786" cy="594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494"/>
              </a:lnTo>
              <a:lnTo>
                <a:pt x="200786" y="513494"/>
              </a:lnTo>
              <a:lnTo>
                <a:pt x="200786" y="5945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EDA70-D56D-4721-803C-D45F172B0F3A}">
      <dsp:nvSpPr>
        <dsp:cNvPr id="0" name=""/>
        <dsp:cNvSpPr/>
      </dsp:nvSpPr>
      <dsp:spPr>
        <a:xfrm>
          <a:off x="1358723" y="2431478"/>
          <a:ext cx="592769" cy="450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464"/>
              </a:lnTo>
              <a:lnTo>
                <a:pt x="592769" y="369464"/>
              </a:lnTo>
              <a:lnTo>
                <a:pt x="592769" y="450489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9994E-10D3-48C6-8D12-CE3F33248DFC}">
      <dsp:nvSpPr>
        <dsp:cNvPr id="0" name=""/>
        <dsp:cNvSpPr/>
      </dsp:nvSpPr>
      <dsp:spPr>
        <a:xfrm>
          <a:off x="882490" y="2431478"/>
          <a:ext cx="476232" cy="450489"/>
        </a:xfrm>
        <a:custGeom>
          <a:avLst/>
          <a:gdLst/>
          <a:ahLst/>
          <a:cxnLst/>
          <a:rect l="0" t="0" r="0" b="0"/>
          <a:pathLst>
            <a:path>
              <a:moveTo>
                <a:pt x="476232" y="0"/>
              </a:moveTo>
              <a:lnTo>
                <a:pt x="476232" y="369464"/>
              </a:lnTo>
              <a:lnTo>
                <a:pt x="0" y="369464"/>
              </a:lnTo>
              <a:lnTo>
                <a:pt x="0" y="450489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DCDD3D-A691-4EF1-BD9C-CD4A744F2621}">
      <dsp:nvSpPr>
        <dsp:cNvPr id="0" name=""/>
        <dsp:cNvSpPr/>
      </dsp:nvSpPr>
      <dsp:spPr>
        <a:xfrm>
          <a:off x="1358723" y="1281563"/>
          <a:ext cx="2867757" cy="594520"/>
        </a:xfrm>
        <a:custGeom>
          <a:avLst/>
          <a:gdLst/>
          <a:ahLst/>
          <a:cxnLst/>
          <a:rect l="0" t="0" r="0" b="0"/>
          <a:pathLst>
            <a:path>
              <a:moveTo>
                <a:pt x="2867757" y="0"/>
              </a:moveTo>
              <a:lnTo>
                <a:pt x="2867757" y="513494"/>
              </a:lnTo>
              <a:lnTo>
                <a:pt x="0" y="513494"/>
              </a:lnTo>
              <a:lnTo>
                <a:pt x="0" y="5945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3FB7E-0D44-4D00-8D8A-EB82ED5551CC}">
      <dsp:nvSpPr>
        <dsp:cNvPr id="0" name=""/>
        <dsp:cNvSpPr/>
      </dsp:nvSpPr>
      <dsp:spPr>
        <a:xfrm>
          <a:off x="2555038" y="686579"/>
          <a:ext cx="3342885" cy="594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EDC7FD-784C-4F4E-BACC-2F6CA175DFA8}">
      <dsp:nvSpPr>
        <dsp:cNvPr id="0" name=""/>
        <dsp:cNvSpPr/>
      </dsp:nvSpPr>
      <dsp:spPr>
        <a:xfrm>
          <a:off x="2652220" y="778902"/>
          <a:ext cx="3342885" cy="59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СТРУКТУРА РАСХОДОВ БЮДЖЕТА</a:t>
          </a:r>
          <a:endParaRPr lang="ru-RU" sz="2000" b="1" kern="1200" dirty="0"/>
        </a:p>
      </dsp:txBody>
      <dsp:txXfrm>
        <a:off x="2669646" y="796328"/>
        <a:ext cx="3308033" cy="560131"/>
      </dsp:txXfrm>
    </dsp:sp>
    <dsp:sp modelId="{4B986B83-8896-4AF3-8FFC-DB32F132CEC2}">
      <dsp:nvSpPr>
        <dsp:cNvPr id="0" name=""/>
        <dsp:cNvSpPr/>
      </dsp:nvSpPr>
      <dsp:spPr>
        <a:xfrm>
          <a:off x="-57879" y="1876083"/>
          <a:ext cx="2833207" cy="555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E3AE3A-7B46-491E-AE15-1628887C4C88}">
      <dsp:nvSpPr>
        <dsp:cNvPr id="0" name=""/>
        <dsp:cNvSpPr/>
      </dsp:nvSpPr>
      <dsp:spPr>
        <a:xfrm>
          <a:off x="39302" y="1968406"/>
          <a:ext cx="2833207" cy="555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Функциональная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(ПО НАЗНАЧЕНИЮ)</a:t>
          </a:r>
          <a:endParaRPr lang="ru-RU" sz="1050" b="1" kern="1200" dirty="0"/>
        </a:p>
      </dsp:txBody>
      <dsp:txXfrm>
        <a:off x="55569" y="1984673"/>
        <a:ext cx="2800673" cy="522861"/>
      </dsp:txXfrm>
    </dsp:sp>
    <dsp:sp modelId="{B566B569-0E23-4C61-A7E6-39B079E6FA28}">
      <dsp:nvSpPr>
        <dsp:cNvPr id="0" name=""/>
        <dsp:cNvSpPr/>
      </dsp:nvSpPr>
      <dsp:spPr>
        <a:xfrm>
          <a:off x="445171" y="2881968"/>
          <a:ext cx="874638" cy="555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E5D29-A216-443C-B5C2-072733FA85E8}">
      <dsp:nvSpPr>
        <dsp:cNvPr id="0" name=""/>
        <dsp:cNvSpPr/>
      </dsp:nvSpPr>
      <dsp:spPr>
        <a:xfrm>
          <a:off x="542353" y="2974291"/>
          <a:ext cx="874638" cy="555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/>
            <a:t>Разделы расходов</a:t>
          </a:r>
        </a:p>
      </dsp:txBody>
      <dsp:txXfrm>
        <a:off x="558620" y="2990558"/>
        <a:ext cx="842104" cy="522861"/>
      </dsp:txXfrm>
    </dsp:sp>
    <dsp:sp modelId="{7B9A55D0-D129-4919-8DB3-FB91ED9053B2}">
      <dsp:nvSpPr>
        <dsp:cNvPr id="0" name=""/>
        <dsp:cNvSpPr/>
      </dsp:nvSpPr>
      <dsp:spPr>
        <a:xfrm>
          <a:off x="1514174" y="2881968"/>
          <a:ext cx="874638" cy="555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105765-0927-41E7-84EA-2E3819508C15}">
      <dsp:nvSpPr>
        <dsp:cNvPr id="0" name=""/>
        <dsp:cNvSpPr/>
      </dsp:nvSpPr>
      <dsp:spPr>
        <a:xfrm>
          <a:off x="1611356" y="2974291"/>
          <a:ext cx="874638" cy="555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Подразделы расходов</a:t>
          </a:r>
        </a:p>
      </dsp:txBody>
      <dsp:txXfrm>
        <a:off x="1627623" y="2990558"/>
        <a:ext cx="842104" cy="522861"/>
      </dsp:txXfrm>
    </dsp:sp>
    <dsp:sp modelId="{1FE7AE31-04EE-47D0-A7CF-123354168067}">
      <dsp:nvSpPr>
        <dsp:cNvPr id="0" name=""/>
        <dsp:cNvSpPr/>
      </dsp:nvSpPr>
      <dsp:spPr>
        <a:xfrm>
          <a:off x="2998117" y="1876083"/>
          <a:ext cx="2858300" cy="555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8861C9-66C7-439B-B5EA-EC0B672ED939}">
      <dsp:nvSpPr>
        <dsp:cNvPr id="0" name=""/>
        <dsp:cNvSpPr/>
      </dsp:nvSpPr>
      <dsp:spPr>
        <a:xfrm>
          <a:off x="3095299" y="1968406"/>
          <a:ext cx="2858300" cy="555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Ведомственная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/>
            </a:rPr>
            <a:t>(по исполнителям)</a:t>
          </a:r>
          <a:r>
            <a:rPr lang="ru-RU" sz="1000" b="1" kern="1200" dirty="0">
              <a:effectLst/>
            </a:rPr>
            <a:t> </a:t>
          </a:r>
          <a:endParaRPr lang="ru-RU" sz="1050" b="1" kern="1200" dirty="0">
            <a:effectLst/>
          </a:endParaRPr>
        </a:p>
      </dsp:txBody>
      <dsp:txXfrm>
        <a:off x="3111566" y="1984673"/>
        <a:ext cx="2825766" cy="522861"/>
      </dsp:txXfrm>
    </dsp:sp>
    <dsp:sp modelId="{F0563698-9103-48DE-AEC1-F9D5E3459689}">
      <dsp:nvSpPr>
        <dsp:cNvPr id="0" name=""/>
        <dsp:cNvSpPr/>
      </dsp:nvSpPr>
      <dsp:spPr>
        <a:xfrm>
          <a:off x="3845082" y="2881968"/>
          <a:ext cx="1224056" cy="555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7D7F3B-8B18-4B91-86EE-CADA5D90B39D}">
      <dsp:nvSpPr>
        <dsp:cNvPr id="0" name=""/>
        <dsp:cNvSpPr/>
      </dsp:nvSpPr>
      <dsp:spPr>
        <a:xfrm>
          <a:off x="3942264" y="2974291"/>
          <a:ext cx="1224056" cy="555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Главные распорядители бюджетных средств</a:t>
          </a:r>
        </a:p>
      </dsp:txBody>
      <dsp:txXfrm>
        <a:off x="3958531" y="2990558"/>
        <a:ext cx="1191522" cy="522861"/>
      </dsp:txXfrm>
    </dsp:sp>
    <dsp:sp modelId="{0633751D-1C1E-4E46-8DFB-C18796D53C8A}">
      <dsp:nvSpPr>
        <dsp:cNvPr id="0" name=""/>
        <dsp:cNvSpPr/>
      </dsp:nvSpPr>
      <dsp:spPr>
        <a:xfrm>
          <a:off x="6050782" y="1876083"/>
          <a:ext cx="2858300" cy="555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FF18F-7AB2-45FC-ADBD-EEBDFF86295E}">
      <dsp:nvSpPr>
        <dsp:cNvPr id="0" name=""/>
        <dsp:cNvSpPr/>
      </dsp:nvSpPr>
      <dsp:spPr>
        <a:xfrm>
          <a:off x="6147964" y="1968406"/>
          <a:ext cx="2858300" cy="555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Экономическая</a:t>
          </a:r>
          <a:r>
            <a:rPr lang="ru-RU" sz="1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/>
            </a:rPr>
            <a:t>(по содержанию) </a:t>
          </a:r>
          <a:endParaRPr lang="ru-RU" sz="1000" b="1" kern="1200" dirty="0">
            <a:effectLst/>
          </a:endParaRPr>
        </a:p>
      </dsp:txBody>
      <dsp:txXfrm>
        <a:off x="6164231" y="1984673"/>
        <a:ext cx="2825766" cy="522861"/>
      </dsp:txXfrm>
    </dsp:sp>
    <dsp:sp modelId="{84BCB474-B0EE-4BAC-8650-39700E025105}">
      <dsp:nvSpPr>
        <dsp:cNvPr id="0" name=""/>
        <dsp:cNvSpPr/>
      </dsp:nvSpPr>
      <dsp:spPr>
        <a:xfrm>
          <a:off x="6422021" y="2881968"/>
          <a:ext cx="874638" cy="555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9D6082-8E0A-4068-BF0D-9ED323440D06}">
      <dsp:nvSpPr>
        <dsp:cNvPr id="0" name=""/>
        <dsp:cNvSpPr/>
      </dsp:nvSpPr>
      <dsp:spPr>
        <a:xfrm>
          <a:off x="6519203" y="2974291"/>
          <a:ext cx="874638" cy="555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effectLst/>
            </a:rPr>
            <a:t>Текущие расходы</a:t>
          </a:r>
        </a:p>
      </dsp:txBody>
      <dsp:txXfrm>
        <a:off x="6535470" y="2990558"/>
        <a:ext cx="842104" cy="522861"/>
      </dsp:txXfrm>
    </dsp:sp>
    <dsp:sp modelId="{FF6FFE20-7DA1-4D41-88FD-12C1D1158FCD}">
      <dsp:nvSpPr>
        <dsp:cNvPr id="0" name=""/>
        <dsp:cNvSpPr/>
      </dsp:nvSpPr>
      <dsp:spPr>
        <a:xfrm>
          <a:off x="7491023" y="2881968"/>
          <a:ext cx="1106505" cy="555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DE8C8A-6739-4D60-8896-22E53F275E3F}">
      <dsp:nvSpPr>
        <dsp:cNvPr id="0" name=""/>
        <dsp:cNvSpPr/>
      </dsp:nvSpPr>
      <dsp:spPr>
        <a:xfrm>
          <a:off x="7588205" y="2974291"/>
          <a:ext cx="1106505" cy="555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effectLst/>
            </a:rPr>
            <a:t>Капитальные затраты</a:t>
          </a:r>
        </a:p>
      </dsp:txBody>
      <dsp:txXfrm>
        <a:off x="7604472" y="2990558"/>
        <a:ext cx="1073971" cy="522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0EB72-01D2-43AB-921A-FB9BC4C04589}">
      <dsp:nvSpPr>
        <dsp:cNvPr id="0" name=""/>
        <dsp:cNvSpPr/>
      </dsp:nvSpPr>
      <dsp:spPr>
        <a:xfrm>
          <a:off x="713932" y="-373927"/>
          <a:ext cx="1028878" cy="11305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50" b="1" u="sng" kern="1200" dirty="0">
              <a:solidFill>
                <a:schemeClr val="tx1"/>
              </a:solidFill>
              <a:latin typeface="Arial Narrow" pitchFamily="34" charset="0"/>
            </a:rPr>
            <a:t>Функциональная</a:t>
          </a:r>
          <a:r>
            <a:rPr lang="ru-RU" sz="900" b="1" kern="1200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ru-RU" sz="800" b="1" kern="1200" dirty="0">
              <a:solidFill>
                <a:schemeClr val="tx1"/>
              </a:solidFill>
              <a:latin typeface="Arial Narrow" pitchFamily="34" charset="0"/>
            </a:rPr>
            <a:t>классификация </a:t>
          </a:r>
          <a:r>
            <a:rPr lang="ru-RU" sz="700" kern="1200" dirty="0">
              <a:solidFill>
                <a:schemeClr val="tx1"/>
              </a:solidFill>
              <a:latin typeface="Arial Narrow" pitchFamily="34" charset="0"/>
            </a:rPr>
            <a:t>отражает направление средств бюджета на выполнение основных функций местного самоуправления</a:t>
          </a:r>
        </a:p>
      </dsp:txBody>
      <dsp:txXfrm>
        <a:off x="744067" y="-343792"/>
        <a:ext cx="968608" cy="1070289"/>
      </dsp:txXfrm>
    </dsp:sp>
    <dsp:sp modelId="{D9C4F31C-D5E9-4308-86B9-B80095221ACD}">
      <dsp:nvSpPr>
        <dsp:cNvPr id="0" name=""/>
        <dsp:cNvSpPr/>
      </dsp:nvSpPr>
      <dsp:spPr>
        <a:xfrm rot="4007677">
          <a:off x="1458239" y="727368"/>
          <a:ext cx="66364" cy="1551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>
            <a:solidFill>
              <a:schemeClr val="tx1"/>
            </a:solidFill>
            <a:latin typeface="Arial Narrow" pitchFamily="34" charset="0"/>
          </a:endParaRPr>
        </a:p>
      </dsp:txBody>
      <dsp:txXfrm>
        <a:off x="1478148" y="758395"/>
        <a:ext cx="26546" cy="93081"/>
      </dsp:txXfrm>
    </dsp:sp>
    <dsp:sp modelId="{7E64A70B-6778-4552-B5F7-E360EF3FF00E}">
      <dsp:nvSpPr>
        <dsp:cNvPr id="0" name=""/>
        <dsp:cNvSpPr/>
      </dsp:nvSpPr>
      <dsp:spPr>
        <a:xfrm>
          <a:off x="1328869" y="853239"/>
          <a:ext cx="886490" cy="1212865"/>
        </a:xfrm>
        <a:prstGeom prst="roundRect">
          <a:avLst>
            <a:gd name="adj" fmla="val 10000"/>
          </a:avLst>
        </a:prstGeom>
        <a:solidFill>
          <a:schemeClr val="accent5">
            <a:hueOff val="187884"/>
            <a:satOff val="18001"/>
            <a:lumOff val="441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u="sng" kern="1200" dirty="0">
              <a:solidFill>
                <a:schemeClr val="tx1"/>
              </a:solidFill>
              <a:latin typeface="Arial Narrow" pitchFamily="34" charset="0"/>
            </a:rPr>
            <a:t>Экономическая</a:t>
          </a:r>
          <a:r>
            <a:rPr lang="ru-RU" sz="900" b="1" kern="1200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ru-RU" sz="800" b="1" kern="1200" dirty="0">
              <a:solidFill>
                <a:schemeClr val="tx1"/>
              </a:solidFill>
              <a:latin typeface="Arial Narrow" pitchFamily="34" charset="0"/>
            </a:rPr>
            <a:t>классификация </a:t>
          </a:r>
          <a:r>
            <a:rPr lang="ru-RU" sz="700" kern="1200" dirty="0">
              <a:solidFill>
                <a:schemeClr val="tx1"/>
              </a:solidFill>
              <a:latin typeface="Arial Narrow" pitchFamily="34" charset="0"/>
            </a:rPr>
            <a:t>показывает деление расходов на текущие и капитальные (заработная плата, материальные затраты, приобретение товаров и услуг и др.)</a:t>
          </a:r>
        </a:p>
      </dsp:txBody>
      <dsp:txXfrm>
        <a:off x="1354833" y="879203"/>
        <a:ext cx="834562" cy="1160937"/>
      </dsp:txXfrm>
    </dsp:sp>
    <dsp:sp modelId="{877F542E-D5EF-4993-8117-BFEAAAE88093}">
      <dsp:nvSpPr>
        <dsp:cNvPr id="0" name=""/>
        <dsp:cNvSpPr/>
      </dsp:nvSpPr>
      <dsp:spPr>
        <a:xfrm rot="10800000">
          <a:off x="1190293" y="1382104"/>
          <a:ext cx="66364" cy="1551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187884"/>
            <a:satOff val="18001"/>
            <a:lumOff val="441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>
            <a:solidFill>
              <a:schemeClr val="tx1"/>
            </a:solidFill>
            <a:latin typeface="Arial Narrow" pitchFamily="34" charset="0"/>
          </a:endParaRPr>
        </a:p>
      </dsp:txBody>
      <dsp:txXfrm rot="10800000">
        <a:off x="1210202" y="1413131"/>
        <a:ext cx="26546" cy="93081"/>
      </dsp:txXfrm>
    </dsp:sp>
    <dsp:sp modelId="{FB32A75C-3390-4598-8C95-DDAC000194B4}">
      <dsp:nvSpPr>
        <dsp:cNvPr id="0" name=""/>
        <dsp:cNvSpPr/>
      </dsp:nvSpPr>
      <dsp:spPr>
        <a:xfrm>
          <a:off x="231591" y="832662"/>
          <a:ext cx="886490" cy="1254020"/>
        </a:xfrm>
        <a:prstGeom prst="roundRect">
          <a:avLst>
            <a:gd name="adj" fmla="val 10000"/>
          </a:avLst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u="sng" kern="1200" dirty="0">
              <a:solidFill>
                <a:schemeClr val="tx1"/>
              </a:solidFill>
              <a:latin typeface="Arial Narrow" pitchFamily="34" charset="0"/>
            </a:rPr>
            <a:t>Ведомственная</a:t>
          </a:r>
          <a:r>
            <a:rPr lang="ru-RU" sz="900" b="1" kern="1200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ru-RU" sz="800" b="1" kern="1200" dirty="0">
              <a:solidFill>
                <a:schemeClr val="tx1"/>
              </a:solidFill>
              <a:latin typeface="Arial Narrow" pitchFamily="34" charset="0"/>
            </a:rPr>
            <a:t>классификация </a:t>
          </a:r>
          <a:r>
            <a:rPr lang="ru-RU" sz="700" kern="1200" dirty="0">
              <a:solidFill>
                <a:schemeClr val="tx1"/>
              </a:solidFill>
              <a:latin typeface="Arial Narrow" pitchFamily="34" charset="0"/>
            </a:rPr>
            <a:t>расходов бюджета непосредственно связана со структурой управления, она отображает группировку расходов по ГРБС и функциональной классификации</a:t>
          </a:r>
        </a:p>
      </dsp:txBody>
      <dsp:txXfrm>
        <a:off x="257555" y="858626"/>
        <a:ext cx="834562" cy="1202092"/>
      </dsp:txXfrm>
    </dsp:sp>
    <dsp:sp modelId="{2C9EBCB9-CABC-43EC-A192-96202731719D}">
      <dsp:nvSpPr>
        <dsp:cNvPr id="0" name=""/>
        <dsp:cNvSpPr/>
      </dsp:nvSpPr>
      <dsp:spPr>
        <a:xfrm rot="17614678">
          <a:off x="931892" y="717079"/>
          <a:ext cx="66364" cy="1551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>
            <a:solidFill>
              <a:schemeClr val="tx1"/>
            </a:solidFill>
            <a:latin typeface="Arial Narrow" pitchFamily="34" charset="0"/>
          </a:endParaRPr>
        </a:p>
      </dsp:txBody>
      <dsp:txXfrm>
        <a:off x="951801" y="748106"/>
        <a:ext cx="26546" cy="930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B5B93-5935-4A2E-8E4B-93C2BDE8B3DD}">
      <dsp:nvSpPr>
        <dsp:cNvPr id="0" name=""/>
        <dsp:cNvSpPr/>
      </dsp:nvSpPr>
      <dsp:spPr>
        <a:xfrm>
          <a:off x="0" y="0"/>
          <a:ext cx="2838348" cy="1252939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latin typeface="Arial Narrow" pitchFamily="34" charset="0"/>
            </a:rPr>
            <a:t>ПРОЦЕССНАЯ ЧАСТЬ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0" i="1" kern="1200" dirty="0">
              <a:solidFill>
                <a:srgbClr val="002060"/>
              </a:solidFill>
              <a:latin typeface="Arial Narrow" pitchFamily="34" charset="0"/>
            </a:rPr>
            <a:t>(мероприятия, реализуемые непрерывно либо на периодической основе)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80,3</a:t>
          </a:r>
          <a:r>
            <a:rPr lang="ru-RU" sz="1100" b="1" kern="1200" dirty="0">
              <a:solidFill>
                <a:srgbClr val="002060"/>
              </a:solidFill>
              <a:latin typeface="Arial Narrow" pitchFamily="34" charset="0"/>
            </a:rPr>
            <a:t>% в составе программных расходов </a:t>
          </a:r>
          <a:r>
            <a:rPr lang="ru-RU" sz="1000" b="1" kern="1200" dirty="0">
              <a:solidFill>
                <a:srgbClr val="002060"/>
              </a:solidFill>
              <a:latin typeface="Arial Narrow" pitchFamily="34" charset="0"/>
            </a:rPr>
            <a:t>(или </a:t>
          </a:r>
          <a:r>
            <a:rPr lang="ru-RU" sz="12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67,2</a:t>
          </a:r>
          <a:r>
            <a:rPr lang="ru-RU" sz="800" b="1" kern="1200" dirty="0">
              <a:solidFill>
                <a:srgbClr val="002060"/>
              </a:solidFill>
              <a:latin typeface="Arial Narrow" pitchFamily="34" charset="0"/>
            </a:rPr>
            <a:t>% </a:t>
          </a:r>
          <a:r>
            <a:rPr lang="ru-RU" sz="1000" b="1" kern="1200" dirty="0">
              <a:solidFill>
                <a:srgbClr val="002060"/>
              </a:solidFill>
              <a:latin typeface="Arial Narrow" pitchFamily="34" charset="0"/>
            </a:rPr>
            <a:t>от общего объема расходов бюджета)</a:t>
          </a:r>
          <a:endParaRPr lang="ru-RU" sz="1100" b="1" kern="1200" dirty="0">
            <a:solidFill>
              <a:srgbClr val="002060"/>
            </a:solidFill>
            <a:latin typeface="Arial Narrow" pitchFamily="34" charset="0"/>
          </a:endParaRPr>
        </a:p>
      </dsp:txBody>
      <dsp:txXfrm>
        <a:off x="0" y="0"/>
        <a:ext cx="2838348" cy="1252939"/>
      </dsp:txXfrm>
    </dsp:sp>
    <dsp:sp modelId="{0B46B8F8-DBE9-4CB2-8B07-26F335751635}">
      <dsp:nvSpPr>
        <dsp:cNvPr id="0" name=""/>
        <dsp:cNvSpPr/>
      </dsp:nvSpPr>
      <dsp:spPr>
        <a:xfrm>
          <a:off x="0" y="1252939"/>
          <a:ext cx="2838348" cy="263117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>
            <a:solidFill>
              <a:srgbClr val="002060"/>
            </a:solidFill>
            <a:latin typeface="Arial Narrow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rgbClr val="002060"/>
              </a:solidFill>
              <a:latin typeface="Arial Narrow" pitchFamily="34" charset="0"/>
            </a:rPr>
            <a:t>КОМПЛЕКСЫ ПРОЦЕССНЫХ МЕРОПРИЯТИЙ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rgbClr val="002060"/>
              </a:solidFill>
              <a:latin typeface="Arial Narrow" pitchFamily="34" charset="0"/>
            </a:rPr>
            <a:t>- мероприятия муниципальных программ МО город Волхов, реализуемых в рамках процессной части на территории муниципального образования, в том числе в рамках межбюджетных трансфертов (субсидий)</a:t>
          </a:r>
          <a:endParaRPr lang="ru-RU" sz="1400" b="1" kern="1200" dirty="0">
            <a:solidFill>
              <a:srgbClr val="002060"/>
            </a:solidFill>
            <a:latin typeface="Arial Narrow" pitchFamily="34" charset="0"/>
          </a:endParaRPr>
        </a:p>
      </dsp:txBody>
      <dsp:txXfrm>
        <a:off x="0" y="1252939"/>
        <a:ext cx="2838348" cy="2631172"/>
      </dsp:txXfrm>
    </dsp:sp>
    <dsp:sp modelId="{351D850D-3AB9-45FB-BA0C-D8BD0A14848D}">
      <dsp:nvSpPr>
        <dsp:cNvPr id="0" name=""/>
        <dsp:cNvSpPr/>
      </dsp:nvSpPr>
      <dsp:spPr>
        <a:xfrm>
          <a:off x="0" y="3884111"/>
          <a:ext cx="2838348" cy="292352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B5B93-5935-4A2E-8E4B-93C2BDE8B3DD}">
      <dsp:nvSpPr>
        <dsp:cNvPr id="0" name=""/>
        <dsp:cNvSpPr/>
      </dsp:nvSpPr>
      <dsp:spPr>
        <a:xfrm>
          <a:off x="0" y="0"/>
          <a:ext cx="6048672" cy="1252939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Arial Narrow" pitchFamily="34" charset="0"/>
            </a:rPr>
            <a:t>ПРОЕКТНАЯ ЧАСТЬ </a:t>
          </a:r>
        </a:p>
        <a:p>
          <a:pPr marL="0" marR="0" lvl="0" indent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100" b="0" i="1" kern="1200" dirty="0">
              <a:solidFill>
                <a:srgbClr val="002060"/>
              </a:solidFill>
              <a:latin typeface="Arial Narrow" pitchFamily="34" charset="0"/>
            </a:rPr>
            <a:t>(мероприятия, ограниченные по срокам реализации и приводящие к получению новых (уникальных) результатов и(или) к значительному улучшению результатов) </a:t>
          </a:r>
        </a:p>
        <a:p>
          <a:pPr marL="0" marR="0" lvl="0" indent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19,7</a:t>
          </a:r>
          <a:r>
            <a:rPr lang="ru-RU" sz="1400" b="1" kern="1200" dirty="0">
              <a:solidFill>
                <a:srgbClr val="002060"/>
              </a:solidFill>
              <a:latin typeface="Arial Narrow" pitchFamily="34" charset="0"/>
            </a:rPr>
            <a:t>%  </a:t>
          </a:r>
          <a:r>
            <a:rPr lang="ru-RU" sz="1200" b="1" kern="1200" dirty="0">
              <a:solidFill>
                <a:srgbClr val="002060"/>
              </a:solidFill>
              <a:latin typeface="Arial Narrow" pitchFamily="34" charset="0"/>
            </a:rPr>
            <a:t>в составе программных расходов (или </a:t>
          </a:r>
          <a:r>
            <a:rPr lang="ru-RU" sz="1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16,5</a:t>
          </a:r>
          <a:r>
            <a:rPr lang="ru-RU" sz="1100" b="1" kern="1200" dirty="0">
              <a:solidFill>
                <a:srgbClr val="002060"/>
              </a:solidFill>
              <a:latin typeface="Arial Narrow" pitchFamily="34" charset="0"/>
            </a:rPr>
            <a:t>% </a:t>
          </a:r>
          <a:r>
            <a:rPr lang="ru-RU" sz="1200" b="1" kern="1200" dirty="0">
              <a:solidFill>
                <a:srgbClr val="002060"/>
              </a:solidFill>
              <a:latin typeface="Arial Narrow" pitchFamily="34" charset="0"/>
            </a:rPr>
            <a:t>от общего объема расходов бюджета)</a:t>
          </a:r>
        </a:p>
      </dsp:txBody>
      <dsp:txXfrm>
        <a:off x="0" y="0"/>
        <a:ext cx="6048672" cy="1252939"/>
      </dsp:txXfrm>
    </dsp:sp>
    <dsp:sp modelId="{0B46B8F8-DBE9-4CB2-8B07-26F335751635}">
      <dsp:nvSpPr>
        <dsp:cNvPr id="0" name=""/>
        <dsp:cNvSpPr/>
      </dsp:nvSpPr>
      <dsp:spPr>
        <a:xfrm>
          <a:off x="401" y="1252939"/>
          <a:ext cx="2005394" cy="2631172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solidFill>
              <a:srgbClr val="002060"/>
            </a:solidFill>
            <a:latin typeface="Arial Narrow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latin typeface="Arial Narrow" pitchFamily="34" charset="0"/>
            </a:rPr>
            <a:t>РЕГИОНАЛЬНЫЕ ПРОЕКТЫ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latin typeface="Arial Narrow" pitchFamily="34" charset="0"/>
            </a:rPr>
            <a:t> - мероприятия федеральных проектов (в том числе включенных в национальные проекты), реализуемых на территории МО город Волхов в рамках предоставления межбюджетных трансфертов (субсидий)</a:t>
          </a:r>
        </a:p>
      </dsp:txBody>
      <dsp:txXfrm>
        <a:off x="401" y="1252939"/>
        <a:ext cx="2005394" cy="2631172"/>
      </dsp:txXfrm>
    </dsp:sp>
    <dsp:sp modelId="{2F53A50A-83D6-4C1E-A7CF-048F16450ACD}">
      <dsp:nvSpPr>
        <dsp:cNvPr id="0" name=""/>
        <dsp:cNvSpPr/>
      </dsp:nvSpPr>
      <dsp:spPr>
        <a:xfrm>
          <a:off x="1998636" y="1244440"/>
          <a:ext cx="1937171" cy="2631172"/>
        </a:xfrm>
        <a:prstGeom prst="rect">
          <a:avLst/>
        </a:prstGeom>
        <a:gradFill rotWithShape="0">
          <a:gsLst>
            <a:gs pos="16386">
              <a:srgbClr val="BDE6EB"/>
            </a:gs>
            <a:gs pos="44286">
              <a:srgbClr val="A0D2DD"/>
            </a:gs>
            <a:gs pos="73200">
              <a:schemeClr val="accent5">
                <a:lumMod val="75000"/>
              </a:schemeClr>
            </a:gs>
            <a:gs pos="0">
              <a:schemeClr val="accent5">
                <a:shade val="50000"/>
                <a:hueOff val="169187"/>
                <a:satOff val="201"/>
                <a:lumOff val="2743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shade val="50000"/>
                <a:hueOff val="169187"/>
                <a:satOff val="201"/>
                <a:lumOff val="2743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>
            <a:solidFill>
              <a:srgbClr val="002060"/>
            </a:solidFill>
            <a:latin typeface="Arial Narrow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rgbClr val="002060"/>
              </a:solidFill>
              <a:latin typeface="Arial Narrow" pitchFamily="34" charset="0"/>
            </a:rPr>
            <a:t>ПРИОРИТЕТНЫЕ И ОТРАСЛЕВЫЕ ПРОЕКТЫ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rgbClr val="002060"/>
              </a:solidFill>
              <a:latin typeface="Arial Narrow" pitchFamily="34" charset="0"/>
            </a:rPr>
            <a:t> - мероприятия проектов Ленинградской области, реализуемых на территории МО город Волхов в рамках предоставления межбюджетных трансфертов (субсидий)</a:t>
          </a:r>
          <a:endParaRPr lang="ru-RU" sz="1400" b="1" kern="1200" dirty="0">
            <a:solidFill>
              <a:srgbClr val="002060"/>
            </a:solidFill>
            <a:latin typeface="Arial Narrow" pitchFamily="34" charset="0"/>
          </a:endParaRPr>
        </a:p>
      </dsp:txBody>
      <dsp:txXfrm>
        <a:off x="1998636" y="1244440"/>
        <a:ext cx="1937171" cy="2631172"/>
      </dsp:txXfrm>
    </dsp:sp>
    <dsp:sp modelId="{D399D8D4-5A15-4E33-8FD5-EC0F73121864}">
      <dsp:nvSpPr>
        <dsp:cNvPr id="0" name=""/>
        <dsp:cNvSpPr/>
      </dsp:nvSpPr>
      <dsp:spPr>
        <a:xfrm>
          <a:off x="3942967" y="1252939"/>
          <a:ext cx="2105303" cy="2631172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69187"/>
                <a:satOff val="201"/>
                <a:lumOff val="2743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shade val="50000"/>
                <a:hueOff val="169187"/>
                <a:satOff val="201"/>
                <a:lumOff val="2743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b="1" kern="1200" dirty="0">
            <a:solidFill>
              <a:srgbClr val="002060"/>
            </a:solidFill>
            <a:latin typeface="Arial Narrow" pitchFamily="34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002060"/>
              </a:solidFill>
              <a:latin typeface="Arial Narrow" pitchFamily="34" charset="0"/>
            </a:rPr>
            <a:t>МУНИЦИПАЛЬНЫЕ ПРОЕКТЫ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0" i="1" kern="1200" dirty="0">
              <a:solidFill>
                <a:srgbClr val="002060"/>
              </a:solidFill>
              <a:latin typeface="Arial Narrow" pitchFamily="34" charset="0"/>
            </a:rPr>
            <a:t>(разрабатываются муниципальным образованием самостоятельно)  </a:t>
          </a:r>
          <a:endParaRPr lang="ru-RU" sz="1100" b="0" i="1" kern="1200" dirty="0">
            <a:solidFill>
              <a:srgbClr val="002060"/>
            </a:solidFill>
            <a:latin typeface="Arial Narrow" pitchFamily="34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002060"/>
              </a:solidFill>
              <a:latin typeface="Arial Narrow" pitchFamily="34" charset="0"/>
            </a:rPr>
            <a:t> - мероприятия муниципальных программ МО город Волхов, в том числе за счет предоставления межбюджетных трансфертов (субсидий) из областного и районного бюджетов</a:t>
          </a:r>
        </a:p>
      </dsp:txBody>
      <dsp:txXfrm>
        <a:off x="3942967" y="1252939"/>
        <a:ext cx="2105303" cy="2631172"/>
      </dsp:txXfrm>
    </dsp:sp>
    <dsp:sp modelId="{351D850D-3AB9-45FB-BA0C-D8BD0A14848D}">
      <dsp:nvSpPr>
        <dsp:cNvPr id="0" name=""/>
        <dsp:cNvSpPr/>
      </dsp:nvSpPr>
      <dsp:spPr>
        <a:xfrm>
          <a:off x="0" y="3884111"/>
          <a:ext cx="6048672" cy="292352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8325A-7E75-4279-970A-BFD87ECC9BED}">
      <dsp:nvSpPr>
        <dsp:cNvPr id="0" name=""/>
        <dsp:cNvSpPr/>
      </dsp:nvSpPr>
      <dsp:spPr>
        <a:xfrm>
          <a:off x="0" y="8815"/>
          <a:ext cx="4444367" cy="224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>
              <a:latin typeface="Arial Narrow" pitchFamily="34" charset="0"/>
            </a:rPr>
            <a:t>Обеспечение устойчивого функционирования ЖКХ </a:t>
          </a:r>
          <a:r>
            <a:rPr lang="ru-RU" sz="1000" b="1" i="0" u="none" kern="1200" dirty="0">
              <a:latin typeface="Arial Narrow" pitchFamily="34" charset="0"/>
            </a:rPr>
            <a:t>17 133,1 </a:t>
          </a:r>
          <a:r>
            <a:rPr lang="ru-RU" sz="900" b="0" i="0" u="none" kern="1200" dirty="0">
              <a:latin typeface="Arial Narrow" pitchFamily="34" charset="0"/>
            </a:rPr>
            <a:t>тыс. руб. или </a:t>
          </a:r>
          <a:r>
            <a:rPr lang="ru-RU" sz="900" b="1" i="0" u="none" kern="1200" dirty="0">
              <a:latin typeface="Arial Narrow" pitchFamily="34" charset="0"/>
            </a:rPr>
            <a:t>3,3%</a:t>
          </a:r>
          <a:endParaRPr lang="ru-RU" sz="1000" b="1" kern="1200" dirty="0">
            <a:latin typeface="Arial Narrow" pitchFamily="34" charset="0"/>
          </a:endParaRPr>
        </a:p>
      </dsp:txBody>
      <dsp:txXfrm>
        <a:off x="10966" y="19781"/>
        <a:ext cx="4422435" cy="202708"/>
      </dsp:txXfrm>
    </dsp:sp>
    <dsp:sp modelId="{5ED8CD4E-D80F-4079-80B4-BAD506C07B95}">
      <dsp:nvSpPr>
        <dsp:cNvPr id="0" name=""/>
        <dsp:cNvSpPr/>
      </dsp:nvSpPr>
      <dsp:spPr>
        <a:xfrm>
          <a:off x="0" y="268015"/>
          <a:ext cx="4444367" cy="224640"/>
        </a:xfrm>
        <a:prstGeom prst="roundRect">
          <a:avLst/>
        </a:prstGeom>
        <a:gradFill rotWithShape="0">
          <a:gsLst>
            <a:gs pos="0">
              <a:schemeClr val="accent4">
                <a:hueOff val="329087"/>
                <a:satOff val="1426"/>
                <a:lumOff val="941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329087"/>
                <a:satOff val="1426"/>
                <a:lumOff val="941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>
              <a:latin typeface="Arial Narrow" pitchFamily="34" charset="0"/>
            </a:rPr>
            <a:t>Обеспечение жильем </a:t>
          </a:r>
          <a:r>
            <a:rPr lang="ru-RU" sz="1000" b="1" i="0" u="none" kern="1200" dirty="0">
              <a:latin typeface="Arial Narrow" pitchFamily="34" charset="0"/>
            </a:rPr>
            <a:t>13 848,4 </a:t>
          </a:r>
          <a:r>
            <a:rPr lang="ru-RU" sz="900" b="0" i="0" u="none" kern="1200" dirty="0">
              <a:latin typeface="Arial Narrow" pitchFamily="34" charset="0"/>
            </a:rPr>
            <a:t>тыс. руб. или </a:t>
          </a:r>
          <a:r>
            <a:rPr lang="ru-RU" sz="900" b="1" i="0" u="none" kern="1200" dirty="0">
              <a:latin typeface="Arial Narrow" pitchFamily="34" charset="0"/>
            </a:rPr>
            <a:t>2,7%</a:t>
          </a:r>
          <a:endParaRPr lang="ru-RU" sz="1000" b="1" kern="1200" dirty="0">
            <a:latin typeface="Arial Narrow" pitchFamily="34" charset="0"/>
          </a:endParaRPr>
        </a:p>
      </dsp:txBody>
      <dsp:txXfrm>
        <a:off x="10966" y="278981"/>
        <a:ext cx="4422435" cy="202708"/>
      </dsp:txXfrm>
    </dsp:sp>
    <dsp:sp modelId="{F27452D1-96B0-4594-85DB-1987C04934A6}">
      <dsp:nvSpPr>
        <dsp:cNvPr id="0" name=""/>
        <dsp:cNvSpPr/>
      </dsp:nvSpPr>
      <dsp:spPr>
        <a:xfrm>
          <a:off x="0" y="527215"/>
          <a:ext cx="4444367" cy="224640"/>
        </a:xfrm>
        <a:prstGeom prst="roundRect">
          <a:avLst/>
        </a:prstGeom>
        <a:gradFill rotWithShape="0">
          <a:gsLst>
            <a:gs pos="0">
              <a:schemeClr val="accent4">
                <a:hueOff val="658174"/>
                <a:satOff val="2853"/>
                <a:lumOff val="1882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658174"/>
                <a:satOff val="2853"/>
                <a:lumOff val="1882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>
              <a:latin typeface="Arial Narrow" pitchFamily="34" charset="0"/>
            </a:rPr>
            <a:t>Молодежь </a:t>
          </a:r>
          <a:r>
            <a:rPr lang="ru-RU" sz="1000" b="1" i="0" u="none" kern="1200" dirty="0">
              <a:latin typeface="Arial Narrow" pitchFamily="34" charset="0"/>
            </a:rPr>
            <a:t>4 965,9 </a:t>
          </a:r>
          <a:r>
            <a:rPr lang="ru-RU" sz="900" b="0" i="0" u="none" kern="1200" dirty="0">
              <a:latin typeface="Arial Narrow" pitchFamily="34" charset="0"/>
            </a:rPr>
            <a:t>тыс. руб. или </a:t>
          </a:r>
          <a:r>
            <a:rPr lang="ru-RU" sz="900" b="1" i="0" u="none" kern="1200" dirty="0">
              <a:latin typeface="Arial Narrow" pitchFamily="34" charset="0"/>
            </a:rPr>
            <a:t>1%</a:t>
          </a:r>
          <a:endParaRPr lang="ru-RU" sz="900" b="0" i="0" u="none" kern="1200" dirty="0">
            <a:latin typeface="Arial Narrow" pitchFamily="34" charset="0"/>
          </a:endParaRPr>
        </a:p>
      </dsp:txBody>
      <dsp:txXfrm>
        <a:off x="10966" y="538181"/>
        <a:ext cx="4422435" cy="202708"/>
      </dsp:txXfrm>
    </dsp:sp>
    <dsp:sp modelId="{C913D37F-92EF-4E90-9E76-A7BF9732510F}">
      <dsp:nvSpPr>
        <dsp:cNvPr id="0" name=""/>
        <dsp:cNvSpPr/>
      </dsp:nvSpPr>
      <dsp:spPr>
        <a:xfrm>
          <a:off x="0" y="786415"/>
          <a:ext cx="4444367" cy="224640"/>
        </a:xfrm>
        <a:prstGeom prst="roundRect">
          <a:avLst/>
        </a:prstGeom>
        <a:gradFill rotWithShape="0">
          <a:gsLst>
            <a:gs pos="0">
              <a:schemeClr val="accent4">
                <a:hueOff val="987261"/>
                <a:satOff val="4279"/>
                <a:lumOff val="2824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987261"/>
                <a:satOff val="4279"/>
                <a:lumOff val="2824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>
              <a:latin typeface="Arial Narrow" pitchFamily="34" charset="0"/>
            </a:rPr>
            <a:t>Устойчивое общественное развитие	 </a:t>
          </a:r>
          <a:r>
            <a:rPr lang="ru-RU" sz="1000" b="1" i="0" u="none" kern="1200" dirty="0">
              <a:latin typeface="Arial Narrow" pitchFamily="34" charset="0"/>
            </a:rPr>
            <a:t>4 889,7</a:t>
          </a:r>
          <a:r>
            <a:rPr lang="ru-RU" sz="900" b="0" i="0" u="none" kern="1200" dirty="0">
              <a:latin typeface="Arial Narrow" pitchFamily="34" charset="0"/>
            </a:rPr>
            <a:t>тыс. руб. или </a:t>
          </a:r>
          <a:r>
            <a:rPr lang="ru-RU" sz="900" b="1" i="0" u="none" kern="1200" dirty="0">
              <a:latin typeface="Arial Narrow" pitchFamily="34" charset="0"/>
            </a:rPr>
            <a:t>0,9%</a:t>
          </a:r>
          <a:endParaRPr lang="ru-RU" sz="900" kern="1200" dirty="0">
            <a:latin typeface="Arial Narrow" pitchFamily="34" charset="0"/>
          </a:endParaRPr>
        </a:p>
      </dsp:txBody>
      <dsp:txXfrm>
        <a:off x="10966" y="797381"/>
        <a:ext cx="4422435" cy="202708"/>
      </dsp:txXfrm>
    </dsp:sp>
    <dsp:sp modelId="{F1F57F89-0DA6-4873-9F47-41542B052F3B}">
      <dsp:nvSpPr>
        <dsp:cNvPr id="0" name=""/>
        <dsp:cNvSpPr/>
      </dsp:nvSpPr>
      <dsp:spPr>
        <a:xfrm>
          <a:off x="0" y="1045615"/>
          <a:ext cx="4444367" cy="224640"/>
        </a:xfrm>
        <a:prstGeom prst="roundRect">
          <a:avLst/>
        </a:prstGeom>
        <a:gradFill rotWithShape="0">
          <a:gsLst>
            <a:gs pos="0">
              <a:schemeClr val="accent4">
                <a:hueOff val="1316347"/>
                <a:satOff val="5706"/>
                <a:lumOff val="3765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1316347"/>
                <a:satOff val="5706"/>
                <a:lumOff val="3765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u="none" kern="1200" dirty="0">
              <a:latin typeface="Arial Narrow" pitchFamily="34" charset="0"/>
            </a:rPr>
            <a:t>Борьба с борщевиком Сосновского </a:t>
          </a:r>
          <a:r>
            <a:rPr lang="ru-RU" sz="1000" b="1" i="0" u="none" kern="1200" dirty="0">
              <a:latin typeface="Arial Narrow" pitchFamily="34" charset="0"/>
            </a:rPr>
            <a:t>153,5</a:t>
          </a:r>
          <a:r>
            <a:rPr lang="ru-RU" sz="800" b="1" i="0" u="none" kern="1200" dirty="0">
              <a:latin typeface="Arial Narrow" pitchFamily="34" charset="0"/>
            </a:rPr>
            <a:t> </a:t>
          </a:r>
          <a:r>
            <a:rPr lang="ru-RU" sz="800" b="0" i="0" u="none" kern="1200" dirty="0">
              <a:latin typeface="Arial Narrow" pitchFamily="34" charset="0"/>
            </a:rPr>
            <a:t>тыс. руб. </a:t>
          </a:r>
          <a:endParaRPr lang="ru-RU" sz="900" kern="1200" dirty="0">
            <a:latin typeface="Arial Narrow" pitchFamily="34" charset="0"/>
          </a:endParaRPr>
        </a:p>
      </dsp:txBody>
      <dsp:txXfrm>
        <a:off x="10966" y="1056581"/>
        <a:ext cx="4422435" cy="202708"/>
      </dsp:txXfrm>
    </dsp:sp>
    <dsp:sp modelId="{F3A5C674-7676-4531-BD80-D60FF8874138}">
      <dsp:nvSpPr>
        <dsp:cNvPr id="0" name=""/>
        <dsp:cNvSpPr/>
      </dsp:nvSpPr>
      <dsp:spPr>
        <a:xfrm>
          <a:off x="0" y="1304815"/>
          <a:ext cx="4444367" cy="224640"/>
        </a:xfrm>
        <a:prstGeom prst="roundRect">
          <a:avLst/>
        </a:prstGeom>
        <a:gradFill rotWithShape="0">
          <a:gsLst>
            <a:gs pos="0">
              <a:schemeClr val="accent4">
                <a:hueOff val="1645434"/>
                <a:satOff val="7132"/>
                <a:lumOff val="4706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1645434"/>
                <a:satOff val="7132"/>
                <a:lumOff val="4706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u="none" kern="1200">
              <a:latin typeface="Arial Narrow" pitchFamily="34" charset="0"/>
            </a:rPr>
            <a:t>Развитие </a:t>
          </a:r>
          <a:r>
            <a:rPr lang="ru-RU" sz="800" b="0" i="0" u="none" kern="1200" dirty="0">
              <a:latin typeface="Arial Narrow" pitchFamily="34" charset="0"/>
            </a:rPr>
            <a:t>малого, среднего бизнеса и потребительского рынка</a:t>
          </a:r>
          <a:r>
            <a:rPr lang="ru-RU" sz="900" b="0" i="0" u="none" kern="1200" dirty="0">
              <a:latin typeface="Arial Narrow" pitchFamily="34" charset="0"/>
            </a:rPr>
            <a:t>	</a:t>
          </a:r>
          <a:r>
            <a:rPr lang="ru-RU" sz="1000" b="1" i="0" u="none" kern="1200" dirty="0">
              <a:latin typeface="Arial Narrow" pitchFamily="34" charset="0"/>
            </a:rPr>
            <a:t>90,0</a:t>
          </a:r>
          <a:r>
            <a:rPr lang="ru-RU" sz="900" b="0" i="0" u="none" kern="1200" dirty="0">
              <a:latin typeface="Arial Narrow" pitchFamily="34" charset="0"/>
            </a:rPr>
            <a:t> </a:t>
          </a:r>
          <a:r>
            <a:rPr lang="ru-RU" sz="700" b="0" i="0" u="none" kern="1200" dirty="0">
              <a:latin typeface="Arial Narrow" pitchFamily="34" charset="0"/>
            </a:rPr>
            <a:t>тыс. руб. </a:t>
          </a:r>
          <a:endParaRPr lang="ru-RU" sz="900" kern="1200" dirty="0">
            <a:latin typeface="Arial Narrow" pitchFamily="34" charset="0"/>
          </a:endParaRPr>
        </a:p>
      </dsp:txBody>
      <dsp:txXfrm>
        <a:off x="10966" y="1315781"/>
        <a:ext cx="4422435" cy="2027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B45E2-0CB2-47FB-A915-8726D72AAB28}">
      <dsp:nvSpPr>
        <dsp:cNvPr id="0" name=""/>
        <dsp:cNvSpPr/>
      </dsp:nvSpPr>
      <dsp:spPr>
        <a:xfrm>
          <a:off x="148955" y="0"/>
          <a:ext cx="2873334" cy="3926416"/>
        </a:xfrm>
        <a:prstGeom prst="flowChartPunchedCard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Муниципальный проект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МО город Волхов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«Борьба с борщевиком Сосновского» 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проведение мероприятий по обработке от борщевика Сосновского химическим способом – </a:t>
          </a:r>
          <a:r>
            <a:rPr lang="ru-RU" sz="1400" b="1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50,0</a:t>
          </a:r>
          <a:r>
            <a:rPr lang="ru-RU" sz="12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 тыс. рублей</a:t>
          </a:r>
        </a:p>
      </dsp:txBody>
      <dsp:txXfrm>
        <a:off x="148955" y="1570566"/>
        <a:ext cx="2873334" cy="1570566"/>
      </dsp:txXfrm>
    </dsp:sp>
    <dsp:sp modelId="{D8B13CF9-C490-4F65-9788-6C4FF3624985}">
      <dsp:nvSpPr>
        <dsp:cNvPr id="0" name=""/>
        <dsp:cNvSpPr/>
      </dsp:nvSpPr>
      <dsp:spPr>
        <a:xfrm>
          <a:off x="918224" y="182003"/>
          <a:ext cx="1307496" cy="1307496"/>
        </a:xfrm>
        <a:prstGeom prst="flowChartPunchedCard">
          <a:avLst/>
        </a:prstGeom>
        <a:blipFill dpi="0" rotWithShape="1">
          <a:blip xmlns:r="http://schemas.openxmlformats.org/officeDocument/2006/relationships" r:embed="rId1"/>
          <a:srcRect/>
          <a:stretch>
            <a:fillRect l="-9000" r="-35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7F8FF-8251-467C-A969-7555DDB0D9E5}">
      <dsp:nvSpPr>
        <dsp:cNvPr id="0" name=""/>
        <dsp:cNvSpPr/>
      </dsp:nvSpPr>
      <dsp:spPr>
        <a:xfrm>
          <a:off x="3114844" y="0"/>
          <a:ext cx="3085161" cy="3926416"/>
        </a:xfrm>
        <a:prstGeom prst="flowChartPunchedCard">
          <a:avLst/>
        </a:prstGeom>
        <a:solidFill>
          <a:srgbClr val="BBB345"/>
        </a:solidFill>
        <a:ln w="15875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Муниципальный проект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 Волховского муниципального района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 «</a:t>
          </a:r>
          <a:r>
            <a:rPr lang="ru-RU" sz="12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Ликвидация борщевика Сосновского на территории муниципальных образований Волховского муниципального района</a:t>
          </a:r>
          <a:r>
            <a:rPr lang="ru-RU" sz="11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»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софинансирование мероприятий по освобождению территорий от засоренности борщевиком Сосновского механическим методом (покос) – </a:t>
          </a:r>
          <a:r>
            <a:rPr lang="ru-RU" sz="1400" b="1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69,1 </a:t>
          </a:r>
          <a:r>
            <a:rPr lang="ru-RU" sz="1100" b="1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тыс. рублей</a:t>
          </a:r>
        </a:p>
      </dsp:txBody>
      <dsp:txXfrm>
        <a:off x="3114844" y="1570566"/>
        <a:ext cx="3085161" cy="1570566"/>
      </dsp:txXfrm>
    </dsp:sp>
    <dsp:sp modelId="{7A4BA4D8-1B5F-4243-A481-484230236DF9}">
      <dsp:nvSpPr>
        <dsp:cNvPr id="0" name=""/>
        <dsp:cNvSpPr/>
      </dsp:nvSpPr>
      <dsp:spPr>
        <a:xfrm>
          <a:off x="4117364" y="182003"/>
          <a:ext cx="1307496" cy="1307496"/>
        </a:xfrm>
        <a:prstGeom prst="flowChartPunchedCard">
          <a:avLst/>
        </a:prstGeom>
        <a:blipFill>
          <a:blip xmlns:r="http://schemas.openxmlformats.org/officeDocument/2006/relationships" r:embed="rId2"/>
          <a:srcRect/>
          <a:stretch>
            <a:fillRect l="-21000" r="-21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9D3B-694C-4337-86E2-010A42345310}">
      <dsp:nvSpPr>
        <dsp:cNvPr id="0" name=""/>
        <dsp:cNvSpPr/>
      </dsp:nvSpPr>
      <dsp:spPr>
        <a:xfrm>
          <a:off x="6292561" y="0"/>
          <a:ext cx="2702478" cy="3926416"/>
        </a:xfrm>
        <a:prstGeom prst="flowChartPunchedCard">
          <a:avLst/>
        </a:prstGeom>
        <a:solidFill>
          <a:srgbClr val="97D030"/>
        </a:solidFill>
        <a:ln w="15875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b="1" i="0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Отраслевой проект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«Благоустройство сельских территорий»</a:t>
          </a:r>
          <a:endParaRPr lang="ru-RU" sz="1200" i="0" kern="1200" dirty="0">
            <a:solidFill>
              <a:schemeClr val="accent3">
                <a:lumMod val="50000"/>
              </a:schemeClr>
            </a:solidFill>
            <a:latin typeface="Arial Narrow" pitchFamily="34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i="0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софинансирование комплекса мероприятий по борьбе с борщевиком Сосновского на территориях муниципальных образований – </a:t>
          </a:r>
          <a:r>
            <a:rPr lang="ru-RU" sz="1400" b="1" i="0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34,4</a:t>
          </a:r>
          <a:r>
            <a:rPr lang="ru-RU" sz="1400" b="1" i="0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 </a:t>
          </a:r>
          <a:r>
            <a:rPr lang="ru-RU" sz="1200" b="1" i="0" kern="1200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тыс. рублей</a:t>
          </a:r>
        </a:p>
      </dsp:txBody>
      <dsp:txXfrm>
        <a:off x="6292561" y="1570566"/>
        <a:ext cx="2702478" cy="1570566"/>
      </dsp:txXfrm>
    </dsp:sp>
    <dsp:sp modelId="{DD8B6BD6-0031-4E83-8563-E6BFE3D5DBA9}">
      <dsp:nvSpPr>
        <dsp:cNvPr id="0" name=""/>
        <dsp:cNvSpPr/>
      </dsp:nvSpPr>
      <dsp:spPr>
        <a:xfrm>
          <a:off x="6990052" y="235584"/>
          <a:ext cx="1307496" cy="1307496"/>
        </a:xfrm>
        <a:prstGeom prst="flowChartPunchedCard">
          <a:avLst/>
        </a:prstGeom>
        <a:blipFill>
          <a:blip xmlns:r="http://schemas.openxmlformats.org/officeDocument/2006/relationships" r:embed="rId3"/>
          <a:srcRect/>
          <a:stretch>
            <a:fillRect l="-27000" r="-27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97E2D-8FD5-4635-9E1E-25E46B45114F}">
      <dsp:nvSpPr>
        <dsp:cNvPr id="0" name=""/>
        <dsp:cNvSpPr/>
      </dsp:nvSpPr>
      <dsp:spPr>
        <a:xfrm>
          <a:off x="506801" y="3651282"/>
          <a:ext cx="8141953" cy="275133"/>
        </a:xfrm>
        <a:prstGeom prst="leftRightArrow">
          <a:avLst/>
        </a:prstGeom>
        <a:gradFill flip="none" rotWithShape="0">
          <a:gsLst>
            <a:gs pos="33750">
              <a:schemeClr val="accent5">
                <a:lumMod val="75000"/>
              </a:schemeClr>
            </a:gs>
            <a:gs pos="0">
              <a:schemeClr val="accent5">
                <a:lumMod val="75000"/>
              </a:schemeClr>
            </a:gs>
            <a:gs pos="50000">
              <a:schemeClr val="accent4">
                <a:lumMod val="60000"/>
                <a:lumOff val="40000"/>
                <a:shade val="67500"/>
                <a:satMod val="115000"/>
              </a:schemeClr>
            </a:gs>
            <a:gs pos="70819">
              <a:srgbClr val="7E7A4A"/>
            </a:gs>
            <a:gs pos="56250">
              <a:srgbClr val="988463"/>
            </a:gs>
            <a:gs pos="100000">
              <a:schemeClr val="accent4">
                <a:lumMod val="60000"/>
                <a:lumOff val="40000"/>
              </a:schemeClr>
            </a:gs>
          </a:gsLst>
          <a:lin ang="8100000" scaled="1"/>
          <a:tileRect/>
        </a:gradFill>
        <a:ln w="15875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0.66935</cdr:x>
      <cdr:y>0.56351</cdr:y>
    </cdr:from>
    <cdr:to>
      <cdr:x>0.77176</cdr:x>
      <cdr:y>0.71259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76663" y="34563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0.15229</cdr:x>
      <cdr:y>0.25482</cdr:y>
    </cdr:from>
    <cdr:to>
      <cdr:x>0.19927</cdr:x>
      <cdr:y>0.31352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666872" y="1562967"/>
          <a:ext cx="514205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0.72636</cdr:x>
      <cdr:y>0.13974</cdr:y>
    </cdr:from>
    <cdr:to>
      <cdr:x>0.84679</cdr:x>
      <cdr:y>0.2351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2952328" y="316558"/>
          <a:ext cx="489490" cy="216021"/>
        </a:xfrm>
        <a:prstGeom xmlns:a="http://schemas.openxmlformats.org/drawingml/2006/main" prst="wedgeRoundRectCallout">
          <a:avLst>
            <a:gd name="adj1" fmla="val -86218"/>
            <a:gd name="adj2" fmla="val 14399"/>
            <a:gd name="adj3" fmla="val 16667"/>
          </a:avLst>
        </a:prstGeom>
        <a:noFill xmlns:a="http://schemas.openxmlformats.org/drawingml/2006/main"/>
        <a:ln xmlns:a="http://schemas.openxmlformats.org/drawingml/2006/main" w="12700">
          <a:solidFill>
            <a:schemeClr val="accent4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>
                  <a:lumMod val="95000"/>
                </a:schemeClr>
              </a:solidFill>
              <a:latin typeface="Arial Narrow" pitchFamily="34" charset="0"/>
            </a:rPr>
            <a:t>63,5%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0.66935</cdr:x>
      <cdr:y>0.56351</cdr:y>
    </cdr:from>
    <cdr:to>
      <cdr:x>0.77176</cdr:x>
      <cdr:y>0.71259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76663" y="34563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0.15229</cdr:x>
      <cdr:y>0.25482</cdr:y>
    </cdr:from>
    <cdr:to>
      <cdr:x>0.19927</cdr:x>
      <cdr:y>0.31352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666872" y="1562967"/>
          <a:ext cx="514205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0.66935</cdr:x>
      <cdr:y>0.56351</cdr:y>
    </cdr:from>
    <cdr:to>
      <cdr:x>0.77176</cdr:x>
      <cdr:y>0.71259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76663" y="34563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0.15229</cdr:x>
      <cdr:y>0.25482</cdr:y>
    </cdr:from>
    <cdr:to>
      <cdr:x>0.19927</cdr:x>
      <cdr:y>0.31352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666872" y="1562967"/>
          <a:ext cx="514205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7"/>
            <a:ext cx="4306865" cy="3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t" anchorCtr="0" compatLnSpc="1">
            <a:prstTxWarp prst="textNoShape">
              <a:avLst/>
            </a:prstTxWarp>
          </a:bodyPr>
          <a:lstStyle>
            <a:lvl1pPr defTabSz="91393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5671" y="27"/>
            <a:ext cx="4306865" cy="3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t" anchorCtr="0" compatLnSpc="1">
            <a:prstTxWarp prst="textNoShape">
              <a:avLst/>
            </a:prstTxWarp>
          </a:bodyPr>
          <a:lstStyle>
            <a:lvl1pPr algn="r" defTabSz="91393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70124"/>
            <a:ext cx="4306865" cy="3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b" anchorCtr="0" compatLnSpc="1">
            <a:prstTxWarp prst="textNoShape">
              <a:avLst/>
            </a:prstTxWarp>
          </a:bodyPr>
          <a:lstStyle>
            <a:lvl1pPr defTabSz="91393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5671" y="6470124"/>
            <a:ext cx="4306865" cy="3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b" anchorCtr="0" compatLnSpc="1">
            <a:prstTxWarp prst="textNoShape">
              <a:avLst/>
            </a:prstTxWarp>
          </a:bodyPr>
          <a:lstStyle>
            <a:lvl1pPr algn="r" defTabSz="91393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E5A0A3C-50F9-4734-8392-7CFAC9593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802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7"/>
            <a:ext cx="4306865" cy="3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t" anchorCtr="0" compatLnSpc="1">
            <a:prstTxWarp prst="textNoShape">
              <a:avLst/>
            </a:prstTxWarp>
          </a:bodyPr>
          <a:lstStyle>
            <a:lvl1pPr defTabSz="91393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5671" y="27"/>
            <a:ext cx="4306865" cy="3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t" anchorCtr="0" compatLnSpc="1">
            <a:prstTxWarp prst="textNoShape">
              <a:avLst/>
            </a:prstTxWarp>
          </a:bodyPr>
          <a:lstStyle>
            <a:lvl1pPr algn="r" defTabSz="91393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3513" y="509588"/>
            <a:ext cx="4538662" cy="2552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60" y="3235884"/>
            <a:ext cx="7294612" cy="306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70124"/>
            <a:ext cx="4306865" cy="3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b" anchorCtr="0" compatLnSpc="1">
            <a:prstTxWarp prst="textNoShape">
              <a:avLst/>
            </a:prstTxWarp>
          </a:bodyPr>
          <a:lstStyle>
            <a:lvl1pPr defTabSz="91393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5671" y="6470124"/>
            <a:ext cx="4306865" cy="3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68" rIns="91346" bIns="45668" numCol="1" anchor="b" anchorCtr="0" compatLnSpc="1">
            <a:prstTxWarp prst="textNoShape">
              <a:avLst/>
            </a:prstTxWarp>
          </a:bodyPr>
          <a:lstStyle>
            <a:lvl1pPr algn="r" defTabSz="91393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A836BA1-5964-4EBF-841B-436922347C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794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6264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72528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08792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45056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813211" algn="l" defTabSz="7252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75854" algn="l" defTabSz="7252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538495" algn="l" defTabSz="7252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901137" algn="l" defTabSz="7252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80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80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80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8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80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80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9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18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75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85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2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835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284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89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53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18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42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021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3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01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463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460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115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807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86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29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29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29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241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3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866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34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3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804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09588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617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54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8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342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49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1175"/>
            <a:ext cx="453866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36BA1-5964-4EBF-841B-436922347CF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8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B2D7D-0D0C-442C-A2BB-B583BA516F2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C2DF5-4AFA-47C9-9200-E2AEBB303D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757841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1022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2263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84220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5243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134572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3873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27003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96455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36545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41E60-F722-413D-B438-849D1F5F17AE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E2E41-8694-44C2-87F8-8FFCD37FB9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07380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3922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81128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25162-824E-4C66-AE6B-A8F44AB50FFF}" type="datetime1">
              <a:rPr lang="ru-RU" smtClean="0"/>
              <a:t>04.12.2024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F6FA8-9920-4402-9756-F61D7EBBB2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565343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575D95-BE3F-4261-AB4A-437E3B077724}" type="datetime1">
              <a:rPr lang="ru-RU" smtClean="0"/>
              <a:t>04.12.2024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A38D6-93D9-4536-98F1-4040998D35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836797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6174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5539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87951CF-12D5-40B5-8C85-A7CC69D984E2}" type="datetime1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AE42F14-5DC2-46AE-B56B-9451A3736F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0925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  <p:sldLayoutId id="2147484885" r:id="rId12"/>
    <p:sldLayoutId id="2147484886" r:id="rId13"/>
    <p:sldLayoutId id="2147484887" r:id="rId14"/>
    <p:sldLayoutId id="2147484888" r:id="rId15"/>
    <p:sldLayoutId id="2147484889" r:id="rId16"/>
    <p:sldLayoutId id="2147484890" r:id="rId17"/>
  </p:sldLayoutIdLst>
  <p:transition>
    <p:wipe dir="d"/>
  </p:transition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4.png"/><Relationship Id="rId4" Type="http://schemas.openxmlformats.org/officeDocument/2006/relationships/diagramData" Target="../diagrams/data1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7.jpeg"/><Relationship Id="rId5" Type="http://schemas.openxmlformats.org/officeDocument/2006/relationships/diagramLayout" Target="../diagrams/layout2.xml"/><Relationship Id="rId1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diagramData" Target="../diagrams/data2.xml"/><Relationship Id="rId9" Type="http://schemas.openxmlformats.org/officeDocument/2006/relationships/image" Target="../media/image35.pn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5.png"/><Relationship Id="rId9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5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image" Target="../media/image57.jpeg"/><Relationship Id="rId3" Type="http://schemas.openxmlformats.org/officeDocument/2006/relationships/image" Target="../media/image6.jpg"/><Relationship Id="rId7" Type="http://schemas.openxmlformats.org/officeDocument/2006/relationships/diagramLayout" Target="../diagrams/layout8.xml"/><Relationship Id="rId12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microsoft.com/office/2007/relationships/diagramDrawing" Target="../diagrams/drawing8.xml"/><Relationship Id="rId4" Type="http://schemas.openxmlformats.org/officeDocument/2006/relationships/image" Target="../media/image53.jpeg"/><Relationship Id="rId9" Type="http://schemas.openxmlformats.org/officeDocument/2006/relationships/diagramColors" Target="../diagrams/colors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microsoft.com/office/2007/relationships/hdphoto" Target="../media/hdphoto5.wdp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1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13.jpe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11" Type="http://schemas.openxmlformats.org/officeDocument/2006/relationships/image" Target="../media/image115.png"/><Relationship Id="rId5" Type="http://schemas.openxmlformats.org/officeDocument/2006/relationships/diagramData" Target="../diagrams/data10.xml"/><Relationship Id="rId10" Type="http://schemas.openxmlformats.org/officeDocument/2006/relationships/image" Target="../media/image114.jpg"/><Relationship Id="rId4" Type="http://schemas.openxmlformats.org/officeDocument/2006/relationships/image" Target="../media/image6.jpg"/><Relationship Id="rId9" Type="http://schemas.microsoft.com/office/2007/relationships/diagramDrawing" Target="../diagrams/drawing10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1.xml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11" Type="http://schemas.microsoft.com/office/2007/relationships/hdphoto" Target="../media/hdphoto6.wdp"/><Relationship Id="rId5" Type="http://schemas.openxmlformats.org/officeDocument/2006/relationships/diagramLayout" Target="../diagrams/layout11.xml"/><Relationship Id="rId10" Type="http://schemas.openxmlformats.org/officeDocument/2006/relationships/image" Target="../media/image117.png"/><Relationship Id="rId4" Type="http://schemas.openxmlformats.org/officeDocument/2006/relationships/diagramData" Target="../diagrams/data11.xml"/><Relationship Id="rId9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119.png"/><Relationship Id="rId5" Type="http://schemas.openxmlformats.org/officeDocument/2006/relationships/diagramLayout" Target="../diagrams/layout12.xml"/><Relationship Id="rId10" Type="http://schemas.openxmlformats.org/officeDocument/2006/relationships/image" Target="../media/image118.png"/><Relationship Id="rId4" Type="http://schemas.openxmlformats.org/officeDocument/2006/relationships/diagramData" Target="../diagrams/data12.xml"/><Relationship Id="rId9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6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25.jpe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126.png"/><Relationship Id="rId4" Type="http://schemas.openxmlformats.org/officeDocument/2006/relationships/image" Target="../media/image6.jpg"/><Relationship Id="rId9" Type="http://schemas.microsoft.com/office/2007/relationships/diagramDrawing" Target="../diagrams/drawing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jp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microsoft.com/office/2007/relationships/hdphoto" Target="../media/hdphoto1.wdp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соседними углами 5"/>
          <p:cNvSpPr/>
          <p:nvPr/>
        </p:nvSpPr>
        <p:spPr>
          <a:xfrm>
            <a:off x="11681" y="12303"/>
            <a:ext cx="9132320" cy="2317411"/>
          </a:xfrm>
          <a:custGeom>
            <a:avLst/>
            <a:gdLst>
              <a:gd name="connsiteX0" fmla="*/ 384050 w 3744416"/>
              <a:gd name="connsiteY0" fmla="*/ 0 h 2304256"/>
              <a:gd name="connsiteX1" fmla="*/ 3360366 w 3744416"/>
              <a:gd name="connsiteY1" fmla="*/ 0 h 2304256"/>
              <a:gd name="connsiteX2" fmla="*/ 3744416 w 3744416"/>
              <a:gd name="connsiteY2" fmla="*/ 384050 h 2304256"/>
              <a:gd name="connsiteX3" fmla="*/ 3744416 w 3744416"/>
              <a:gd name="connsiteY3" fmla="*/ 2304256 h 2304256"/>
              <a:gd name="connsiteX4" fmla="*/ 3744416 w 3744416"/>
              <a:gd name="connsiteY4" fmla="*/ 2304256 h 2304256"/>
              <a:gd name="connsiteX5" fmla="*/ 0 w 3744416"/>
              <a:gd name="connsiteY5" fmla="*/ 2304256 h 2304256"/>
              <a:gd name="connsiteX6" fmla="*/ 0 w 3744416"/>
              <a:gd name="connsiteY6" fmla="*/ 2304256 h 2304256"/>
              <a:gd name="connsiteX7" fmla="*/ 0 w 3744416"/>
              <a:gd name="connsiteY7" fmla="*/ 384050 h 2304256"/>
              <a:gd name="connsiteX8" fmla="*/ 384050 w 3744416"/>
              <a:gd name="connsiteY8" fmla="*/ 0 h 2304256"/>
              <a:gd name="connsiteX0" fmla="*/ 400676 w 3761042"/>
              <a:gd name="connsiteY0" fmla="*/ 0 h 2312569"/>
              <a:gd name="connsiteX1" fmla="*/ 3376992 w 3761042"/>
              <a:gd name="connsiteY1" fmla="*/ 0 h 2312569"/>
              <a:gd name="connsiteX2" fmla="*/ 3761042 w 3761042"/>
              <a:gd name="connsiteY2" fmla="*/ 384050 h 2312569"/>
              <a:gd name="connsiteX3" fmla="*/ 3761042 w 3761042"/>
              <a:gd name="connsiteY3" fmla="*/ 2304256 h 2312569"/>
              <a:gd name="connsiteX4" fmla="*/ 3761042 w 3761042"/>
              <a:gd name="connsiteY4" fmla="*/ 2304256 h 2312569"/>
              <a:gd name="connsiteX5" fmla="*/ 16626 w 3761042"/>
              <a:gd name="connsiteY5" fmla="*/ 2304256 h 2312569"/>
              <a:gd name="connsiteX6" fmla="*/ 0 w 3761042"/>
              <a:gd name="connsiteY6" fmla="*/ 2312569 h 2312569"/>
              <a:gd name="connsiteX7" fmla="*/ 16626 w 3761042"/>
              <a:gd name="connsiteY7" fmla="*/ 384050 h 2312569"/>
              <a:gd name="connsiteX8" fmla="*/ 400676 w 3761042"/>
              <a:gd name="connsiteY8" fmla="*/ 0 h 2312569"/>
              <a:gd name="connsiteX0" fmla="*/ 400676 w 3761042"/>
              <a:gd name="connsiteY0" fmla="*/ 0 h 2312569"/>
              <a:gd name="connsiteX1" fmla="*/ 3376992 w 3761042"/>
              <a:gd name="connsiteY1" fmla="*/ 0 h 2312569"/>
              <a:gd name="connsiteX2" fmla="*/ 3761042 w 3761042"/>
              <a:gd name="connsiteY2" fmla="*/ 384050 h 2312569"/>
              <a:gd name="connsiteX3" fmla="*/ 3761042 w 3761042"/>
              <a:gd name="connsiteY3" fmla="*/ 2304256 h 2312569"/>
              <a:gd name="connsiteX4" fmla="*/ 3370344 w 3761042"/>
              <a:gd name="connsiteY4" fmla="*/ 2287631 h 2312569"/>
              <a:gd name="connsiteX5" fmla="*/ 16626 w 3761042"/>
              <a:gd name="connsiteY5" fmla="*/ 2304256 h 2312569"/>
              <a:gd name="connsiteX6" fmla="*/ 0 w 3761042"/>
              <a:gd name="connsiteY6" fmla="*/ 2312569 h 2312569"/>
              <a:gd name="connsiteX7" fmla="*/ 16626 w 3761042"/>
              <a:gd name="connsiteY7" fmla="*/ 384050 h 2312569"/>
              <a:gd name="connsiteX8" fmla="*/ 400676 w 3761042"/>
              <a:gd name="connsiteY8" fmla="*/ 0 h 2312569"/>
              <a:gd name="connsiteX0" fmla="*/ 400676 w 3761042"/>
              <a:gd name="connsiteY0" fmla="*/ 0 h 2312569"/>
              <a:gd name="connsiteX1" fmla="*/ 3376992 w 3761042"/>
              <a:gd name="connsiteY1" fmla="*/ 0 h 2312569"/>
              <a:gd name="connsiteX2" fmla="*/ 3761042 w 3761042"/>
              <a:gd name="connsiteY2" fmla="*/ 384050 h 2312569"/>
              <a:gd name="connsiteX3" fmla="*/ 3752729 w 3761042"/>
              <a:gd name="connsiteY3" fmla="*/ 1921871 h 2312569"/>
              <a:gd name="connsiteX4" fmla="*/ 3370344 w 3761042"/>
              <a:gd name="connsiteY4" fmla="*/ 2287631 h 2312569"/>
              <a:gd name="connsiteX5" fmla="*/ 16626 w 3761042"/>
              <a:gd name="connsiteY5" fmla="*/ 2304256 h 2312569"/>
              <a:gd name="connsiteX6" fmla="*/ 0 w 3761042"/>
              <a:gd name="connsiteY6" fmla="*/ 2312569 h 2312569"/>
              <a:gd name="connsiteX7" fmla="*/ 16626 w 3761042"/>
              <a:gd name="connsiteY7" fmla="*/ 384050 h 2312569"/>
              <a:gd name="connsiteX8" fmla="*/ 400676 w 3761042"/>
              <a:gd name="connsiteY8" fmla="*/ 0 h 2312569"/>
              <a:gd name="connsiteX0" fmla="*/ 392363 w 3752729"/>
              <a:gd name="connsiteY0" fmla="*/ 0 h 2304256"/>
              <a:gd name="connsiteX1" fmla="*/ 3368679 w 3752729"/>
              <a:gd name="connsiteY1" fmla="*/ 0 h 2304256"/>
              <a:gd name="connsiteX2" fmla="*/ 3752729 w 3752729"/>
              <a:gd name="connsiteY2" fmla="*/ 384050 h 2304256"/>
              <a:gd name="connsiteX3" fmla="*/ 3744416 w 3752729"/>
              <a:gd name="connsiteY3" fmla="*/ 1921871 h 2304256"/>
              <a:gd name="connsiteX4" fmla="*/ 3362031 w 3752729"/>
              <a:gd name="connsiteY4" fmla="*/ 2287631 h 2304256"/>
              <a:gd name="connsiteX5" fmla="*/ 8313 w 3752729"/>
              <a:gd name="connsiteY5" fmla="*/ 2304256 h 2304256"/>
              <a:gd name="connsiteX6" fmla="*/ 0 w 3752729"/>
              <a:gd name="connsiteY6" fmla="*/ 1705740 h 2304256"/>
              <a:gd name="connsiteX7" fmla="*/ 8313 w 3752729"/>
              <a:gd name="connsiteY7" fmla="*/ 384050 h 2304256"/>
              <a:gd name="connsiteX8" fmla="*/ 392363 w 3752729"/>
              <a:gd name="connsiteY8" fmla="*/ 0 h 2304256"/>
              <a:gd name="connsiteX0" fmla="*/ 392363 w 3752729"/>
              <a:gd name="connsiteY0" fmla="*/ 0 h 2287631"/>
              <a:gd name="connsiteX1" fmla="*/ 3368679 w 3752729"/>
              <a:gd name="connsiteY1" fmla="*/ 0 h 2287631"/>
              <a:gd name="connsiteX2" fmla="*/ 3752729 w 3752729"/>
              <a:gd name="connsiteY2" fmla="*/ 384050 h 2287631"/>
              <a:gd name="connsiteX3" fmla="*/ 3744416 w 3752729"/>
              <a:gd name="connsiteY3" fmla="*/ 1921871 h 2287631"/>
              <a:gd name="connsiteX4" fmla="*/ 3362031 w 3752729"/>
              <a:gd name="connsiteY4" fmla="*/ 2287631 h 2287631"/>
              <a:gd name="connsiteX5" fmla="*/ 515390 w 3752729"/>
              <a:gd name="connsiteY5" fmla="*/ 2287631 h 2287631"/>
              <a:gd name="connsiteX6" fmla="*/ 0 w 3752729"/>
              <a:gd name="connsiteY6" fmla="*/ 1705740 h 2287631"/>
              <a:gd name="connsiteX7" fmla="*/ 8313 w 3752729"/>
              <a:gd name="connsiteY7" fmla="*/ 384050 h 2287631"/>
              <a:gd name="connsiteX8" fmla="*/ 392363 w 3752729"/>
              <a:gd name="connsiteY8" fmla="*/ 0 h 2287631"/>
              <a:gd name="connsiteX0" fmla="*/ 392363 w 3752729"/>
              <a:gd name="connsiteY0" fmla="*/ 0 h 2287631"/>
              <a:gd name="connsiteX1" fmla="*/ 3368679 w 3752729"/>
              <a:gd name="connsiteY1" fmla="*/ 0 h 2287631"/>
              <a:gd name="connsiteX2" fmla="*/ 3752729 w 3752729"/>
              <a:gd name="connsiteY2" fmla="*/ 384050 h 2287631"/>
              <a:gd name="connsiteX3" fmla="*/ 3744416 w 3752729"/>
              <a:gd name="connsiteY3" fmla="*/ 1921871 h 2287631"/>
              <a:gd name="connsiteX4" fmla="*/ 3362031 w 3752729"/>
              <a:gd name="connsiteY4" fmla="*/ 2287631 h 2287631"/>
              <a:gd name="connsiteX5" fmla="*/ 515390 w 3752729"/>
              <a:gd name="connsiteY5" fmla="*/ 2287631 h 2287631"/>
              <a:gd name="connsiteX6" fmla="*/ 0 w 3752729"/>
              <a:gd name="connsiteY6" fmla="*/ 1913559 h 2287631"/>
              <a:gd name="connsiteX7" fmla="*/ 8313 w 3752729"/>
              <a:gd name="connsiteY7" fmla="*/ 384050 h 2287631"/>
              <a:gd name="connsiteX8" fmla="*/ 392363 w 3752729"/>
              <a:gd name="connsiteY8" fmla="*/ 0 h 2287631"/>
              <a:gd name="connsiteX0" fmla="*/ 384050 w 3744416"/>
              <a:gd name="connsiteY0" fmla="*/ 0 h 2287631"/>
              <a:gd name="connsiteX1" fmla="*/ 3360366 w 3744416"/>
              <a:gd name="connsiteY1" fmla="*/ 0 h 2287631"/>
              <a:gd name="connsiteX2" fmla="*/ 3744416 w 3744416"/>
              <a:gd name="connsiteY2" fmla="*/ 384050 h 2287631"/>
              <a:gd name="connsiteX3" fmla="*/ 3736103 w 3744416"/>
              <a:gd name="connsiteY3" fmla="*/ 1921871 h 2287631"/>
              <a:gd name="connsiteX4" fmla="*/ 3353718 w 3744416"/>
              <a:gd name="connsiteY4" fmla="*/ 2287631 h 2287631"/>
              <a:gd name="connsiteX5" fmla="*/ 507077 w 3744416"/>
              <a:gd name="connsiteY5" fmla="*/ 2287631 h 2287631"/>
              <a:gd name="connsiteX6" fmla="*/ 8313 w 3744416"/>
              <a:gd name="connsiteY6" fmla="*/ 1971748 h 2287631"/>
              <a:gd name="connsiteX7" fmla="*/ 0 w 3744416"/>
              <a:gd name="connsiteY7" fmla="*/ 384050 h 2287631"/>
              <a:gd name="connsiteX8" fmla="*/ 384050 w 3744416"/>
              <a:gd name="connsiteY8" fmla="*/ 0 h 2287631"/>
              <a:gd name="connsiteX0" fmla="*/ 384050 w 3744416"/>
              <a:gd name="connsiteY0" fmla="*/ 0 h 2287631"/>
              <a:gd name="connsiteX1" fmla="*/ 3360366 w 3744416"/>
              <a:gd name="connsiteY1" fmla="*/ 0 h 2287631"/>
              <a:gd name="connsiteX2" fmla="*/ 3744416 w 3744416"/>
              <a:gd name="connsiteY2" fmla="*/ 384050 h 2287631"/>
              <a:gd name="connsiteX3" fmla="*/ 3736103 w 3744416"/>
              <a:gd name="connsiteY3" fmla="*/ 1921871 h 2287631"/>
              <a:gd name="connsiteX4" fmla="*/ 3353718 w 3744416"/>
              <a:gd name="connsiteY4" fmla="*/ 2287631 h 2287631"/>
              <a:gd name="connsiteX5" fmla="*/ 507077 w 3744416"/>
              <a:gd name="connsiteY5" fmla="*/ 2287631 h 2287631"/>
              <a:gd name="connsiteX6" fmla="*/ 8313 w 3744416"/>
              <a:gd name="connsiteY6" fmla="*/ 1971748 h 2287631"/>
              <a:gd name="connsiteX7" fmla="*/ 0 w 3744416"/>
              <a:gd name="connsiteY7" fmla="*/ 9381 h 2287631"/>
              <a:gd name="connsiteX8" fmla="*/ 384050 w 3744416"/>
              <a:gd name="connsiteY8" fmla="*/ 0 h 2287631"/>
              <a:gd name="connsiteX0" fmla="*/ 384050 w 3744416"/>
              <a:gd name="connsiteY0" fmla="*/ 0 h 2641093"/>
              <a:gd name="connsiteX1" fmla="*/ 3360366 w 3744416"/>
              <a:gd name="connsiteY1" fmla="*/ 0 h 2641093"/>
              <a:gd name="connsiteX2" fmla="*/ 3744416 w 3744416"/>
              <a:gd name="connsiteY2" fmla="*/ 384050 h 2641093"/>
              <a:gd name="connsiteX3" fmla="*/ 3736103 w 3744416"/>
              <a:gd name="connsiteY3" fmla="*/ 1921871 h 2641093"/>
              <a:gd name="connsiteX4" fmla="*/ 3353718 w 3744416"/>
              <a:gd name="connsiteY4" fmla="*/ 2287631 h 2641093"/>
              <a:gd name="connsiteX5" fmla="*/ 8313 w 3744416"/>
              <a:gd name="connsiteY5" fmla="*/ 2641093 h 2641093"/>
              <a:gd name="connsiteX6" fmla="*/ 8313 w 3744416"/>
              <a:gd name="connsiteY6" fmla="*/ 1971748 h 2641093"/>
              <a:gd name="connsiteX7" fmla="*/ 0 w 3744416"/>
              <a:gd name="connsiteY7" fmla="*/ 9381 h 2641093"/>
              <a:gd name="connsiteX8" fmla="*/ 384050 w 3744416"/>
              <a:gd name="connsiteY8" fmla="*/ 0 h 2641093"/>
              <a:gd name="connsiteX0" fmla="*/ 384050 w 3744416"/>
              <a:gd name="connsiteY0" fmla="*/ 0 h 2641093"/>
              <a:gd name="connsiteX1" fmla="*/ 3360366 w 3744416"/>
              <a:gd name="connsiteY1" fmla="*/ 0 h 2641093"/>
              <a:gd name="connsiteX2" fmla="*/ 3744416 w 3744416"/>
              <a:gd name="connsiteY2" fmla="*/ 384050 h 2641093"/>
              <a:gd name="connsiteX3" fmla="*/ 3736103 w 3744416"/>
              <a:gd name="connsiteY3" fmla="*/ 1921871 h 2641093"/>
              <a:gd name="connsiteX4" fmla="*/ 3378656 w 3744416"/>
              <a:gd name="connsiteY4" fmla="*/ 2330047 h 2641093"/>
              <a:gd name="connsiteX5" fmla="*/ 8313 w 3744416"/>
              <a:gd name="connsiteY5" fmla="*/ 2641093 h 2641093"/>
              <a:gd name="connsiteX6" fmla="*/ 8313 w 3744416"/>
              <a:gd name="connsiteY6" fmla="*/ 1971748 h 2641093"/>
              <a:gd name="connsiteX7" fmla="*/ 0 w 3744416"/>
              <a:gd name="connsiteY7" fmla="*/ 9381 h 2641093"/>
              <a:gd name="connsiteX8" fmla="*/ 384050 w 3744416"/>
              <a:gd name="connsiteY8" fmla="*/ 0 h 2641093"/>
              <a:gd name="connsiteX0" fmla="*/ 384050 w 9180939"/>
              <a:gd name="connsiteY0" fmla="*/ 0 h 2641093"/>
              <a:gd name="connsiteX1" fmla="*/ 3360366 w 9180939"/>
              <a:gd name="connsiteY1" fmla="*/ 0 h 2641093"/>
              <a:gd name="connsiteX2" fmla="*/ 3744416 w 9180939"/>
              <a:gd name="connsiteY2" fmla="*/ 384050 h 2641093"/>
              <a:gd name="connsiteX3" fmla="*/ 9180939 w 9180939"/>
              <a:gd name="connsiteY3" fmla="*/ 1815832 h 2641093"/>
              <a:gd name="connsiteX4" fmla="*/ 3378656 w 9180939"/>
              <a:gd name="connsiteY4" fmla="*/ 2330047 h 2641093"/>
              <a:gd name="connsiteX5" fmla="*/ 8313 w 9180939"/>
              <a:gd name="connsiteY5" fmla="*/ 2641093 h 2641093"/>
              <a:gd name="connsiteX6" fmla="*/ 8313 w 9180939"/>
              <a:gd name="connsiteY6" fmla="*/ 1971748 h 2641093"/>
              <a:gd name="connsiteX7" fmla="*/ 0 w 9180939"/>
              <a:gd name="connsiteY7" fmla="*/ 9381 h 2641093"/>
              <a:gd name="connsiteX8" fmla="*/ 384050 w 9180939"/>
              <a:gd name="connsiteY8" fmla="*/ 0 h 2641093"/>
              <a:gd name="connsiteX0" fmla="*/ 384050 w 9180939"/>
              <a:gd name="connsiteY0" fmla="*/ 0 h 2641093"/>
              <a:gd name="connsiteX1" fmla="*/ 3360366 w 9180939"/>
              <a:gd name="connsiteY1" fmla="*/ 0 h 2641093"/>
              <a:gd name="connsiteX2" fmla="*/ 9172626 w 9180939"/>
              <a:gd name="connsiteY2" fmla="*/ 9381 h 2641093"/>
              <a:gd name="connsiteX3" fmla="*/ 9180939 w 9180939"/>
              <a:gd name="connsiteY3" fmla="*/ 1815832 h 2641093"/>
              <a:gd name="connsiteX4" fmla="*/ 3378656 w 9180939"/>
              <a:gd name="connsiteY4" fmla="*/ 2330047 h 2641093"/>
              <a:gd name="connsiteX5" fmla="*/ 8313 w 9180939"/>
              <a:gd name="connsiteY5" fmla="*/ 2641093 h 2641093"/>
              <a:gd name="connsiteX6" fmla="*/ 8313 w 9180939"/>
              <a:gd name="connsiteY6" fmla="*/ 1971748 h 2641093"/>
              <a:gd name="connsiteX7" fmla="*/ 0 w 9180939"/>
              <a:gd name="connsiteY7" fmla="*/ 9381 h 2641093"/>
              <a:gd name="connsiteX8" fmla="*/ 384050 w 9180939"/>
              <a:gd name="connsiteY8" fmla="*/ 0 h 264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80939" h="2641093">
                <a:moveTo>
                  <a:pt x="384050" y="0"/>
                </a:moveTo>
                <a:lnTo>
                  <a:pt x="3360366" y="0"/>
                </a:lnTo>
                <a:lnTo>
                  <a:pt x="9172626" y="9381"/>
                </a:lnTo>
                <a:lnTo>
                  <a:pt x="9180939" y="1815832"/>
                </a:lnTo>
                <a:lnTo>
                  <a:pt x="3378656" y="2330047"/>
                </a:lnTo>
                <a:lnTo>
                  <a:pt x="8313" y="2641093"/>
                </a:lnTo>
                <a:lnTo>
                  <a:pt x="8313" y="1971748"/>
                </a:lnTo>
                <a:lnTo>
                  <a:pt x="0" y="9381"/>
                </a:lnTo>
                <a:lnTo>
                  <a:pt x="38405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ru-RU" sz="2400" kern="900" dirty="0">
              <a:solidFill>
                <a:schemeClr val="tx2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9155681" y="4992877"/>
            <a:ext cx="279824" cy="176979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: один усеченный угол 3">
            <a:extLst>
              <a:ext uri="{FF2B5EF4-FFF2-40B4-BE49-F238E27FC236}">
                <a16:creationId xmlns:a16="http://schemas.microsoft.com/office/drawing/2014/main" id="{312C433D-BF0B-427B-9F45-BDBF632B57C9}"/>
              </a:ext>
            </a:extLst>
          </p:cNvPr>
          <p:cNvSpPr/>
          <p:nvPr/>
        </p:nvSpPr>
        <p:spPr>
          <a:xfrm>
            <a:off x="0" y="2564607"/>
            <a:ext cx="3779912" cy="2566590"/>
          </a:xfrm>
          <a:custGeom>
            <a:avLst/>
            <a:gdLst>
              <a:gd name="connsiteX0" fmla="*/ 0 w 3851920"/>
              <a:gd name="connsiteY0" fmla="*/ 0 h 2559447"/>
              <a:gd name="connsiteX1" fmla="*/ 2572197 w 3851920"/>
              <a:gd name="connsiteY1" fmla="*/ 0 h 2559447"/>
              <a:gd name="connsiteX2" fmla="*/ 3851920 w 3851920"/>
              <a:gd name="connsiteY2" fmla="*/ 1279724 h 2559447"/>
              <a:gd name="connsiteX3" fmla="*/ 3851920 w 3851920"/>
              <a:gd name="connsiteY3" fmla="*/ 2559447 h 2559447"/>
              <a:gd name="connsiteX4" fmla="*/ 0 w 3851920"/>
              <a:gd name="connsiteY4" fmla="*/ 2559447 h 2559447"/>
              <a:gd name="connsiteX5" fmla="*/ 0 w 3851920"/>
              <a:gd name="connsiteY5" fmla="*/ 0 h 2559447"/>
              <a:gd name="connsiteX0" fmla="*/ 0 w 3851920"/>
              <a:gd name="connsiteY0" fmla="*/ 7143 h 2566590"/>
              <a:gd name="connsiteX1" fmla="*/ 3415160 w 3851920"/>
              <a:gd name="connsiteY1" fmla="*/ 0 h 2566590"/>
              <a:gd name="connsiteX2" fmla="*/ 3851920 w 3851920"/>
              <a:gd name="connsiteY2" fmla="*/ 1286867 h 2566590"/>
              <a:gd name="connsiteX3" fmla="*/ 3851920 w 3851920"/>
              <a:gd name="connsiteY3" fmla="*/ 2566590 h 2566590"/>
              <a:gd name="connsiteX4" fmla="*/ 0 w 3851920"/>
              <a:gd name="connsiteY4" fmla="*/ 2566590 h 2566590"/>
              <a:gd name="connsiteX5" fmla="*/ 0 w 3851920"/>
              <a:gd name="connsiteY5" fmla="*/ 7143 h 256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1920" h="2566590">
                <a:moveTo>
                  <a:pt x="0" y="7143"/>
                </a:moveTo>
                <a:lnTo>
                  <a:pt x="3415160" y="0"/>
                </a:lnTo>
                <a:lnTo>
                  <a:pt x="3851920" y="1286867"/>
                </a:lnTo>
                <a:lnTo>
                  <a:pt x="3851920" y="2566590"/>
                </a:lnTo>
                <a:lnTo>
                  <a:pt x="0" y="2566590"/>
                </a:lnTo>
                <a:lnTo>
                  <a:pt x="0" y="7143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D4EE2E9F-70A0-4D6D-9257-13A05F39932E}"/>
              </a:ext>
            </a:extLst>
          </p:cNvPr>
          <p:cNvSpPr/>
          <p:nvPr/>
        </p:nvSpPr>
        <p:spPr>
          <a:xfrm>
            <a:off x="5724128" y="-1"/>
            <a:ext cx="3431553" cy="2676828"/>
          </a:xfrm>
          <a:custGeom>
            <a:avLst/>
            <a:gdLst>
              <a:gd name="connsiteX0" fmla="*/ 0 w 2999505"/>
              <a:gd name="connsiteY0" fmla="*/ 2156724 h 2156724"/>
              <a:gd name="connsiteX1" fmla="*/ 539181 w 2999505"/>
              <a:gd name="connsiteY1" fmla="*/ 0 h 2156724"/>
              <a:gd name="connsiteX2" fmla="*/ 2999505 w 2999505"/>
              <a:gd name="connsiteY2" fmla="*/ 0 h 2156724"/>
              <a:gd name="connsiteX3" fmla="*/ 2460324 w 2999505"/>
              <a:gd name="connsiteY3" fmla="*/ 2156724 h 2156724"/>
              <a:gd name="connsiteX4" fmla="*/ 0 w 2999505"/>
              <a:gd name="connsiteY4" fmla="*/ 2156724 h 2156724"/>
              <a:gd name="connsiteX0" fmla="*/ 0 w 2999505"/>
              <a:gd name="connsiteY0" fmla="*/ 2156724 h 2156724"/>
              <a:gd name="connsiteX1" fmla="*/ 539181 w 2999505"/>
              <a:gd name="connsiteY1" fmla="*/ 0 h 2156724"/>
              <a:gd name="connsiteX2" fmla="*/ 2999505 w 2999505"/>
              <a:gd name="connsiteY2" fmla="*/ 0 h 2156724"/>
              <a:gd name="connsiteX3" fmla="*/ 2981818 w 2999505"/>
              <a:gd name="connsiteY3" fmla="*/ 2149580 h 2156724"/>
              <a:gd name="connsiteX4" fmla="*/ 0 w 2999505"/>
              <a:gd name="connsiteY4" fmla="*/ 2156724 h 2156724"/>
              <a:gd name="connsiteX0" fmla="*/ 0 w 2999505"/>
              <a:gd name="connsiteY0" fmla="*/ 2156724 h 2278379"/>
              <a:gd name="connsiteX1" fmla="*/ 539181 w 2999505"/>
              <a:gd name="connsiteY1" fmla="*/ 0 h 2278379"/>
              <a:gd name="connsiteX2" fmla="*/ 2999505 w 2999505"/>
              <a:gd name="connsiteY2" fmla="*/ 0 h 2278379"/>
              <a:gd name="connsiteX3" fmla="*/ 2981818 w 2999505"/>
              <a:gd name="connsiteY3" fmla="*/ 2278379 h 2278379"/>
              <a:gd name="connsiteX4" fmla="*/ 0 w 2999505"/>
              <a:gd name="connsiteY4" fmla="*/ 2156724 h 2278379"/>
              <a:gd name="connsiteX0" fmla="*/ 0 w 3011994"/>
              <a:gd name="connsiteY0" fmla="*/ 2021792 h 2278379"/>
              <a:gd name="connsiteX1" fmla="*/ 551670 w 3011994"/>
              <a:gd name="connsiteY1" fmla="*/ 0 h 2278379"/>
              <a:gd name="connsiteX2" fmla="*/ 3011994 w 3011994"/>
              <a:gd name="connsiteY2" fmla="*/ 0 h 2278379"/>
              <a:gd name="connsiteX3" fmla="*/ 2994307 w 3011994"/>
              <a:gd name="connsiteY3" fmla="*/ 2278379 h 2278379"/>
              <a:gd name="connsiteX4" fmla="*/ 0 w 3011994"/>
              <a:gd name="connsiteY4" fmla="*/ 2021792 h 22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1994" h="2278379">
                <a:moveTo>
                  <a:pt x="0" y="2021792"/>
                </a:moveTo>
                <a:lnTo>
                  <a:pt x="551670" y="0"/>
                </a:lnTo>
                <a:lnTo>
                  <a:pt x="3011994" y="0"/>
                </a:lnTo>
                <a:lnTo>
                  <a:pt x="2994307" y="2278379"/>
                </a:lnTo>
                <a:lnTo>
                  <a:pt x="0" y="2021792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один усеченный угол 15">
            <a:extLst>
              <a:ext uri="{FF2B5EF4-FFF2-40B4-BE49-F238E27FC236}">
                <a16:creationId xmlns:a16="http://schemas.microsoft.com/office/drawing/2014/main" id="{A73F8B56-DE8F-476B-91AA-B6DBC2D98500}"/>
              </a:ext>
            </a:extLst>
          </p:cNvPr>
          <p:cNvSpPr/>
          <p:nvPr/>
        </p:nvSpPr>
        <p:spPr>
          <a:xfrm>
            <a:off x="3059832" y="-1983"/>
            <a:ext cx="3923928" cy="2678810"/>
          </a:xfrm>
          <a:custGeom>
            <a:avLst/>
            <a:gdLst>
              <a:gd name="connsiteX0" fmla="*/ 0 w 3024336"/>
              <a:gd name="connsiteY0" fmla="*/ 0 h 2067694"/>
              <a:gd name="connsiteX1" fmla="*/ 2679713 w 3024336"/>
              <a:gd name="connsiteY1" fmla="*/ 0 h 2067694"/>
              <a:gd name="connsiteX2" fmla="*/ 3024336 w 3024336"/>
              <a:gd name="connsiteY2" fmla="*/ 344623 h 2067694"/>
              <a:gd name="connsiteX3" fmla="*/ 3024336 w 3024336"/>
              <a:gd name="connsiteY3" fmla="*/ 2067694 h 2067694"/>
              <a:gd name="connsiteX4" fmla="*/ 0 w 3024336"/>
              <a:gd name="connsiteY4" fmla="*/ 2067694 h 2067694"/>
              <a:gd name="connsiteX5" fmla="*/ 0 w 3024336"/>
              <a:gd name="connsiteY5" fmla="*/ 0 h 2067694"/>
              <a:gd name="connsiteX0" fmla="*/ 0 w 3495823"/>
              <a:gd name="connsiteY0" fmla="*/ 0 h 2067694"/>
              <a:gd name="connsiteX1" fmla="*/ 2679713 w 3495823"/>
              <a:gd name="connsiteY1" fmla="*/ 0 h 2067694"/>
              <a:gd name="connsiteX2" fmla="*/ 3495823 w 3495823"/>
              <a:gd name="connsiteY2" fmla="*/ 1723 h 2067694"/>
              <a:gd name="connsiteX3" fmla="*/ 3024336 w 3495823"/>
              <a:gd name="connsiteY3" fmla="*/ 2067694 h 2067694"/>
              <a:gd name="connsiteX4" fmla="*/ 0 w 3495823"/>
              <a:gd name="connsiteY4" fmla="*/ 2067694 h 2067694"/>
              <a:gd name="connsiteX5" fmla="*/ 0 w 3495823"/>
              <a:gd name="connsiteY5" fmla="*/ 0 h 2067694"/>
              <a:gd name="connsiteX0" fmla="*/ 0 w 3495823"/>
              <a:gd name="connsiteY0" fmla="*/ 0 h 2181994"/>
              <a:gd name="connsiteX1" fmla="*/ 2679713 w 3495823"/>
              <a:gd name="connsiteY1" fmla="*/ 0 h 2181994"/>
              <a:gd name="connsiteX2" fmla="*/ 3495823 w 3495823"/>
              <a:gd name="connsiteY2" fmla="*/ 1723 h 2181994"/>
              <a:gd name="connsiteX3" fmla="*/ 2488554 w 3495823"/>
              <a:gd name="connsiteY3" fmla="*/ 2181994 h 2181994"/>
              <a:gd name="connsiteX4" fmla="*/ 0 w 3495823"/>
              <a:gd name="connsiteY4" fmla="*/ 2067694 h 2181994"/>
              <a:gd name="connsiteX5" fmla="*/ 0 w 3495823"/>
              <a:gd name="connsiteY5" fmla="*/ 0 h 2181994"/>
              <a:gd name="connsiteX0" fmla="*/ 0 w 3495823"/>
              <a:gd name="connsiteY0" fmla="*/ 0 h 2296547"/>
              <a:gd name="connsiteX1" fmla="*/ 2679713 w 3495823"/>
              <a:gd name="connsiteY1" fmla="*/ 0 h 2296547"/>
              <a:gd name="connsiteX2" fmla="*/ 3495823 w 3495823"/>
              <a:gd name="connsiteY2" fmla="*/ 1723 h 2296547"/>
              <a:gd name="connsiteX3" fmla="*/ 2488554 w 3495823"/>
              <a:gd name="connsiteY3" fmla="*/ 2181994 h 2296547"/>
              <a:gd name="connsiteX4" fmla="*/ 100560 w 3495823"/>
              <a:gd name="connsiteY4" fmla="*/ 2296547 h 2296547"/>
              <a:gd name="connsiteX5" fmla="*/ 0 w 3495823"/>
              <a:gd name="connsiteY5" fmla="*/ 0 h 2296547"/>
              <a:gd name="connsiteX0" fmla="*/ 26815 w 3522638"/>
              <a:gd name="connsiteY0" fmla="*/ 0 h 2181994"/>
              <a:gd name="connsiteX1" fmla="*/ 2706528 w 3522638"/>
              <a:gd name="connsiteY1" fmla="*/ 0 h 2181994"/>
              <a:gd name="connsiteX2" fmla="*/ 3522638 w 3522638"/>
              <a:gd name="connsiteY2" fmla="*/ 1723 h 2181994"/>
              <a:gd name="connsiteX3" fmla="*/ 2515369 w 3522638"/>
              <a:gd name="connsiteY3" fmla="*/ 2181994 h 2181994"/>
              <a:gd name="connsiteX4" fmla="*/ 0 w 3522638"/>
              <a:gd name="connsiteY4" fmla="*/ 2173748 h 2181994"/>
              <a:gd name="connsiteX5" fmla="*/ 26815 w 3522638"/>
              <a:gd name="connsiteY5" fmla="*/ 0 h 2181994"/>
              <a:gd name="connsiteX0" fmla="*/ 26815 w 3522638"/>
              <a:gd name="connsiteY0" fmla="*/ 0 h 2235147"/>
              <a:gd name="connsiteX1" fmla="*/ 2706528 w 3522638"/>
              <a:gd name="connsiteY1" fmla="*/ 0 h 2235147"/>
              <a:gd name="connsiteX2" fmla="*/ 3522638 w 3522638"/>
              <a:gd name="connsiteY2" fmla="*/ 1723 h 2235147"/>
              <a:gd name="connsiteX3" fmla="*/ 2515369 w 3522638"/>
              <a:gd name="connsiteY3" fmla="*/ 2181994 h 2235147"/>
              <a:gd name="connsiteX4" fmla="*/ 0 w 3522638"/>
              <a:gd name="connsiteY4" fmla="*/ 2235147 h 2235147"/>
              <a:gd name="connsiteX5" fmla="*/ 26815 w 3522638"/>
              <a:gd name="connsiteY5" fmla="*/ 0 h 2235147"/>
              <a:gd name="connsiteX0" fmla="*/ 58732 w 3554555"/>
              <a:gd name="connsiteY0" fmla="*/ 0 h 2338485"/>
              <a:gd name="connsiteX1" fmla="*/ 2738445 w 3554555"/>
              <a:gd name="connsiteY1" fmla="*/ 0 h 2338485"/>
              <a:gd name="connsiteX2" fmla="*/ 3554555 w 3554555"/>
              <a:gd name="connsiteY2" fmla="*/ 1723 h 2338485"/>
              <a:gd name="connsiteX3" fmla="*/ 2547286 w 3554555"/>
              <a:gd name="connsiteY3" fmla="*/ 2181994 h 2338485"/>
              <a:gd name="connsiteX4" fmla="*/ 0 w 3554555"/>
              <a:gd name="connsiteY4" fmla="*/ 2338485 h 2338485"/>
              <a:gd name="connsiteX5" fmla="*/ 58732 w 3554555"/>
              <a:gd name="connsiteY5" fmla="*/ 0 h 2338485"/>
              <a:gd name="connsiteX0" fmla="*/ 58732 w 3554555"/>
              <a:gd name="connsiteY0" fmla="*/ 0 h 2338485"/>
              <a:gd name="connsiteX1" fmla="*/ 2738445 w 3554555"/>
              <a:gd name="connsiteY1" fmla="*/ 0 h 2338485"/>
              <a:gd name="connsiteX2" fmla="*/ 3554555 w 3554555"/>
              <a:gd name="connsiteY2" fmla="*/ 1723 h 2338485"/>
              <a:gd name="connsiteX3" fmla="*/ 2599056 w 3554555"/>
              <a:gd name="connsiteY3" fmla="*/ 2075979 h 2338485"/>
              <a:gd name="connsiteX4" fmla="*/ 0 w 3554555"/>
              <a:gd name="connsiteY4" fmla="*/ 2338485 h 2338485"/>
              <a:gd name="connsiteX5" fmla="*/ 58732 w 3554555"/>
              <a:gd name="connsiteY5" fmla="*/ 0 h 233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4555" h="2338485">
                <a:moveTo>
                  <a:pt x="58732" y="0"/>
                </a:moveTo>
                <a:lnTo>
                  <a:pt x="2738445" y="0"/>
                </a:lnTo>
                <a:lnTo>
                  <a:pt x="3554555" y="1723"/>
                </a:lnTo>
                <a:lnTo>
                  <a:pt x="2599056" y="2075979"/>
                </a:lnTo>
                <a:lnTo>
                  <a:pt x="0" y="2338485"/>
                </a:lnTo>
                <a:lnTo>
                  <a:pt x="58732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усеченные противолежащие углы 7">
            <a:extLst>
              <a:ext uri="{FF2B5EF4-FFF2-40B4-BE49-F238E27FC236}">
                <a16:creationId xmlns:a16="http://schemas.microsoft.com/office/drawing/2014/main" id="{55010732-2979-4554-BF1C-5B35D8D9295D}"/>
              </a:ext>
            </a:extLst>
          </p:cNvPr>
          <p:cNvSpPr/>
          <p:nvPr/>
        </p:nvSpPr>
        <p:spPr>
          <a:xfrm>
            <a:off x="-11680" y="1"/>
            <a:ext cx="3651519" cy="2961087"/>
          </a:xfrm>
          <a:custGeom>
            <a:avLst/>
            <a:gdLst>
              <a:gd name="connsiteX0" fmla="*/ 0 w 3059833"/>
              <a:gd name="connsiteY0" fmla="*/ 0 h 2626282"/>
              <a:gd name="connsiteX1" fmla="*/ 2622111 w 3059833"/>
              <a:gd name="connsiteY1" fmla="*/ 0 h 2626282"/>
              <a:gd name="connsiteX2" fmla="*/ 3059833 w 3059833"/>
              <a:gd name="connsiteY2" fmla="*/ 437722 h 2626282"/>
              <a:gd name="connsiteX3" fmla="*/ 3059833 w 3059833"/>
              <a:gd name="connsiteY3" fmla="*/ 2626282 h 2626282"/>
              <a:gd name="connsiteX4" fmla="*/ 3059833 w 3059833"/>
              <a:gd name="connsiteY4" fmla="*/ 2626282 h 2626282"/>
              <a:gd name="connsiteX5" fmla="*/ 437722 w 3059833"/>
              <a:gd name="connsiteY5" fmla="*/ 2626282 h 2626282"/>
              <a:gd name="connsiteX6" fmla="*/ 0 w 3059833"/>
              <a:gd name="connsiteY6" fmla="*/ 2188560 h 2626282"/>
              <a:gd name="connsiteX7" fmla="*/ 0 w 3059833"/>
              <a:gd name="connsiteY7" fmla="*/ 0 h 2626282"/>
              <a:gd name="connsiteX0" fmla="*/ 0 w 3059833"/>
              <a:gd name="connsiteY0" fmla="*/ 0 h 2626282"/>
              <a:gd name="connsiteX1" fmla="*/ 2622111 w 3059833"/>
              <a:gd name="connsiteY1" fmla="*/ 0 h 2626282"/>
              <a:gd name="connsiteX2" fmla="*/ 3059833 w 3059833"/>
              <a:gd name="connsiteY2" fmla="*/ 437722 h 2626282"/>
              <a:gd name="connsiteX3" fmla="*/ 3059833 w 3059833"/>
              <a:gd name="connsiteY3" fmla="*/ 2626282 h 2626282"/>
              <a:gd name="connsiteX4" fmla="*/ 3059833 w 3059833"/>
              <a:gd name="connsiteY4" fmla="*/ 2626282 h 2626282"/>
              <a:gd name="connsiteX5" fmla="*/ 9097 w 3059833"/>
              <a:gd name="connsiteY5" fmla="*/ 2626282 h 2626282"/>
              <a:gd name="connsiteX6" fmla="*/ 0 w 3059833"/>
              <a:gd name="connsiteY6" fmla="*/ 2188560 h 2626282"/>
              <a:gd name="connsiteX7" fmla="*/ 0 w 3059833"/>
              <a:gd name="connsiteY7" fmla="*/ 0 h 2626282"/>
              <a:gd name="connsiteX0" fmla="*/ 0 w 3059833"/>
              <a:gd name="connsiteY0" fmla="*/ 0 h 2626282"/>
              <a:gd name="connsiteX1" fmla="*/ 2622111 w 3059833"/>
              <a:gd name="connsiteY1" fmla="*/ 0 h 2626282"/>
              <a:gd name="connsiteX2" fmla="*/ 3059833 w 3059833"/>
              <a:gd name="connsiteY2" fmla="*/ 437722 h 2626282"/>
              <a:gd name="connsiteX3" fmla="*/ 3059833 w 3059833"/>
              <a:gd name="connsiteY3" fmla="*/ 2626282 h 2626282"/>
              <a:gd name="connsiteX4" fmla="*/ 2852664 w 3059833"/>
              <a:gd name="connsiteY4" fmla="*/ 2311957 h 2626282"/>
              <a:gd name="connsiteX5" fmla="*/ 9097 w 3059833"/>
              <a:gd name="connsiteY5" fmla="*/ 2626282 h 2626282"/>
              <a:gd name="connsiteX6" fmla="*/ 0 w 3059833"/>
              <a:gd name="connsiteY6" fmla="*/ 2188560 h 2626282"/>
              <a:gd name="connsiteX7" fmla="*/ 0 w 3059833"/>
              <a:gd name="connsiteY7" fmla="*/ 0 h 2626282"/>
              <a:gd name="connsiteX0" fmla="*/ 0 w 3059833"/>
              <a:gd name="connsiteY0" fmla="*/ 0 h 2626282"/>
              <a:gd name="connsiteX1" fmla="*/ 2622111 w 3059833"/>
              <a:gd name="connsiteY1" fmla="*/ 0 h 2626282"/>
              <a:gd name="connsiteX2" fmla="*/ 3059833 w 3059833"/>
              <a:gd name="connsiteY2" fmla="*/ 437722 h 2626282"/>
              <a:gd name="connsiteX3" fmla="*/ 3059833 w 3059833"/>
              <a:gd name="connsiteY3" fmla="*/ 2626282 h 2626282"/>
              <a:gd name="connsiteX4" fmla="*/ 2852664 w 3059833"/>
              <a:gd name="connsiteY4" fmla="*/ 2311957 h 2626282"/>
              <a:gd name="connsiteX5" fmla="*/ 9097 w 3059833"/>
              <a:gd name="connsiteY5" fmla="*/ 2626282 h 2626282"/>
              <a:gd name="connsiteX6" fmla="*/ 0 w 3059833"/>
              <a:gd name="connsiteY6" fmla="*/ 2188560 h 2626282"/>
              <a:gd name="connsiteX7" fmla="*/ 0 w 3059833"/>
              <a:gd name="connsiteY7" fmla="*/ 0 h 2626282"/>
              <a:gd name="connsiteX0" fmla="*/ 0 w 3059833"/>
              <a:gd name="connsiteY0" fmla="*/ 0 h 2626282"/>
              <a:gd name="connsiteX1" fmla="*/ 2622111 w 3059833"/>
              <a:gd name="connsiteY1" fmla="*/ 0 h 2626282"/>
              <a:gd name="connsiteX2" fmla="*/ 3059833 w 3059833"/>
              <a:gd name="connsiteY2" fmla="*/ 437722 h 2626282"/>
              <a:gd name="connsiteX3" fmla="*/ 3059833 w 3059833"/>
              <a:gd name="connsiteY3" fmla="*/ 2626282 h 2626282"/>
              <a:gd name="connsiteX4" fmla="*/ 2852664 w 3059833"/>
              <a:gd name="connsiteY4" fmla="*/ 2311957 h 2626282"/>
              <a:gd name="connsiteX5" fmla="*/ 9097 w 3059833"/>
              <a:gd name="connsiteY5" fmla="*/ 2626282 h 2626282"/>
              <a:gd name="connsiteX6" fmla="*/ 0 w 3059833"/>
              <a:gd name="connsiteY6" fmla="*/ 2188560 h 2626282"/>
              <a:gd name="connsiteX7" fmla="*/ 0 w 3059833"/>
              <a:gd name="connsiteY7" fmla="*/ 0 h 2626282"/>
              <a:gd name="connsiteX0" fmla="*/ 0 w 3059833"/>
              <a:gd name="connsiteY0" fmla="*/ 0 h 2736706"/>
              <a:gd name="connsiteX1" fmla="*/ 2622111 w 3059833"/>
              <a:gd name="connsiteY1" fmla="*/ 0 h 2736706"/>
              <a:gd name="connsiteX2" fmla="*/ 3059833 w 3059833"/>
              <a:gd name="connsiteY2" fmla="*/ 437722 h 2736706"/>
              <a:gd name="connsiteX3" fmla="*/ 3059833 w 3059833"/>
              <a:gd name="connsiteY3" fmla="*/ 2626282 h 2736706"/>
              <a:gd name="connsiteX4" fmla="*/ 2452614 w 3059833"/>
              <a:gd name="connsiteY4" fmla="*/ 2604851 h 2736706"/>
              <a:gd name="connsiteX5" fmla="*/ 9097 w 3059833"/>
              <a:gd name="connsiteY5" fmla="*/ 2626282 h 2736706"/>
              <a:gd name="connsiteX6" fmla="*/ 0 w 3059833"/>
              <a:gd name="connsiteY6" fmla="*/ 2188560 h 2736706"/>
              <a:gd name="connsiteX7" fmla="*/ 0 w 3059833"/>
              <a:gd name="connsiteY7" fmla="*/ 0 h 2736706"/>
              <a:gd name="connsiteX0" fmla="*/ 0 w 3059833"/>
              <a:gd name="connsiteY0" fmla="*/ 0 h 2757933"/>
              <a:gd name="connsiteX1" fmla="*/ 2622111 w 3059833"/>
              <a:gd name="connsiteY1" fmla="*/ 0 h 2757933"/>
              <a:gd name="connsiteX2" fmla="*/ 3059833 w 3059833"/>
              <a:gd name="connsiteY2" fmla="*/ 437722 h 2757933"/>
              <a:gd name="connsiteX3" fmla="*/ 3059833 w 3059833"/>
              <a:gd name="connsiteY3" fmla="*/ 2626282 h 2757933"/>
              <a:gd name="connsiteX4" fmla="*/ 2452614 w 3059833"/>
              <a:gd name="connsiteY4" fmla="*/ 2604851 h 2757933"/>
              <a:gd name="connsiteX5" fmla="*/ 9097 w 3059833"/>
              <a:gd name="connsiteY5" fmla="*/ 2712007 h 2757933"/>
              <a:gd name="connsiteX6" fmla="*/ 0 w 3059833"/>
              <a:gd name="connsiteY6" fmla="*/ 2188560 h 2757933"/>
              <a:gd name="connsiteX7" fmla="*/ 0 w 3059833"/>
              <a:gd name="connsiteY7" fmla="*/ 0 h 2757933"/>
              <a:gd name="connsiteX0" fmla="*/ 0 w 3059833"/>
              <a:gd name="connsiteY0" fmla="*/ 0 h 2757933"/>
              <a:gd name="connsiteX1" fmla="*/ 2622111 w 3059833"/>
              <a:gd name="connsiteY1" fmla="*/ 0 h 2757933"/>
              <a:gd name="connsiteX2" fmla="*/ 3059833 w 3059833"/>
              <a:gd name="connsiteY2" fmla="*/ 437722 h 2757933"/>
              <a:gd name="connsiteX3" fmla="*/ 2452615 w 3059833"/>
              <a:gd name="connsiteY3" fmla="*/ 2604851 h 2757933"/>
              <a:gd name="connsiteX4" fmla="*/ 2452614 w 3059833"/>
              <a:gd name="connsiteY4" fmla="*/ 2604851 h 2757933"/>
              <a:gd name="connsiteX5" fmla="*/ 9097 w 3059833"/>
              <a:gd name="connsiteY5" fmla="*/ 2712007 h 2757933"/>
              <a:gd name="connsiteX6" fmla="*/ 0 w 3059833"/>
              <a:gd name="connsiteY6" fmla="*/ 2188560 h 2757933"/>
              <a:gd name="connsiteX7" fmla="*/ 0 w 3059833"/>
              <a:gd name="connsiteY7" fmla="*/ 0 h 2757933"/>
              <a:gd name="connsiteX0" fmla="*/ 0 w 3059833"/>
              <a:gd name="connsiteY0" fmla="*/ 0 h 2728645"/>
              <a:gd name="connsiteX1" fmla="*/ 2622111 w 3059833"/>
              <a:gd name="connsiteY1" fmla="*/ 0 h 2728645"/>
              <a:gd name="connsiteX2" fmla="*/ 3059833 w 3059833"/>
              <a:gd name="connsiteY2" fmla="*/ 437722 h 2728645"/>
              <a:gd name="connsiteX3" fmla="*/ 2452615 w 3059833"/>
              <a:gd name="connsiteY3" fmla="*/ 2604851 h 2728645"/>
              <a:gd name="connsiteX4" fmla="*/ 2595489 w 3059833"/>
              <a:gd name="connsiteY4" fmla="*/ 2561988 h 2728645"/>
              <a:gd name="connsiteX5" fmla="*/ 9097 w 3059833"/>
              <a:gd name="connsiteY5" fmla="*/ 2712007 h 2728645"/>
              <a:gd name="connsiteX6" fmla="*/ 0 w 3059833"/>
              <a:gd name="connsiteY6" fmla="*/ 2188560 h 2728645"/>
              <a:gd name="connsiteX7" fmla="*/ 0 w 3059833"/>
              <a:gd name="connsiteY7" fmla="*/ 0 h 2728645"/>
              <a:gd name="connsiteX0" fmla="*/ 0 w 3059833"/>
              <a:gd name="connsiteY0" fmla="*/ 0 h 2728645"/>
              <a:gd name="connsiteX1" fmla="*/ 2622111 w 3059833"/>
              <a:gd name="connsiteY1" fmla="*/ 0 h 2728645"/>
              <a:gd name="connsiteX2" fmla="*/ 3059833 w 3059833"/>
              <a:gd name="connsiteY2" fmla="*/ 437722 h 2728645"/>
              <a:gd name="connsiteX3" fmla="*/ 2602634 w 3059833"/>
              <a:gd name="connsiteY3" fmla="*/ 2554845 h 2728645"/>
              <a:gd name="connsiteX4" fmla="*/ 2595489 w 3059833"/>
              <a:gd name="connsiteY4" fmla="*/ 2561988 h 2728645"/>
              <a:gd name="connsiteX5" fmla="*/ 9097 w 3059833"/>
              <a:gd name="connsiteY5" fmla="*/ 2712007 h 2728645"/>
              <a:gd name="connsiteX6" fmla="*/ 0 w 3059833"/>
              <a:gd name="connsiteY6" fmla="*/ 2188560 h 2728645"/>
              <a:gd name="connsiteX7" fmla="*/ 0 w 3059833"/>
              <a:gd name="connsiteY7" fmla="*/ 0 h 2728645"/>
              <a:gd name="connsiteX0" fmla="*/ 0 w 2938389"/>
              <a:gd name="connsiteY0" fmla="*/ 0 h 2728645"/>
              <a:gd name="connsiteX1" fmla="*/ 2622111 w 2938389"/>
              <a:gd name="connsiteY1" fmla="*/ 0 h 2728645"/>
              <a:gd name="connsiteX2" fmla="*/ 2938389 w 2938389"/>
              <a:gd name="connsiteY2" fmla="*/ 709185 h 2728645"/>
              <a:gd name="connsiteX3" fmla="*/ 2602634 w 2938389"/>
              <a:gd name="connsiteY3" fmla="*/ 2554845 h 2728645"/>
              <a:gd name="connsiteX4" fmla="*/ 2595489 w 2938389"/>
              <a:gd name="connsiteY4" fmla="*/ 2561988 h 2728645"/>
              <a:gd name="connsiteX5" fmla="*/ 9097 w 2938389"/>
              <a:gd name="connsiteY5" fmla="*/ 2712007 h 2728645"/>
              <a:gd name="connsiteX6" fmla="*/ 0 w 2938389"/>
              <a:gd name="connsiteY6" fmla="*/ 2188560 h 2728645"/>
              <a:gd name="connsiteX7" fmla="*/ 0 w 2938389"/>
              <a:gd name="connsiteY7" fmla="*/ 0 h 2728645"/>
              <a:gd name="connsiteX0" fmla="*/ 0 w 2938389"/>
              <a:gd name="connsiteY0" fmla="*/ 0 h 2965579"/>
              <a:gd name="connsiteX1" fmla="*/ 2622111 w 2938389"/>
              <a:gd name="connsiteY1" fmla="*/ 0 h 2965579"/>
              <a:gd name="connsiteX2" fmla="*/ 2938389 w 2938389"/>
              <a:gd name="connsiteY2" fmla="*/ 709185 h 2965579"/>
              <a:gd name="connsiteX3" fmla="*/ 2602634 w 2938389"/>
              <a:gd name="connsiteY3" fmla="*/ 2554845 h 2965579"/>
              <a:gd name="connsiteX4" fmla="*/ 2515859 w 2938389"/>
              <a:gd name="connsiteY4" fmla="*/ 2862135 h 2965579"/>
              <a:gd name="connsiteX5" fmla="*/ 9097 w 2938389"/>
              <a:gd name="connsiteY5" fmla="*/ 2712007 h 2965579"/>
              <a:gd name="connsiteX6" fmla="*/ 0 w 2938389"/>
              <a:gd name="connsiteY6" fmla="*/ 2188560 h 2965579"/>
              <a:gd name="connsiteX7" fmla="*/ 0 w 2938389"/>
              <a:gd name="connsiteY7" fmla="*/ 0 h 2965579"/>
              <a:gd name="connsiteX0" fmla="*/ 0 w 2938389"/>
              <a:gd name="connsiteY0" fmla="*/ 0 h 2935405"/>
              <a:gd name="connsiteX1" fmla="*/ 2622111 w 2938389"/>
              <a:gd name="connsiteY1" fmla="*/ 0 h 2935405"/>
              <a:gd name="connsiteX2" fmla="*/ 2938389 w 2938389"/>
              <a:gd name="connsiteY2" fmla="*/ 709185 h 2935405"/>
              <a:gd name="connsiteX3" fmla="*/ 2602634 w 2938389"/>
              <a:gd name="connsiteY3" fmla="*/ 2554845 h 2935405"/>
              <a:gd name="connsiteX4" fmla="*/ 2553020 w 2938389"/>
              <a:gd name="connsiteY4" fmla="*/ 2827234 h 2935405"/>
              <a:gd name="connsiteX5" fmla="*/ 9097 w 2938389"/>
              <a:gd name="connsiteY5" fmla="*/ 2712007 h 2935405"/>
              <a:gd name="connsiteX6" fmla="*/ 0 w 2938389"/>
              <a:gd name="connsiteY6" fmla="*/ 2188560 h 2935405"/>
              <a:gd name="connsiteX7" fmla="*/ 0 w 2938389"/>
              <a:gd name="connsiteY7" fmla="*/ 0 h 2935405"/>
              <a:gd name="connsiteX0" fmla="*/ 0 w 2938389"/>
              <a:gd name="connsiteY0" fmla="*/ 0 h 2888112"/>
              <a:gd name="connsiteX1" fmla="*/ 2622111 w 2938389"/>
              <a:gd name="connsiteY1" fmla="*/ 0 h 2888112"/>
              <a:gd name="connsiteX2" fmla="*/ 2938389 w 2938389"/>
              <a:gd name="connsiteY2" fmla="*/ 709185 h 2888112"/>
              <a:gd name="connsiteX3" fmla="*/ 2602634 w 2938389"/>
              <a:gd name="connsiteY3" fmla="*/ 2554845 h 2888112"/>
              <a:gd name="connsiteX4" fmla="*/ 2563638 w 2938389"/>
              <a:gd name="connsiteY4" fmla="*/ 2771393 h 2888112"/>
              <a:gd name="connsiteX5" fmla="*/ 9097 w 2938389"/>
              <a:gd name="connsiteY5" fmla="*/ 2712007 h 2888112"/>
              <a:gd name="connsiteX6" fmla="*/ 0 w 2938389"/>
              <a:gd name="connsiteY6" fmla="*/ 2188560 h 2888112"/>
              <a:gd name="connsiteX7" fmla="*/ 0 w 2938389"/>
              <a:gd name="connsiteY7" fmla="*/ 0 h 2888112"/>
              <a:gd name="connsiteX0" fmla="*/ 0 w 2938389"/>
              <a:gd name="connsiteY0" fmla="*/ 0 h 2784746"/>
              <a:gd name="connsiteX1" fmla="*/ 2622111 w 2938389"/>
              <a:gd name="connsiteY1" fmla="*/ 0 h 2784746"/>
              <a:gd name="connsiteX2" fmla="*/ 2938389 w 2938389"/>
              <a:gd name="connsiteY2" fmla="*/ 709185 h 2784746"/>
              <a:gd name="connsiteX3" fmla="*/ 2602634 w 2938389"/>
              <a:gd name="connsiteY3" fmla="*/ 2554845 h 2784746"/>
              <a:gd name="connsiteX4" fmla="*/ 2600911 w 2938389"/>
              <a:gd name="connsiteY4" fmla="*/ 2641570 h 2784746"/>
              <a:gd name="connsiteX5" fmla="*/ 9097 w 2938389"/>
              <a:gd name="connsiteY5" fmla="*/ 2712007 h 2784746"/>
              <a:gd name="connsiteX6" fmla="*/ 0 w 2938389"/>
              <a:gd name="connsiteY6" fmla="*/ 2188560 h 2784746"/>
              <a:gd name="connsiteX7" fmla="*/ 0 w 2938389"/>
              <a:gd name="connsiteY7" fmla="*/ 0 h 2784746"/>
              <a:gd name="connsiteX0" fmla="*/ 0 w 2938389"/>
              <a:gd name="connsiteY0" fmla="*/ 0 h 2852472"/>
              <a:gd name="connsiteX1" fmla="*/ 2622111 w 2938389"/>
              <a:gd name="connsiteY1" fmla="*/ 0 h 2852472"/>
              <a:gd name="connsiteX2" fmla="*/ 2938389 w 2938389"/>
              <a:gd name="connsiteY2" fmla="*/ 709185 h 2852472"/>
              <a:gd name="connsiteX3" fmla="*/ 2602634 w 2938389"/>
              <a:gd name="connsiteY3" fmla="*/ 2554845 h 2852472"/>
              <a:gd name="connsiteX4" fmla="*/ 2449253 w 2938389"/>
              <a:gd name="connsiteY4" fmla="*/ 2728119 h 2852472"/>
              <a:gd name="connsiteX5" fmla="*/ 9097 w 2938389"/>
              <a:gd name="connsiteY5" fmla="*/ 2712007 h 2852472"/>
              <a:gd name="connsiteX6" fmla="*/ 0 w 2938389"/>
              <a:gd name="connsiteY6" fmla="*/ 2188560 h 2852472"/>
              <a:gd name="connsiteX7" fmla="*/ 0 w 2938389"/>
              <a:gd name="connsiteY7" fmla="*/ 0 h 2852472"/>
              <a:gd name="connsiteX0" fmla="*/ 0 w 2938389"/>
              <a:gd name="connsiteY0" fmla="*/ 0 h 2852472"/>
              <a:gd name="connsiteX1" fmla="*/ 2622111 w 2938389"/>
              <a:gd name="connsiteY1" fmla="*/ 0 h 2852472"/>
              <a:gd name="connsiteX2" fmla="*/ 2938389 w 2938389"/>
              <a:gd name="connsiteY2" fmla="*/ 709185 h 2852472"/>
              <a:gd name="connsiteX3" fmla="*/ 2563315 w 2938389"/>
              <a:gd name="connsiteY3" fmla="*/ 2634182 h 2852472"/>
              <a:gd name="connsiteX4" fmla="*/ 2449253 w 2938389"/>
              <a:gd name="connsiteY4" fmla="*/ 2728119 h 2852472"/>
              <a:gd name="connsiteX5" fmla="*/ 9097 w 2938389"/>
              <a:gd name="connsiteY5" fmla="*/ 2712007 h 2852472"/>
              <a:gd name="connsiteX6" fmla="*/ 0 w 2938389"/>
              <a:gd name="connsiteY6" fmla="*/ 2188560 h 2852472"/>
              <a:gd name="connsiteX7" fmla="*/ 0 w 2938389"/>
              <a:gd name="connsiteY7" fmla="*/ 0 h 2852472"/>
              <a:gd name="connsiteX0" fmla="*/ 0 w 2938389"/>
              <a:gd name="connsiteY0" fmla="*/ 0 h 2852472"/>
              <a:gd name="connsiteX1" fmla="*/ 2622111 w 2938389"/>
              <a:gd name="connsiteY1" fmla="*/ 0 h 2852472"/>
              <a:gd name="connsiteX2" fmla="*/ 2938389 w 2938389"/>
              <a:gd name="connsiteY2" fmla="*/ 709185 h 2852472"/>
              <a:gd name="connsiteX3" fmla="*/ 2563315 w 2938389"/>
              <a:gd name="connsiteY3" fmla="*/ 2634182 h 2852472"/>
              <a:gd name="connsiteX4" fmla="*/ 2477338 w 2938389"/>
              <a:gd name="connsiteY4" fmla="*/ 2728119 h 2852472"/>
              <a:gd name="connsiteX5" fmla="*/ 9097 w 2938389"/>
              <a:gd name="connsiteY5" fmla="*/ 2712007 h 2852472"/>
              <a:gd name="connsiteX6" fmla="*/ 0 w 2938389"/>
              <a:gd name="connsiteY6" fmla="*/ 2188560 h 2852472"/>
              <a:gd name="connsiteX7" fmla="*/ 0 w 2938389"/>
              <a:gd name="connsiteY7" fmla="*/ 0 h 2852472"/>
              <a:gd name="connsiteX0" fmla="*/ 0 w 2938389"/>
              <a:gd name="connsiteY0" fmla="*/ 0 h 2852472"/>
              <a:gd name="connsiteX1" fmla="*/ 2622111 w 2938389"/>
              <a:gd name="connsiteY1" fmla="*/ 0 h 2852472"/>
              <a:gd name="connsiteX2" fmla="*/ 2938389 w 2938389"/>
              <a:gd name="connsiteY2" fmla="*/ 709185 h 2852472"/>
              <a:gd name="connsiteX3" fmla="*/ 2568932 w 2938389"/>
              <a:gd name="connsiteY3" fmla="*/ 2562058 h 2852472"/>
              <a:gd name="connsiteX4" fmla="*/ 2477338 w 2938389"/>
              <a:gd name="connsiteY4" fmla="*/ 2728119 h 2852472"/>
              <a:gd name="connsiteX5" fmla="*/ 9097 w 2938389"/>
              <a:gd name="connsiteY5" fmla="*/ 2712007 h 2852472"/>
              <a:gd name="connsiteX6" fmla="*/ 0 w 2938389"/>
              <a:gd name="connsiteY6" fmla="*/ 2188560 h 2852472"/>
              <a:gd name="connsiteX7" fmla="*/ 0 w 2938389"/>
              <a:gd name="connsiteY7" fmla="*/ 0 h 2852472"/>
              <a:gd name="connsiteX0" fmla="*/ 0 w 2938389"/>
              <a:gd name="connsiteY0" fmla="*/ 0 h 2858341"/>
              <a:gd name="connsiteX1" fmla="*/ 2622111 w 2938389"/>
              <a:gd name="connsiteY1" fmla="*/ 0 h 2858341"/>
              <a:gd name="connsiteX2" fmla="*/ 2938389 w 2938389"/>
              <a:gd name="connsiteY2" fmla="*/ 709185 h 2858341"/>
              <a:gd name="connsiteX3" fmla="*/ 2568932 w 2938389"/>
              <a:gd name="connsiteY3" fmla="*/ 2562058 h 2858341"/>
              <a:gd name="connsiteX4" fmla="*/ 2488573 w 2938389"/>
              <a:gd name="connsiteY4" fmla="*/ 2735331 h 2858341"/>
              <a:gd name="connsiteX5" fmla="*/ 9097 w 2938389"/>
              <a:gd name="connsiteY5" fmla="*/ 2712007 h 2858341"/>
              <a:gd name="connsiteX6" fmla="*/ 0 w 2938389"/>
              <a:gd name="connsiteY6" fmla="*/ 2188560 h 2858341"/>
              <a:gd name="connsiteX7" fmla="*/ 0 w 2938389"/>
              <a:gd name="connsiteY7" fmla="*/ 0 h 2858341"/>
              <a:gd name="connsiteX0" fmla="*/ 0 w 2938389"/>
              <a:gd name="connsiteY0" fmla="*/ 0 h 2858341"/>
              <a:gd name="connsiteX1" fmla="*/ 2622111 w 2938389"/>
              <a:gd name="connsiteY1" fmla="*/ 0 h 2858341"/>
              <a:gd name="connsiteX2" fmla="*/ 2938389 w 2938389"/>
              <a:gd name="connsiteY2" fmla="*/ 709185 h 2858341"/>
              <a:gd name="connsiteX3" fmla="*/ 2552081 w 2938389"/>
              <a:gd name="connsiteY3" fmla="*/ 2547634 h 2858341"/>
              <a:gd name="connsiteX4" fmla="*/ 2488573 w 2938389"/>
              <a:gd name="connsiteY4" fmla="*/ 2735331 h 2858341"/>
              <a:gd name="connsiteX5" fmla="*/ 9097 w 2938389"/>
              <a:gd name="connsiteY5" fmla="*/ 2712007 h 2858341"/>
              <a:gd name="connsiteX6" fmla="*/ 0 w 2938389"/>
              <a:gd name="connsiteY6" fmla="*/ 2188560 h 2858341"/>
              <a:gd name="connsiteX7" fmla="*/ 0 w 2938389"/>
              <a:gd name="connsiteY7" fmla="*/ 0 h 2858341"/>
              <a:gd name="connsiteX0" fmla="*/ 0 w 2938389"/>
              <a:gd name="connsiteY0" fmla="*/ 0 h 2858341"/>
              <a:gd name="connsiteX1" fmla="*/ 2622111 w 2938389"/>
              <a:gd name="connsiteY1" fmla="*/ 0 h 2858341"/>
              <a:gd name="connsiteX2" fmla="*/ 2938389 w 2938389"/>
              <a:gd name="connsiteY2" fmla="*/ 709185 h 2858341"/>
              <a:gd name="connsiteX3" fmla="*/ 2552081 w 2938389"/>
              <a:gd name="connsiteY3" fmla="*/ 2547634 h 2858341"/>
              <a:gd name="connsiteX4" fmla="*/ 2466105 w 2938389"/>
              <a:gd name="connsiteY4" fmla="*/ 2735331 h 2858341"/>
              <a:gd name="connsiteX5" fmla="*/ 9097 w 2938389"/>
              <a:gd name="connsiteY5" fmla="*/ 2712007 h 2858341"/>
              <a:gd name="connsiteX6" fmla="*/ 0 w 2938389"/>
              <a:gd name="connsiteY6" fmla="*/ 2188560 h 2858341"/>
              <a:gd name="connsiteX7" fmla="*/ 0 w 2938389"/>
              <a:gd name="connsiteY7" fmla="*/ 0 h 2858341"/>
              <a:gd name="connsiteX0" fmla="*/ 0 w 2938389"/>
              <a:gd name="connsiteY0" fmla="*/ 0 h 2858341"/>
              <a:gd name="connsiteX1" fmla="*/ 2622111 w 2938389"/>
              <a:gd name="connsiteY1" fmla="*/ 0 h 2858341"/>
              <a:gd name="connsiteX2" fmla="*/ 2938389 w 2938389"/>
              <a:gd name="connsiteY2" fmla="*/ 709185 h 2858341"/>
              <a:gd name="connsiteX3" fmla="*/ 2518379 w 2938389"/>
              <a:gd name="connsiteY3" fmla="*/ 2634183 h 2858341"/>
              <a:gd name="connsiteX4" fmla="*/ 2466105 w 2938389"/>
              <a:gd name="connsiteY4" fmla="*/ 2735331 h 2858341"/>
              <a:gd name="connsiteX5" fmla="*/ 9097 w 2938389"/>
              <a:gd name="connsiteY5" fmla="*/ 2712007 h 2858341"/>
              <a:gd name="connsiteX6" fmla="*/ 0 w 2938389"/>
              <a:gd name="connsiteY6" fmla="*/ 2188560 h 2858341"/>
              <a:gd name="connsiteX7" fmla="*/ 0 w 2938389"/>
              <a:gd name="connsiteY7" fmla="*/ 0 h 2858341"/>
              <a:gd name="connsiteX0" fmla="*/ 0 w 2938389"/>
              <a:gd name="connsiteY0" fmla="*/ 0 h 2858341"/>
              <a:gd name="connsiteX1" fmla="*/ 2622111 w 2938389"/>
              <a:gd name="connsiteY1" fmla="*/ 0 h 2858341"/>
              <a:gd name="connsiteX2" fmla="*/ 2938389 w 2938389"/>
              <a:gd name="connsiteY2" fmla="*/ 709185 h 2858341"/>
              <a:gd name="connsiteX3" fmla="*/ 2495912 w 2938389"/>
              <a:gd name="connsiteY3" fmla="*/ 2756793 h 2858341"/>
              <a:gd name="connsiteX4" fmla="*/ 2466105 w 2938389"/>
              <a:gd name="connsiteY4" fmla="*/ 2735331 h 2858341"/>
              <a:gd name="connsiteX5" fmla="*/ 9097 w 2938389"/>
              <a:gd name="connsiteY5" fmla="*/ 2712007 h 2858341"/>
              <a:gd name="connsiteX6" fmla="*/ 0 w 2938389"/>
              <a:gd name="connsiteY6" fmla="*/ 2188560 h 2858341"/>
              <a:gd name="connsiteX7" fmla="*/ 0 w 2938389"/>
              <a:gd name="connsiteY7" fmla="*/ 0 h 2858341"/>
              <a:gd name="connsiteX0" fmla="*/ 0 w 2938389"/>
              <a:gd name="connsiteY0" fmla="*/ 0 h 2876123"/>
              <a:gd name="connsiteX1" fmla="*/ 2622111 w 2938389"/>
              <a:gd name="connsiteY1" fmla="*/ 0 h 2876123"/>
              <a:gd name="connsiteX2" fmla="*/ 2938389 w 2938389"/>
              <a:gd name="connsiteY2" fmla="*/ 709185 h 2876123"/>
              <a:gd name="connsiteX3" fmla="*/ 2495912 w 2938389"/>
              <a:gd name="connsiteY3" fmla="*/ 2756793 h 2876123"/>
              <a:gd name="connsiteX4" fmla="*/ 2499807 w 2938389"/>
              <a:gd name="connsiteY4" fmla="*/ 2756968 h 2876123"/>
              <a:gd name="connsiteX5" fmla="*/ 9097 w 2938389"/>
              <a:gd name="connsiteY5" fmla="*/ 2712007 h 2876123"/>
              <a:gd name="connsiteX6" fmla="*/ 0 w 2938389"/>
              <a:gd name="connsiteY6" fmla="*/ 2188560 h 2876123"/>
              <a:gd name="connsiteX7" fmla="*/ 0 w 2938389"/>
              <a:gd name="connsiteY7" fmla="*/ 0 h 2876123"/>
              <a:gd name="connsiteX0" fmla="*/ 0 w 2938389"/>
              <a:gd name="connsiteY0" fmla="*/ 0 h 3149362"/>
              <a:gd name="connsiteX1" fmla="*/ 2622111 w 2938389"/>
              <a:gd name="connsiteY1" fmla="*/ 0 h 3149362"/>
              <a:gd name="connsiteX2" fmla="*/ 2938389 w 2938389"/>
              <a:gd name="connsiteY2" fmla="*/ 709185 h 3149362"/>
              <a:gd name="connsiteX3" fmla="*/ 2495912 w 2938389"/>
              <a:gd name="connsiteY3" fmla="*/ 2756793 h 3149362"/>
              <a:gd name="connsiteX4" fmla="*/ 2856221 w 2938389"/>
              <a:gd name="connsiteY4" fmla="*/ 3066988 h 3149362"/>
              <a:gd name="connsiteX5" fmla="*/ 9097 w 2938389"/>
              <a:gd name="connsiteY5" fmla="*/ 2712007 h 3149362"/>
              <a:gd name="connsiteX6" fmla="*/ 0 w 2938389"/>
              <a:gd name="connsiteY6" fmla="*/ 2188560 h 3149362"/>
              <a:gd name="connsiteX7" fmla="*/ 0 w 2938389"/>
              <a:gd name="connsiteY7" fmla="*/ 0 h 3149362"/>
              <a:gd name="connsiteX0" fmla="*/ 0 w 2938389"/>
              <a:gd name="connsiteY0" fmla="*/ 0 h 3066990"/>
              <a:gd name="connsiteX1" fmla="*/ 2622111 w 2938389"/>
              <a:gd name="connsiteY1" fmla="*/ 0 h 3066990"/>
              <a:gd name="connsiteX2" fmla="*/ 2938389 w 2938389"/>
              <a:gd name="connsiteY2" fmla="*/ 709185 h 3066990"/>
              <a:gd name="connsiteX3" fmla="*/ 2495912 w 2938389"/>
              <a:gd name="connsiteY3" fmla="*/ 2756793 h 3066990"/>
              <a:gd name="connsiteX4" fmla="*/ 2856221 w 2938389"/>
              <a:gd name="connsiteY4" fmla="*/ 3066988 h 3066990"/>
              <a:gd name="connsiteX5" fmla="*/ 9097 w 2938389"/>
              <a:gd name="connsiteY5" fmla="*/ 2712007 h 3066990"/>
              <a:gd name="connsiteX6" fmla="*/ 0 w 2938389"/>
              <a:gd name="connsiteY6" fmla="*/ 2188560 h 3066990"/>
              <a:gd name="connsiteX7" fmla="*/ 0 w 2938389"/>
              <a:gd name="connsiteY7" fmla="*/ 0 h 3066990"/>
              <a:gd name="connsiteX0" fmla="*/ 0 w 2938389"/>
              <a:gd name="connsiteY0" fmla="*/ 0 h 3066990"/>
              <a:gd name="connsiteX1" fmla="*/ 2622111 w 2938389"/>
              <a:gd name="connsiteY1" fmla="*/ 0 h 3066990"/>
              <a:gd name="connsiteX2" fmla="*/ 2938389 w 2938389"/>
              <a:gd name="connsiteY2" fmla="*/ 709185 h 3066990"/>
              <a:gd name="connsiteX3" fmla="*/ 2760348 w 2938389"/>
              <a:gd name="connsiteY3" fmla="*/ 2764175 h 3066990"/>
              <a:gd name="connsiteX4" fmla="*/ 2856221 w 2938389"/>
              <a:gd name="connsiteY4" fmla="*/ 3066988 h 3066990"/>
              <a:gd name="connsiteX5" fmla="*/ 9097 w 2938389"/>
              <a:gd name="connsiteY5" fmla="*/ 2712007 h 3066990"/>
              <a:gd name="connsiteX6" fmla="*/ 0 w 2938389"/>
              <a:gd name="connsiteY6" fmla="*/ 2188560 h 3066990"/>
              <a:gd name="connsiteX7" fmla="*/ 0 w 2938389"/>
              <a:gd name="connsiteY7" fmla="*/ 0 h 3066990"/>
              <a:gd name="connsiteX0" fmla="*/ 0 w 2938389"/>
              <a:gd name="connsiteY0" fmla="*/ 0 h 3059608"/>
              <a:gd name="connsiteX1" fmla="*/ 2622111 w 2938389"/>
              <a:gd name="connsiteY1" fmla="*/ 0 h 3059608"/>
              <a:gd name="connsiteX2" fmla="*/ 2938389 w 2938389"/>
              <a:gd name="connsiteY2" fmla="*/ 709185 h 3059608"/>
              <a:gd name="connsiteX3" fmla="*/ 2760348 w 2938389"/>
              <a:gd name="connsiteY3" fmla="*/ 2764175 h 3059608"/>
              <a:gd name="connsiteX4" fmla="*/ 2810232 w 2938389"/>
              <a:gd name="connsiteY4" fmla="*/ 3059606 h 3059608"/>
              <a:gd name="connsiteX5" fmla="*/ 9097 w 2938389"/>
              <a:gd name="connsiteY5" fmla="*/ 2712007 h 3059608"/>
              <a:gd name="connsiteX6" fmla="*/ 0 w 2938389"/>
              <a:gd name="connsiteY6" fmla="*/ 2188560 h 3059608"/>
              <a:gd name="connsiteX7" fmla="*/ 0 w 2938389"/>
              <a:gd name="connsiteY7" fmla="*/ 0 h 305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8389" h="3059608">
                <a:moveTo>
                  <a:pt x="0" y="0"/>
                </a:moveTo>
                <a:lnTo>
                  <a:pt x="2622111" y="0"/>
                </a:lnTo>
                <a:lnTo>
                  <a:pt x="2938389" y="709185"/>
                </a:lnTo>
                <a:lnTo>
                  <a:pt x="2760348" y="2764175"/>
                </a:lnTo>
                <a:cubicBezTo>
                  <a:pt x="2759774" y="2793083"/>
                  <a:pt x="2810806" y="3030698"/>
                  <a:pt x="2810232" y="3059606"/>
                </a:cubicBezTo>
                <a:cubicBezTo>
                  <a:pt x="2842918" y="3060816"/>
                  <a:pt x="956953" y="2607232"/>
                  <a:pt x="9097" y="2712007"/>
                </a:cubicBezTo>
                <a:lnTo>
                  <a:pt x="0" y="218856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2519278"/>
            <a:ext cx="6048672" cy="267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ru-RU" sz="32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БЮДЖЕТ ДЛЯ ГРАЖДАН</a:t>
            </a:r>
          </a:p>
          <a:p>
            <a:pPr algn="ctr">
              <a:lnSpc>
                <a:spcPts val="3400"/>
              </a:lnSpc>
            </a:pPr>
            <a:r>
              <a:rPr lang="ru-RU" sz="32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 проекту бюджета</a:t>
            </a:r>
          </a:p>
          <a:p>
            <a:pPr algn="ctr">
              <a:lnSpc>
                <a:spcPts val="3400"/>
              </a:lnSpc>
            </a:pPr>
            <a:r>
              <a:rPr lang="ru-RU" sz="28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МО</a:t>
            </a:r>
            <a:r>
              <a:rPr lang="ru-RU" sz="11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28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город ВОЛХОВ </a:t>
            </a:r>
          </a:p>
          <a:p>
            <a:pPr algn="ctr">
              <a:lnSpc>
                <a:spcPts val="3400"/>
              </a:lnSpc>
            </a:pPr>
            <a:r>
              <a:rPr lang="ru-RU" sz="20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 </a:t>
            </a:r>
            <a:r>
              <a:rPr lang="ru-RU" sz="36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2025 </a:t>
            </a:r>
            <a:r>
              <a:rPr lang="ru-RU" sz="20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год </a:t>
            </a:r>
            <a:endParaRPr lang="ru-RU" sz="2800" b="1" kern="9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3400"/>
              </a:lnSpc>
            </a:pPr>
            <a:r>
              <a:rPr lang="ru-RU" sz="24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и плановый период  </a:t>
            </a:r>
          </a:p>
          <a:p>
            <a:pPr algn="ctr">
              <a:lnSpc>
                <a:spcPts val="3400"/>
              </a:lnSpc>
            </a:pPr>
            <a:r>
              <a:rPr lang="ru-RU" sz="28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2026 – 2027 </a:t>
            </a:r>
            <a:r>
              <a:rPr lang="ru-RU" sz="2400" b="1" kern="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годов</a:t>
            </a:r>
          </a:p>
        </p:txBody>
      </p:sp>
      <p:pic>
        <p:nvPicPr>
          <p:cNvPr id="19" name="Рисунок 5">
            <a:extLst>
              <a:ext uri="{FF2B5EF4-FFF2-40B4-BE49-F238E27FC236}">
                <a16:creationId xmlns:a16="http://schemas.microsoft.com/office/drawing/2014/main" id="{2A521E9F-58C1-4C96-8ECC-FBF0B42D8E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55" y="3984311"/>
            <a:ext cx="711830" cy="1097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320081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4AD217-F277-453A-BE7D-2887DF0B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76388" y="4919894"/>
            <a:ext cx="303553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pPr>
                <a:defRPr/>
              </a:pPr>
              <a:t>10</a:t>
            </a:fld>
            <a:endParaRPr lang="ru-RU" sz="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550" y="121996"/>
            <a:ext cx="8536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ОСНОВНЫЕ ПОКАЗАТЕЛИ ПРОГНОЗА СОЦИАЛЬНО-ЭКОНОМИЧЕСКОГО РАЗВИТИЯ МО ГОРОД ВОЛХОВ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63621"/>
              </p:ext>
            </p:extLst>
          </p:nvPr>
        </p:nvGraphicFramePr>
        <p:xfrm>
          <a:off x="143506" y="1187779"/>
          <a:ext cx="8856983" cy="2536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551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Единица измерения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Отчет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Оценка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Прогноз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2025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2026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2027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Численность занятых в экономике (среднегодовая)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21 240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20 839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20 800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20 800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20 800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Численность безработных, зарегистрированных в органах государственной службы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249435"/>
                  </a:ext>
                </a:extLst>
              </a:tr>
              <a:tr h="406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 вакансий, заявленных предприятиями, в  центры занятости населения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908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911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950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980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229959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Среднесписочная численность работников организаций (без внешних совместителей)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13 566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13 532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13 600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13 600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13 600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77302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Среднемесячная номинальная начисленная заработная плата в целом по муниципальному образованию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67 943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76 661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83 331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89 580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96 299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02842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6E6B19-B1AE-49C7-ACBC-33CB4D6377E1}"/>
              </a:ext>
            </a:extLst>
          </p:cNvPr>
          <p:cNvSpPr/>
          <p:nvPr/>
        </p:nvSpPr>
        <p:spPr>
          <a:xfrm>
            <a:off x="339491" y="799775"/>
            <a:ext cx="853689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Рынок труда и занятость населения</a:t>
            </a:r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CCFDEC30-A71A-488B-BA47-07C3774F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52527"/>
            <a:ext cx="236678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DA6D06-C202-4760-BBFE-961CCDDCE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7" y="3108012"/>
            <a:ext cx="3637055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5677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3F34B-329D-4587-A31B-626F07039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" y="-12162"/>
            <a:ext cx="9144000" cy="8445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62112" y="914193"/>
            <a:ext cx="1763766" cy="417037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4924572"/>
            <a:ext cx="395536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11</a:t>
            </a:fld>
            <a:endParaRPr lang="ru-RU" sz="1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8935"/>
            <a:ext cx="6876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ГЛОССАРИЙ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496" y="914193"/>
            <a:ext cx="7272808" cy="417037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БЮДЖЕТ ДЛЯ ГРАЖДАН 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- создан с целью обеспечения открытости и прозрачности бюджета, представления его основных характеристик и положений в доступной и понятной для населения форме</a:t>
            </a:r>
          </a:p>
          <a:p>
            <a:pPr algn="just">
              <a:spcAft>
                <a:spcPts val="600"/>
              </a:spcAft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БЮДЖЕТ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 - это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Органы местного самоуправления муниципального образования самостоятельно с соблюдением требований, установленных Бюджетным кодексом РФ, Федеральным законом «Об общих принципах организации местного самоуправления в Российской Федерации», формируют, утверждают, исполняют бюджет и осуществляют контроль за его исполнением. </a:t>
            </a:r>
          </a:p>
          <a:p>
            <a:pPr algn="just">
              <a:spcAft>
                <a:spcPts val="600"/>
              </a:spcAft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ПРОЕКТ БЮДЖЕТА МО ГОРОД ВОЛХОВ 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составляется сроком на три года – очередной финансовый год и плановый период</a:t>
            </a:r>
          </a:p>
          <a:p>
            <a:pPr algn="just">
              <a:spcAft>
                <a:spcPts val="600"/>
              </a:spcAft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Очередной финансовый год 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– год, на который составляется проект бюджет</a:t>
            </a:r>
          </a:p>
          <a:p>
            <a:pPr algn="just">
              <a:spcAft>
                <a:spcPts val="600"/>
              </a:spcAft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Плановый период 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– два финансовых года, следующих за очередным финансовым годом.</a:t>
            </a:r>
            <a:endParaRPr lang="ru-RU" sz="1400" dirty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/>
          <a:stretch/>
        </p:blipFill>
        <p:spPr bwMode="auto">
          <a:xfrm>
            <a:off x="-108520" y="5474"/>
            <a:ext cx="1097352" cy="9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94" y="2968037"/>
            <a:ext cx="1904175" cy="155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20" y="939103"/>
            <a:ext cx="161974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973109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09B9F1-A4DB-41A2-8B0D-0F760171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24572"/>
            <a:ext cx="323528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12</a:t>
            </a:fld>
            <a:endParaRPr lang="ru-RU" sz="9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7302" y="30141"/>
            <a:ext cx="6876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ГЛОССАРИЙ</a:t>
            </a:r>
            <a:endParaRPr lang="ru-RU" sz="2400" b="1" dirty="0">
              <a:ln w="1905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43558"/>
            <a:ext cx="8928992" cy="410445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330" y="908720"/>
            <a:ext cx="689995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3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ДОХОДЫ И РАСХОДЫ</a:t>
            </a:r>
          </a:p>
          <a:p>
            <a:pPr algn="just">
              <a:spcAft>
                <a:spcPts val="600"/>
              </a:spcAft>
            </a:pPr>
            <a:r>
              <a:rPr lang="ru-RU" sz="13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Доходы</a:t>
            </a:r>
            <a:r>
              <a:rPr lang="ru-RU" sz="1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 - денежные средства, поступающие в бюджет от населения, организаций, учреждений и других бюджетов, за исключением средств, являющихся источниками финансирования дефицита бюджета. К доходам бюджетов относятся налоговые доходы, неналоговые доходы и безвозмездные поступления</a:t>
            </a:r>
          </a:p>
          <a:p>
            <a:pPr algn="just">
              <a:spcAft>
                <a:spcPts val="600"/>
              </a:spcAft>
            </a:pPr>
            <a:r>
              <a:rPr lang="ru-RU" sz="13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Расходы</a:t>
            </a:r>
            <a:r>
              <a:rPr lang="ru-RU" sz="1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 - выплачиваемые из бюджета денежные средства,  за исключением средств, являющихся источниками финансирования дефицита бюджета. Бюджетные средства расходуются в различных направлениях в соответствии с полномочиями, установленными для городских поселений Федеральным законом «Об общих принципах организации местного самоуправления в Российской Федерации»: жилищно-коммунальное хозяйство, дорожное хозяйство, культура, физическая культура и спорт и прочее</a:t>
            </a:r>
          </a:p>
          <a:p>
            <a:pPr algn="just">
              <a:spcAft>
                <a:spcPts val="600"/>
              </a:spcAft>
            </a:pPr>
            <a:r>
              <a:rPr lang="ru-RU" sz="13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СБАЛАНСИРОВАННОСТЬ БЮДЖЕТА</a:t>
            </a:r>
          </a:p>
          <a:p>
            <a:pPr algn="just">
              <a:spcAft>
                <a:spcPts val="600"/>
              </a:spcAft>
            </a:pPr>
            <a:r>
              <a:rPr lang="ru-RU" sz="1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Бюджет должен быть сбалансирован, т.е. объем предусмотренных бюджетом расходов должен быть равен суммарному объему доходов совместно с привлеченными источниками финансирования дефицита бюджета</a:t>
            </a:r>
          </a:p>
          <a:p>
            <a:pPr algn="just">
              <a:spcAft>
                <a:spcPts val="600"/>
              </a:spcAft>
            </a:pPr>
            <a:r>
              <a:rPr lang="ru-RU" sz="13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 pitchFamily="34" charset="0"/>
              </a:rPr>
              <a:t>ДЕФИЦИТ И ПРОФИЦИТ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В случае превышения доходов над расходами образуется </a:t>
            </a:r>
            <a:r>
              <a:rPr lang="ru-RU" sz="13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профицит бюджета</a:t>
            </a:r>
            <a:r>
              <a:rPr lang="ru-RU" sz="1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Если расходная часть бюджета превышает доходную - </a:t>
            </a:r>
            <a:r>
              <a:rPr lang="ru-RU" sz="13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дефицит бюджета</a:t>
            </a:r>
            <a:r>
              <a:rPr lang="ru-RU" sz="1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. В таком случае 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возникает необходимость в привлечении источников финансирования дефицита бюджета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/>
          <a:stretch/>
        </p:blipFill>
        <p:spPr bwMode="auto">
          <a:xfrm>
            <a:off x="-18657" y="-9812"/>
            <a:ext cx="1097352" cy="9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51869"/>
            <a:ext cx="2664296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388" y="908720"/>
            <a:ext cx="1823982" cy="123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24" y="2140092"/>
            <a:ext cx="2102109" cy="172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814697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448049-5A11-4404-B4C7-DE4BD6605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8445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32240" y="908719"/>
            <a:ext cx="2321629" cy="407225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24572"/>
            <a:ext cx="323528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13</a:t>
            </a:fld>
            <a:endParaRPr lang="ru-RU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4969" y="82037"/>
            <a:ext cx="6876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ГЛОССАРИЙ</a:t>
            </a:r>
            <a:endParaRPr lang="ru-RU" sz="2400" b="1" dirty="0">
              <a:ln w="1905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131" y="908720"/>
            <a:ext cx="6642110" cy="407225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 pitchFamily="34" charset="0"/>
              </a:rPr>
              <a:t>УЧАСТИЕ ГРАЖДАН В БЮДЖЕТНОМ ПРОЦЕССЕ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Граждане, как налогоплательщики (формирование доходной части бюджета)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Граждане, как получатели муниципальных услуг (расходная часть бюджета на благоустройство территории, культурно-досуговые и физкультурно-спортивные мероприятия и пр. услуги)</a:t>
            </a:r>
          </a:p>
          <a:p>
            <a:pPr>
              <a:spcAft>
                <a:spcPts val="600"/>
              </a:spcAft>
            </a:pPr>
            <a:endParaRPr lang="ru-RU" sz="1400" dirty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 pitchFamily="34" charset="0"/>
              </a:rPr>
              <a:t>ВОЗМОЖНОСТЬ ВЛИЯНИЯ ГРАЖДАНИНА НА СОСТАВ БЮДЖЕТА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Участие в публичных слушаниях проекта решения о бюджете МО город Волхов на очередной финансовый год и плановый период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Участие в публичных слушаниях проекта решения по отчету об исполнении бюджета МО город Волхов за отчетный финансовый год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Участие в публичных обсуждениях по объектам благоустройства территорий МО город Волхов (собрания и сходы жителей, опросы в Интернет и пр.)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/>
          <a:stretch/>
        </p:blipFill>
        <p:spPr bwMode="auto">
          <a:xfrm>
            <a:off x="-108520" y="1"/>
            <a:ext cx="1097352" cy="9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25" y="3087904"/>
            <a:ext cx="2270361" cy="158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65" y="926635"/>
            <a:ext cx="2490333" cy="214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659943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E4B754-B396-4450-A573-CD9DB540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42"/>
            <a:ext cx="9144000" cy="8445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88224" y="843558"/>
            <a:ext cx="2465646" cy="4137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24572"/>
            <a:ext cx="323528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14</a:t>
            </a:fld>
            <a:endParaRPr lang="ru-RU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4964" y="15906"/>
            <a:ext cx="6876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ЭТАПЫ БЮДЖЕТНОГО ПРОЦЕССА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3969" y="843558"/>
            <a:ext cx="6548271" cy="4137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sz="1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6391220"/>
              </p:ext>
            </p:extLst>
          </p:nvPr>
        </p:nvGraphicFramePr>
        <p:xfrm>
          <a:off x="440156" y="771550"/>
          <a:ext cx="8236300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74" y="2715766"/>
            <a:ext cx="3624296" cy="242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EE3928-C73C-4AD4-8807-C428F90590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" y="80065"/>
            <a:ext cx="1656184" cy="11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50006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32CDBB-68FE-4F8C-B93C-77B9F618A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" y="-4049"/>
            <a:ext cx="9144000" cy="84459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03547156"/>
              </p:ext>
            </p:extLst>
          </p:nvPr>
        </p:nvGraphicFramePr>
        <p:xfrm>
          <a:off x="0" y="-596602"/>
          <a:ext cx="8820472" cy="59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24572"/>
            <a:ext cx="323528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15</a:t>
            </a:fld>
            <a:endParaRPr lang="ru-RU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48" y="3674340"/>
            <a:ext cx="1822292" cy="14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96971" y="-63136"/>
            <a:ext cx="6876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Основы формирования бюджета МО город Волхов </a:t>
            </a:r>
          </a:p>
          <a:p>
            <a:pPr algn="ctr"/>
            <a:r>
              <a:rPr lang="ru-RU" b="1" dirty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на 2025 год и на плановый период 2026 и 2027 годов</a:t>
            </a:r>
          </a:p>
        </p:txBody>
      </p:sp>
      <p:pic>
        <p:nvPicPr>
          <p:cNvPr id="3088" name="Picture 16" descr="https://c.radikal.ru/c02/1902/2d/0fcb79b0876b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15216" r="11098" b="9871"/>
          <a:stretch/>
        </p:blipFill>
        <p:spPr bwMode="auto">
          <a:xfrm>
            <a:off x="4079767" y="4033665"/>
            <a:ext cx="710870" cy="99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cdn1.ozone.ru/s3/multimedia-1/600973584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6390" r="9409" b="6965"/>
          <a:stretch/>
        </p:blipFill>
        <p:spPr bwMode="auto">
          <a:xfrm>
            <a:off x="2987441" y="3795886"/>
            <a:ext cx="692333" cy="981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Texturize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63" y="3548208"/>
            <a:ext cx="720080" cy="983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0" y="97248"/>
            <a:ext cx="637129" cy="98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06" y="97248"/>
            <a:ext cx="2088222" cy="147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049121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7FB2E3-00FB-4F4E-99E5-0A2F7E7B8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6852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7236298" y="3460641"/>
            <a:ext cx="1799877" cy="1582825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ru-RU" sz="1400" b="1" u="sng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Статья 8</a:t>
            </a:r>
            <a:r>
              <a:rPr lang="ru-RU" sz="14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устанавливает заключительные положения об опубликовании и контроле за данным решением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829" y="756960"/>
            <a:ext cx="1872208" cy="45684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ОСНОВНЫЕ ПАРАМЕТРЫ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829" y="1210616"/>
            <a:ext cx="1872207" cy="1728216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ru-RU" sz="1400" b="1" u="sng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Статьей 1</a:t>
            </a:r>
            <a:r>
              <a:rPr lang="ru-RU" sz="14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утверждаются основные параметры бюджета МО город Волхов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18458" y="760622"/>
            <a:ext cx="5116571" cy="45684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РАСХОДЫ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4685" y="3003799"/>
            <a:ext cx="2188696" cy="45684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ОСОБЕННОСТИ ОТДЕЛЬНЫХ РАСХОДНЫХ ОБЯЗАТЕЛЬСТВ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051720" y="768155"/>
            <a:ext cx="1800200" cy="45684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ДОХОДЫ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60032" y="3003799"/>
            <a:ext cx="2304256" cy="45684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МУНИЦИПАЛЬНЫЙ  ДОЛГ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59925" y="3003797"/>
            <a:ext cx="2419816" cy="45684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МЕЖБЮДЖЕТНЫЕ ТРАНСФЕРТЫ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36298" y="3003797"/>
            <a:ext cx="1799877" cy="45684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ЗАКЛЮЧИТЕЛЬНЫЕ ПОЛОЖЕНИЯ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051720" y="1221811"/>
            <a:ext cx="1800200" cy="1723462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ru-RU" sz="1400" b="1" u="sng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Статьей 2</a:t>
            </a:r>
            <a:r>
              <a:rPr lang="ru-RU" sz="14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утверждаются прогнозируемые доходы бюджета МО город Волхов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919600" y="1221811"/>
            <a:ext cx="5116572" cy="1723462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ru-RU" sz="1400" b="1" u="sng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Статьей 3</a:t>
            </a:r>
            <a:r>
              <a:rPr lang="ru-RU" sz="14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утверждаются расходы бюджета МО город Волхов, адресная программа капитальных вложений и ремонтных работ, объем средств резервного фонда исполнительно-распорядительного органа МО город Волхов, объем средств на исполнение публичных нормативных обязательств и объем средств муниципального дорожного фонда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4685" y="3454268"/>
            <a:ext cx="2188696" cy="1582825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ru-RU" sz="1400" b="1" u="sng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Статьей 4 и 5</a:t>
            </a:r>
            <a:r>
              <a:rPr lang="ru-RU" sz="14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утверждаются особенности установления отдельных расходных обязательств  и использования бюджетных ассигнований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359925" y="3460641"/>
            <a:ext cx="2419816" cy="1582826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ru-RU" sz="1400" b="1" u="sng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Статья 6</a:t>
            </a:r>
            <a:r>
              <a:rPr lang="ru-RU" sz="14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утверждает предоставление межбюджетных трансфертов бюджету Волховского муниципального района из бюджета МО город Волхов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860032" y="3460642"/>
            <a:ext cx="2304256" cy="1582825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ru-RU" sz="1350" b="1" u="sng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Статья 7</a:t>
            </a:r>
            <a:r>
              <a:rPr lang="ru-RU" sz="135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устанавливает верхний предел муниципального внутреннего долга и утверждает программу внутренних заимствований МО город Волхов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3760" y="4969690"/>
            <a:ext cx="484200" cy="17381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tx2">
                    <a:lumMod val="90000"/>
                  </a:schemeClr>
                </a:solidFill>
              </a:rPr>
              <a:pPr>
                <a:defRPr/>
              </a:pPr>
              <a:t>16</a:t>
            </a:fld>
            <a:endParaRPr lang="ru-RU" sz="9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717" y="24899"/>
            <a:ext cx="7363301" cy="565689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Описание статей проекта решения о бюджете МО город Волхов на 2025 год </a:t>
            </a:r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и на плановый период 2026 и 2027 годов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2" y="24899"/>
            <a:ext cx="1441582" cy="82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351753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1EF509-686C-4FA1-BE9F-A5CD9A288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" y="0"/>
            <a:ext cx="9144000" cy="844598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6732240" y="1059582"/>
            <a:ext cx="2321936" cy="71534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rial Narrow" pitchFamily="34" charset="0"/>
              </a:rPr>
              <a:t>  ДЕФИЦИТ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42931" y="1059582"/>
            <a:ext cx="3132676" cy="71534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rial Narrow" pitchFamily="34" charset="0"/>
              </a:rPr>
              <a:t>           РАСХОДЫ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00776" y="1491631"/>
            <a:ext cx="2611330" cy="17497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AutoShape 4" descr="https://propertyupdate.com.au/wp-content/uploads/2014/09/neg-gear.jpg"/>
          <p:cNvSpPr>
            <a:spLocks noChangeAspect="1" noChangeArrowheads="1"/>
          </p:cNvSpPr>
          <p:nvPr/>
        </p:nvSpPr>
        <p:spPr bwMode="auto">
          <a:xfrm>
            <a:off x="131707" y="-103185"/>
            <a:ext cx="258031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543" tIns="36270" rIns="72543" bIns="3627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opertyupdate.com.au/wp-content/uploads/2014/09/neg-gear.jpg"/>
          <p:cNvSpPr>
            <a:spLocks noChangeAspect="1" noChangeArrowheads="1"/>
          </p:cNvSpPr>
          <p:nvPr/>
        </p:nvSpPr>
        <p:spPr bwMode="auto">
          <a:xfrm>
            <a:off x="260722" y="5670"/>
            <a:ext cx="258031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543" tIns="36270" rIns="72543" bIns="3627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https://propertyupdate.com.au/wp-content/uploads/2014/09/neg-gear.jpg"/>
          <p:cNvSpPr>
            <a:spLocks noChangeAspect="1" noChangeArrowheads="1"/>
          </p:cNvSpPr>
          <p:nvPr/>
        </p:nvSpPr>
        <p:spPr bwMode="auto">
          <a:xfrm>
            <a:off x="389737" y="114533"/>
            <a:ext cx="258031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543" tIns="36270" rIns="72543" bIns="3627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4907" y="1059582"/>
            <a:ext cx="3120950" cy="71534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rial Narrow" pitchFamily="34" charset="0"/>
              </a:rPr>
              <a:t>           ДОХОДЫ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4909" y="1915139"/>
            <a:ext cx="2437789" cy="812515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2025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469 093,4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4909" y="2922163"/>
            <a:ext cx="2437789" cy="8546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2026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466 625,7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4906" y="3975210"/>
            <a:ext cx="2437789" cy="9007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2027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466 524,7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00599" y="2175784"/>
            <a:ext cx="732170" cy="38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+14,4%</a:t>
            </a:r>
          </a:p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 2024 г.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615951" y="3241426"/>
            <a:ext cx="739210" cy="376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613157" y="4271688"/>
            <a:ext cx="708859" cy="330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" name="Picture 28" descr="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40" y="1172338"/>
            <a:ext cx="1004827" cy="71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2" descr="3D_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64" y="1126852"/>
            <a:ext cx="810808" cy="7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442931" y="1886602"/>
            <a:ext cx="2437789" cy="812515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2025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517 652,4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706213" y="1915139"/>
            <a:ext cx="2347965" cy="812515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2025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-48 559,0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442931" y="2912661"/>
            <a:ext cx="2437789" cy="8546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2026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502 744,3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706213" y="2912661"/>
            <a:ext cx="2347965" cy="8546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2026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-36 118,6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442931" y="3975210"/>
            <a:ext cx="2437789" cy="9007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2027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500 227,8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706213" y="3961061"/>
            <a:ext cx="2347965" cy="9007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2027 год</a:t>
            </a:r>
          </a:p>
          <a:p>
            <a:pPr algn="ctr"/>
            <a:r>
              <a:rPr lang="ru-RU" sz="2400" b="1" dirty="0">
                <a:solidFill>
                  <a:srgbClr val="462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-33 703,1 </a:t>
            </a:r>
            <a:r>
              <a:rPr lang="ru-RU" dirty="0">
                <a:solidFill>
                  <a:srgbClr val="462CE0"/>
                </a:solidFill>
                <a:latin typeface="Arial Narrow" pitchFamily="34" charset="0"/>
              </a:rPr>
              <a:t>тыс. руб.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904546" y="2185805"/>
            <a:ext cx="710956" cy="38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+21,6%</a:t>
            </a:r>
          </a:p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 2024 г.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958049" y="3249586"/>
            <a:ext cx="739210" cy="376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947251" y="4420775"/>
            <a:ext cx="735870" cy="330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rgbClr val="C00000"/>
              </a:solidFill>
            </a:endParaRPr>
          </a:p>
        </p:txBody>
      </p:sp>
      <p:pic>
        <p:nvPicPr>
          <p:cNvPr id="55" name="Picture 4" descr="0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2" y="1100518"/>
            <a:ext cx="738751" cy="6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820490" y="4972453"/>
            <a:ext cx="330740" cy="17104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tx2">
                    <a:lumMod val="90000"/>
                  </a:schemeClr>
                </a:solidFill>
              </a:rPr>
              <a:pPr>
                <a:defRPr/>
              </a:pPr>
              <a:t>17</a:t>
            </a:fld>
            <a:endParaRPr lang="ru-RU" sz="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6692" y="-60413"/>
            <a:ext cx="6156598" cy="627244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Основные параметры бюджета МО город Волхов </a:t>
            </a:r>
          </a:p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на 2025 год и на плановый период 2026 и 2027 годов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3"/>
            <a:ext cx="1907118" cy="126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275857" y="1059582"/>
            <a:ext cx="0" cy="40839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575607" y="1059582"/>
            <a:ext cx="0" cy="40839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V="1">
            <a:off x="2649527" y="1927501"/>
            <a:ext cx="7992" cy="787790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V="1">
            <a:off x="5941066" y="1843459"/>
            <a:ext cx="15984" cy="854621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204971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448049-5A11-4404-B4C7-DE4BD6605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8445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908719"/>
            <a:ext cx="9144000" cy="415274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24572"/>
            <a:ext cx="323528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18</a:t>
            </a:fld>
            <a:endParaRPr lang="ru-RU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4969" y="82037"/>
            <a:ext cx="6876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ГЛОССАРИЙ</a:t>
            </a:r>
            <a:endParaRPr lang="ru-RU" sz="2400" b="1" dirty="0">
              <a:ln w="1905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/>
          <a:stretch/>
        </p:blipFill>
        <p:spPr bwMode="auto">
          <a:xfrm>
            <a:off x="-108520" y="1"/>
            <a:ext cx="1097352" cy="9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0648D9FE-E708-408B-9A79-6D5CFD9EE5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381836"/>
              </p:ext>
            </p:extLst>
          </p:nvPr>
        </p:nvGraphicFramePr>
        <p:xfrm>
          <a:off x="440156" y="1023731"/>
          <a:ext cx="852433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7887E7-A798-46CE-9CBA-863BF603C8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72" y="568931"/>
            <a:ext cx="2003836" cy="12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00301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7C5D86-173D-4B80-AD7B-4E5F241B8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8"/>
            <a:ext cx="9144000" cy="84459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4912748"/>
            <a:ext cx="390591" cy="229995"/>
          </a:xfrm>
        </p:spPr>
        <p:txBody>
          <a:bodyPr>
            <a:noAutofit/>
          </a:bodyPr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tx2">
                    <a:lumMod val="90000"/>
                  </a:schemeClr>
                </a:solidFill>
              </a:rPr>
              <a:pPr>
                <a:defRPr/>
              </a:pPr>
              <a:t>19</a:t>
            </a:fld>
            <a:endParaRPr lang="ru-RU" sz="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3571" name="Text Box 10"/>
          <p:cNvSpPr txBox="1">
            <a:spLocks noChangeArrowheads="1"/>
          </p:cNvSpPr>
          <p:nvPr/>
        </p:nvSpPr>
        <p:spPr bwMode="auto">
          <a:xfrm>
            <a:off x="504766" y="215761"/>
            <a:ext cx="8248430" cy="3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03" tIns="40801" rIns="81603" bIns="40801" anchor="ctr"/>
          <a:lstStyle>
            <a:lvl1pPr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altLang="ru-RU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Arial" pitchFamily="34" charset="0"/>
              </a:rPr>
              <a:t>Изменения налоговой политики МО город Волхов на 2025-2027 годы</a:t>
            </a:r>
            <a:endParaRPr lang="ru-RU" altLang="ru-RU" b="1" dirty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/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A97A54-AACD-40FE-B83C-93B317A42FC9}"/>
              </a:ext>
            </a:extLst>
          </p:cNvPr>
          <p:cNvSpPr txBox="1"/>
          <p:nvPr/>
        </p:nvSpPr>
        <p:spPr>
          <a:xfrm>
            <a:off x="378143" y="1060359"/>
            <a:ext cx="8387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2025 года изменения нормативов отчислений в бюджет МО город Волхов коснутся только по налогу на доходы физических лиц и акцизам на нефтепродукты:</a:t>
            </a:r>
            <a:endParaRPr lang="ru-RU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03EA290-525B-4328-A398-E8DE2FEB4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317289"/>
              </p:ext>
            </p:extLst>
          </p:nvPr>
        </p:nvGraphicFramePr>
        <p:xfrm>
          <a:off x="179512" y="1612121"/>
          <a:ext cx="8856984" cy="311987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6689934">
                  <a:extLst>
                    <a:ext uri="{9D8B030D-6E8A-4147-A177-3AD203B41FA5}">
                      <a16:colId xmlns:a16="http://schemas.microsoft.com/office/drawing/2014/main" val="1799843226"/>
                    </a:ext>
                  </a:extLst>
                </a:gridCol>
                <a:gridCol w="1119620">
                  <a:extLst>
                    <a:ext uri="{9D8B030D-6E8A-4147-A177-3AD203B41FA5}">
                      <a16:colId xmlns:a16="http://schemas.microsoft.com/office/drawing/2014/main" val="3827165245"/>
                    </a:ext>
                  </a:extLst>
                </a:gridCol>
                <a:gridCol w="1047430">
                  <a:extLst>
                    <a:ext uri="{9D8B030D-6E8A-4147-A177-3AD203B41FA5}">
                      <a16:colId xmlns:a16="http://schemas.microsoft.com/office/drawing/2014/main" val="3397570164"/>
                    </a:ext>
                  </a:extLst>
                </a:gridCol>
              </a:tblGrid>
              <a:tr h="587200"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</a:rPr>
                        <a:t>Наименование доходного источника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</a:rPr>
                        <a:t>Действующий норматив отчислений в местный бюджет в 2024г., 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</a:rPr>
                        <a:t>Норматив отчислений в местный бюджет с 01.01.2025 г., 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2485838745"/>
                  </a:ext>
                </a:extLst>
              </a:tr>
              <a:tr h="316584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налог на доходы физических лиц (налоговая база до 5 млн. рублей) по ставке 13%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13%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</a:rPr>
                        <a:t>–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4251014065"/>
                  </a:ext>
                </a:extLst>
              </a:tr>
              <a:tr h="316584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налог на доходы физических лиц (налоговая база свыше 5 млн. рублей) по ставке 15%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12%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</a:rPr>
                        <a:t>–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271598868"/>
                  </a:ext>
                </a:extLst>
              </a:tr>
              <a:tr h="316584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налог на доходы физических лиц (налоговая база до 2,4 млн. рублей) по ставке 13%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–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13%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2680495908"/>
                  </a:ext>
                </a:extLst>
              </a:tr>
              <a:tr h="316584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налог на доходы физических лиц (налоговая база от 2,4 млн. рублей до 5 млн. рублей) по ставке 15%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</a:rPr>
                        <a:t>–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12%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3885913645"/>
                  </a:ext>
                </a:extLst>
              </a:tr>
              <a:tr h="316584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налог на доходы физических лиц (налоговая база от 5 млн. рублей до 20 млн. рублей) по ставке 18%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</a:rPr>
                        <a:t>–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11%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2062137162"/>
                  </a:ext>
                </a:extLst>
              </a:tr>
              <a:tr h="316584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налог на доходы физических лиц (налоговая база от 20 млн. рублей до 50 млн. рублей) по ставке 20%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</a:rPr>
                        <a:t>–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10%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1682620470"/>
                  </a:ext>
                </a:extLst>
              </a:tr>
              <a:tr h="316584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налог на доходы физических лиц (налоговая база свыше 50 млн. рублей) по ставке 22%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</a:rPr>
                        <a:t>–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9%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1843681417"/>
                  </a:ext>
                </a:extLst>
              </a:tr>
              <a:tr h="316584"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</a:rPr>
                        <a:t>0,12014%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0,11017%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218" marR="46218" marT="0" marB="0" anchor="ctr"/>
                </a:tc>
                <a:extLst>
                  <a:ext uri="{0D108BD9-81ED-4DB2-BD59-A6C34878D82A}">
                    <a16:rowId xmlns:a16="http://schemas.microsoft.com/office/drawing/2014/main" val="876627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067366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F3814F-B896-4F82-881A-A59912A5E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33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2480" y="4924572"/>
            <a:ext cx="251520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2</a:t>
            </a:fld>
            <a:endParaRPr lang="ru-RU" sz="9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0179" y="17235"/>
            <a:ext cx="6876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«</a:t>
            </a:r>
            <a:r>
              <a:rPr lang="ru-RU" sz="24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БЮДЖЕТ ДЛЯ ГРАЖДАН</a:t>
            </a:r>
            <a:r>
              <a:rPr lang="ru-RU" sz="28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52269"/>
            <a:ext cx="9144000" cy="410445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3F9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" y="17235"/>
            <a:ext cx="637129" cy="98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C58550-5B9D-4BF1-8D18-197EE208FD81}"/>
              </a:ext>
            </a:extLst>
          </p:cNvPr>
          <p:cNvSpPr/>
          <p:nvPr/>
        </p:nvSpPr>
        <p:spPr>
          <a:xfrm>
            <a:off x="613911" y="1089477"/>
            <a:ext cx="7916178" cy="3404273"/>
          </a:xfrm>
          <a:prstGeom prst="rect">
            <a:avLst/>
          </a:prstGeom>
          <a:solidFill>
            <a:schemeClr val="accent5">
              <a:lumMod val="50000"/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7500000"/>
            </a:lightRig>
          </a:scene3d>
          <a:sp3d z="152400"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0" tIns="152400" rIns="152400" bIns="152400" spcCol="1270" anchor="ctr"/>
          <a:lstStyle/>
          <a:p>
            <a:pPr algn="ctr" defTabSz="17780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подготовлен в доступной форме (в форме презентации) и раскрывает информацию </a:t>
            </a:r>
            <a:r>
              <a:rPr lang="ru-RU" sz="2400" b="1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проекте бюджета МО город Волхов на 2025 год и плановый период 2026 – 2027 годов</a:t>
            </a:r>
            <a:r>
              <a:rPr lang="ru-RU" sz="2400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1778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Разработчиком презентации является Комитет финансов Волховского муниципального района:</a:t>
            </a:r>
          </a:p>
          <a:p>
            <a:pPr algn="ctr" defTabSz="1778000" eaLnBrk="1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dirty="0">
              <a:ln w="10541" cmpd="sng">
                <a:noFill/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  <a:p>
            <a:pPr algn="ctr" defTabSz="1778000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Почтовый адрес: 187406 Ленинградская область, Волховский район, </a:t>
            </a:r>
          </a:p>
          <a:p>
            <a:pPr algn="ctr" defTabSz="1778000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г. Волхов, Кировский пр., д.32</a:t>
            </a:r>
          </a:p>
          <a:p>
            <a:pPr algn="ctr" defTabSz="1778000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Адрес электронной почты: volhovkf@mail.ru</a:t>
            </a:r>
          </a:p>
          <a:p>
            <a:pPr algn="ctr" defTabSz="1778000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Номер телефона: 78618 </a:t>
            </a:r>
          </a:p>
          <a:p>
            <a:pPr algn="ctr" defTabSz="1778000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Номер факса: 27836</a:t>
            </a:r>
            <a:endParaRPr lang="ru-RU" sz="3200" dirty="0">
              <a:ln w="10541" cmpd="sng">
                <a:noFill/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010360"/>
      </p:ext>
    </p:extLst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448049-5A11-4404-B4C7-DE4BD6605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24572"/>
            <a:ext cx="323528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20</a:t>
            </a:fld>
            <a:endParaRPr lang="ru-RU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4969" y="82037"/>
            <a:ext cx="6876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Доходы бюджета МО город Волхов на 2025-2027 </a:t>
            </a:r>
            <a:r>
              <a:rPr lang="ru-RU" sz="2000" b="1" dirty="0" err="1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г.г</a:t>
            </a:r>
            <a:r>
              <a:rPr lang="ru-RU" sz="20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.</a:t>
            </a:r>
            <a:endParaRPr lang="ru-RU" sz="2400" b="1" dirty="0">
              <a:ln w="1905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/>
          <a:stretch/>
        </p:blipFill>
        <p:spPr bwMode="auto">
          <a:xfrm>
            <a:off x="-108520" y="1"/>
            <a:ext cx="1097352" cy="9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660F60-E3B0-4665-9CD9-B5EA06C84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33985"/>
              </p:ext>
            </p:extLst>
          </p:nvPr>
        </p:nvGraphicFramePr>
        <p:xfrm>
          <a:off x="179512" y="991276"/>
          <a:ext cx="8856984" cy="38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0768">
                  <a:extLst>
                    <a:ext uri="{9D8B030D-6E8A-4147-A177-3AD203B41FA5}">
                      <a16:colId xmlns:a16="http://schemas.microsoft.com/office/drawing/2014/main" val="4202951845"/>
                    </a:ext>
                  </a:extLst>
                </a:gridCol>
                <a:gridCol w="1006036">
                  <a:extLst>
                    <a:ext uri="{9D8B030D-6E8A-4147-A177-3AD203B41FA5}">
                      <a16:colId xmlns:a16="http://schemas.microsoft.com/office/drawing/2014/main" val="4242890123"/>
                    </a:ext>
                  </a:extLst>
                </a:gridCol>
                <a:gridCol w="1006036">
                  <a:extLst>
                    <a:ext uri="{9D8B030D-6E8A-4147-A177-3AD203B41FA5}">
                      <a16:colId xmlns:a16="http://schemas.microsoft.com/office/drawing/2014/main" val="1231276785"/>
                    </a:ext>
                  </a:extLst>
                </a:gridCol>
                <a:gridCol w="1006036">
                  <a:extLst>
                    <a:ext uri="{9D8B030D-6E8A-4147-A177-3AD203B41FA5}">
                      <a16:colId xmlns:a16="http://schemas.microsoft.com/office/drawing/2014/main" val="2806346881"/>
                    </a:ext>
                  </a:extLst>
                </a:gridCol>
                <a:gridCol w="1006036">
                  <a:extLst>
                    <a:ext uri="{9D8B030D-6E8A-4147-A177-3AD203B41FA5}">
                      <a16:colId xmlns:a16="http://schemas.microsoft.com/office/drawing/2014/main" val="327983909"/>
                    </a:ext>
                  </a:extLst>
                </a:gridCol>
                <a:gridCol w="1006036">
                  <a:extLst>
                    <a:ext uri="{9D8B030D-6E8A-4147-A177-3AD203B41FA5}">
                      <a16:colId xmlns:a16="http://schemas.microsoft.com/office/drawing/2014/main" val="3842013427"/>
                    </a:ext>
                  </a:extLst>
                </a:gridCol>
                <a:gridCol w="1006036">
                  <a:extLst>
                    <a:ext uri="{9D8B030D-6E8A-4147-A177-3AD203B41FA5}">
                      <a16:colId xmlns:a16="http://schemas.microsoft.com/office/drawing/2014/main" val="1222424653"/>
                    </a:ext>
                  </a:extLst>
                </a:gridCol>
              </a:tblGrid>
              <a:tr h="388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Утвержденный план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2024 год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(на 01.01.2024)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Уточненный план 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2024 год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(на 01.10.2024)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исполнения </a:t>
                      </a: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2024 год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2025 год</a:t>
                      </a:r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2026 год</a:t>
                      </a:r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2027 год</a:t>
                      </a:r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53961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284 472,4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317 369,8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336 170,1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343 999,6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360 873,0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379 335,7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901339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63 580,2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80 752,4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82 028,4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62 280,3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62 380,0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59 180,4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764447"/>
                  </a:ext>
                </a:extLst>
              </a:tr>
              <a:tr h="448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налоговых и неналоговых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348 052,6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398 122,2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418 198,5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406 279,9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423 253,0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438 516,1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627024"/>
                  </a:ext>
                </a:extLst>
              </a:tr>
              <a:tr h="448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Дотации на выравнивание бюджетной обеспеченности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61 975,6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61 975,6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61 975,6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62 813,5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43 372,7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28 008,6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797911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476 834,0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482 384,2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635841"/>
                  </a:ext>
                </a:extLst>
              </a:tr>
              <a:tr h="448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35 460,5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18 885,6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189417"/>
                  </a:ext>
                </a:extLst>
              </a:tr>
              <a:tr h="448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Безвозмездные поступления от юридических и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19 954,0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19 954,0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167166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Возврат остатков субсидий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-362,5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-7 260,1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668375"/>
                  </a:ext>
                </a:extLst>
              </a:tr>
              <a:tr h="448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безвозмездных поступлений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61 975,6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593 861,6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575 939,3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62 813,5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43 372,7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28 008,6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932804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410 028,2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991 983,8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994 137,8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469 093,4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466 625,7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466 524,7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70" marR="7470" marT="74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436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75242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18776C-0737-4665-B057-C9D931EBC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53"/>
            <a:ext cx="9144000" cy="703629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4427984" y="2643758"/>
            <a:ext cx="0" cy="237626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572001" y="2643757"/>
            <a:ext cx="0" cy="237626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35584535"/>
              </p:ext>
            </p:extLst>
          </p:nvPr>
        </p:nvGraphicFramePr>
        <p:xfrm>
          <a:off x="179512" y="2931791"/>
          <a:ext cx="4064525" cy="2265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62444"/>
            <a:ext cx="323530" cy="213441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fld id="{678A38D6-93D9-4536-98F1-4040998D3599}" type="slidenum">
              <a:rPr lang="ru-RU" sz="1000" smtClean="0">
                <a:solidFill>
                  <a:schemeClr val="tx2">
                    <a:lumMod val="90000"/>
                  </a:schemeClr>
                </a:solidFill>
              </a:rPr>
              <a:pPr>
                <a:defRPr/>
              </a:pPr>
              <a:t>21</a:t>
            </a:fld>
            <a:endParaRPr lang="ru-RU" sz="10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0633" y="44498"/>
            <a:ext cx="5822734" cy="350245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Структура доходов бюджета МО город Волхов на 2025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643758"/>
            <a:ext cx="4320480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 Narrow" pitchFamily="34" charset="0"/>
              </a:rPr>
              <a:t>Налоговые доходы 343 999,6 тыс. руб. </a:t>
            </a:r>
          </a:p>
          <a:p>
            <a:pPr algn="ctr"/>
            <a:r>
              <a:rPr lang="ru-RU" sz="1100" b="1" dirty="0">
                <a:latin typeface="Arial Narrow" pitchFamily="34" charset="0"/>
              </a:rPr>
              <a:t>или </a:t>
            </a:r>
            <a:r>
              <a:rPr lang="ru-RU" sz="1400" b="1" dirty="0">
                <a:latin typeface="Arial Narrow" pitchFamily="34" charset="0"/>
              </a:rPr>
              <a:t>84,7% </a:t>
            </a:r>
            <a:r>
              <a:rPr lang="ru-RU" sz="1100" b="1" dirty="0">
                <a:latin typeface="Arial Narrow" pitchFamily="34" charset="0"/>
              </a:rPr>
              <a:t>от собственных доходов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1" y="2643758"/>
            <a:ext cx="4464497" cy="4320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 Narrow" pitchFamily="34" charset="0"/>
              </a:rPr>
              <a:t>Неналоговые доходы 62 280,3 тыс. руб. </a:t>
            </a:r>
          </a:p>
          <a:p>
            <a:pPr algn="ctr"/>
            <a:r>
              <a:rPr lang="ru-RU" sz="1100" b="1" dirty="0">
                <a:latin typeface="Arial Narrow" pitchFamily="34" charset="0"/>
              </a:rPr>
              <a:t>или </a:t>
            </a:r>
            <a:r>
              <a:rPr lang="ru-RU" sz="1400" b="1" dirty="0">
                <a:latin typeface="Arial Narrow" pitchFamily="34" charset="0"/>
              </a:rPr>
              <a:t>15,3% </a:t>
            </a:r>
            <a:r>
              <a:rPr lang="ru-RU" sz="1100" b="1" dirty="0">
                <a:latin typeface="Arial Narrow" pitchFamily="34" charset="0"/>
              </a:rPr>
              <a:t>от собственных доходов</a:t>
            </a:r>
            <a:endParaRPr lang="ru-RU" sz="1400" b="1" dirty="0">
              <a:latin typeface="Arial Narrow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9402501"/>
              </p:ext>
            </p:extLst>
          </p:nvPr>
        </p:nvGraphicFramePr>
        <p:xfrm>
          <a:off x="4644010" y="3003799"/>
          <a:ext cx="4064525" cy="219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57951590"/>
              </p:ext>
            </p:extLst>
          </p:nvPr>
        </p:nvGraphicFramePr>
        <p:xfrm>
          <a:off x="3347864" y="915566"/>
          <a:ext cx="5976664" cy="1364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572000" y="627535"/>
            <a:ext cx="4464496" cy="2880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 Narrow" pitchFamily="34" charset="0"/>
              </a:rPr>
              <a:t>Безвозмездные поступления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627535"/>
            <a:ext cx="4320480" cy="28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itchFamily="34" charset="0"/>
              </a:rPr>
              <a:t>Всего доходов 469 093,4 тыс. руб.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1" y="627534"/>
            <a:ext cx="4464497" cy="1872208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2639779"/>
            <a:ext cx="8928992" cy="2380244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987574"/>
            <a:ext cx="1728192" cy="1512168"/>
          </a:xfrm>
          <a:custGeom>
            <a:avLst/>
            <a:gdLst>
              <a:gd name="connsiteX0" fmla="*/ 0 w 1872209"/>
              <a:gd name="connsiteY0" fmla="*/ 604326 h 1208651"/>
              <a:gd name="connsiteX1" fmla="*/ 468052 w 1872209"/>
              <a:gd name="connsiteY1" fmla="*/ 604326 h 1208651"/>
              <a:gd name="connsiteX2" fmla="*/ 468052 w 1872209"/>
              <a:gd name="connsiteY2" fmla="*/ 0 h 1208651"/>
              <a:gd name="connsiteX3" fmla="*/ 1404157 w 1872209"/>
              <a:gd name="connsiteY3" fmla="*/ 0 h 1208651"/>
              <a:gd name="connsiteX4" fmla="*/ 1404157 w 1872209"/>
              <a:gd name="connsiteY4" fmla="*/ 604326 h 1208651"/>
              <a:gd name="connsiteX5" fmla="*/ 1872209 w 1872209"/>
              <a:gd name="connsiteY5" fmla="*/ 604326 h 1208651"/>
              <a:gd name="connsiteX6" fmla="*/ 936105 w 1872209"/>
              <a:gd name="connsiteY6" fmla="*/ 1208651 h 1208651"/>
              <a:gd name="connsiteX7" fmla="*/ 0 w 1872209"/>
              <a:gd name="connsiteY7" fmla="*/ 604326 h 1208651"/>
              <a:gd name="connsiteX0" fmla="*/ 0 w 1415009"/>
              <a:gd name="connsiteY0" fmla="*/ 604326 h 1208651"/>
              <a:gd name="connsiteX1" fmla="*/ 10852 w 1415009"/>
              <a:gd name="connsiteY1" fmla="*/ 604326 h 1208651"/>
              <a:gd name="connsiteX2" fmla="*/ 10852 w 1415009"/>
              <a:gd name="connsiteY2" fmla="*/ 0 h 1208651"/>
              <a:gd name="connsiteX3" fmla="*/ 946957 w 1415009"/>
              <a:gd name="connsiteY3" fmla="*/ 0 h 1208651"/>
              <a:gd name="connsiteX4" fmla="*/ 946957 w 1415009"/>
              <a:gd name="connsiteY4" fmla="*/ 604326 h 1208651"/>
              <a:gd name="connsiteX5" fmla="*/ 1415009 w 1415009"/>
              <a:gd name="connsiteY5" fmla="*/ 604326 h 1208651"/>
              <a:gd name="connsiteX6" fmla="*/ 478905 w 1415009"/>
              <a:gd name="connsiteY6" fmla="*/ 1208651 h 1208651"/>
              <a:gd name="connsiteX7" fmla="*/ 0 w 1415009"/>
              <a:gd name="connsiteY7" fmla="*/ 604326 h 1208651"/>
              <a:gd name="connsiteX0" fmla="*/ 0 w 957809"/>
              <a:gd name="connsiteY0" fmla="*/ 604326 h 1208651"/>
              <a:gd name="connsiteX1" fmla="*/ 10852 w 957809"/>
              <a:gd name="connsiteY1" fmla="*/ 604326 h 1208651"/>
              <a:gd name="connsiteX2" fmla="*/ 10852 w 957809"/>
              <a:gd name="connsiteY2" fmla="*/ 0 h 1208651"/>
              <a:gd name="connsiteX3" fmla="*/ 946957 w 957809"/>
              <a:gd name="connsiteY3" fmla="*/ 0 h 1208651"/>
              <a:gd name="connsiteX4" fmla="*/ 946957 w 957809"/>
              <a:gd name="connsiteY4" fmla="*/ 604326 h 1208651"/>
              <a:gd name="connsiteX5" fmla="*/ 957809 w 957809"/>
              <a:gd name="connsiteY5" fmla="*/ 579388 h 1208651"/>
              <a:gd name="connsiteX6" fmla="*/ 478905 w 957809"/>
              <a:gd name="connsiteY6" fmla="*/ 1208651 h 1208651"/>
              <a:gd name="connsiteX7" fmla="*/ 0 w 957809"/>
              <a:gd name="connsiteY7" fmla="*/ 604326 h 1208651"/>
              <a:gd name="connsiteX0" fmla="*/ 0 w 957809"/>
              <a:gd name="connsiteY0" fmla="*/ 604326 h 859517"/>
              <a:gd name="connsiteX1" fmla="*/ 10852 w 957809"/>
              <a:gd name="connsiteY1" fmla="*/ 604326 h 859517"/>
              <a:gd name="connsiteX2" fmla="*/ 10852 w 957809"/>
              <a:gd name="connsiteY2" fmla="*/ 0 h 859517"/>
              <a:gd name="connsiteX3" fmla="*/ 946957 w 957809"/>
              <a:gd name="connsiteY3" fmla="*/ 0 h 859517"/>
              <a:gd name="connsiteX4" fmla="*/ 946957 w 957809"/>
              <a:gd name="connsiteY4" fmla="*/ 604326 h 859517"/>
              <a:gd name="connsiteX5" fmla="*/ 957809 w 957809"/>
              <a:gd name="connsiteY5" fmla="*/ 579388 h 859517"/>
              <a:gd name="connsiteX6" fmla="*/ 495530 w 957809"/>
              <a:gd name="connsiteY6" fmla="*/ 859517 h 859517"/>
              <a:gd name="connsiteX7" fmla="*/ 0 w 957809"/>
              <a:gd name="connsiteY7" fmla="*/ 604326 h 85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7809" h="859517">
                <a:moveTo>
                  <a:pt x="0" y="604326"/>
                </a:moveTo>
                <a:lnTo>
                  <a:pt x="10852" y="604326"/>
                </a:lnTo>
                <a:lnTo>
                  <a:pt x="10852" y="0"/>
                </a:lnTo>
                <a:lnTo>
                  <a:pt x="946957" y="0"/>
                </a:lnTo>
                <a:lnTo>
                  <a:pt x="946957" y="604326"/>
                </a:lnTo>
                <a:lnTo>
                  <a:pt x="957809" y="579388"/>
                </a:lnTo>
                <a:lnTo>
                  <a:pt x="495530" y="859517"/>
                </a:lnTo>
                <a:lnTo>
                  <a:pt x="0" y="60432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itchFamily="34" charset="0"/>
              </a:rPr>
              <a:t>Собственные доходы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406 279,9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тыс. руб.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или </a:t>
            </a:r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86,6%</a:t>
            </a:r>
            <a:endParaRPr lang="ru-RU" sz="12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699792" y="987574"/>
            <a:ext cx="1728192" cy="1512168"/>
          </a:xfrm>
          <a:custGeom>
            <a:avLst/>
            <a:gdLst>
              <a:gd name="connsiteX0" fmla="*/ 0 w 1368152"/>
              <a:gd name="connsiteY0" fmla="*/ 270030 h 1080120"/>
              <a:gd name="connsiteX1" fmla="*/ 828092 w 1368152"/>
              <a:gd name="connsiteY1" fmla="*/ 270030 h 1080120"/>
              <a:gd name="connsiteX2" fmla="*/ 828092 w 1368152"/>
              <a:gd name="connsiteY2" fmla="*/ 0 h 1080120"/>
              <a:gd name="connsiteX3" fmla="*/ 1368152 w 1368152"/>
              <a:gd name="connsiteY3" fmla="*/ 540060 h 1080120"/>
              <a:gd name="connsiteX4" fmla="*/ 828092 w 1368152"/>
              <a:gd name="connsiteY4" fmla="*/ 1080120 h 1080120"/>
              <a:gd name="connsiteX5" fmla="*/ 828092 w 1368152"/>
              <a:gd name="connsiteY5" fmla="*/ 810090 h 1080120"/>
              <a:gd name="connsiteX6" fmla="*/ 0 w 1368152"/>
              <a:gd name="connsiteY6" fmla="*/ 810090 h 1080120"/>
              <a:gd name="connsiteX7" fmla="*/ 0 w 1368152"/>
              <a:gd name="connsiteY7" fmla="*/ 270030 h 1080120"/>
              <a:gd name="connsiteX0" fmla="*/ 0 w 1368152"/>
              <a:gd name="connsiteY0" fmla="*/ 20648 h 830738"/>
              <a:gd name="connsiteX1" fmla="*/ 828092 w 1368152"/>
              <a:gd name="connsiteY1" fmla="*/ 20648 h 830738"/>
              <a:gd name="connsiteX2" fmla="*/ 819780 w 1368152"/>
              <a:gd name="connsiteY2" fmla="*/ 0 h 830738"/>
              <a:gd name="connsiteX3" fmla="*/ 1368152 w 1368152"/>
              <a:gd name="connsiteY3" fmla="*/ 290678 h 830738"/>
              <a:gd name="connsiteX4" fmla="*/ 828092 w 1368152"/>
              <a:gd name="connsiteY4" fmla="*/ 830738 h 830738"/>
              <a:gd name="connsiteX5" fmla="*/ 828092 w 1368152"/>
              <a:gd name="connsiteY5" fmla="*/ 560708 h 830738"/>
              <a:gd name="connsiteX6" fmla="*/ 0 w 1368152"/>
              <a:gd name="connsiteY6" fmla="*/ 560708 h 830738"/>
              <a:gd name="connsiteX7" fmla="*/ 0 w 1368152"/>
              <a:gd name="connsiteY7" fmla="*/ 20648 h 830738"/>
              <a:gd name="connsiteX0" fmla="*/ 0 w 1368152"/>
              <a:gd name="connsiteY0" fmla="*/ 20648 h 564730"/>
              <a:gd name="connsiteX1" fmla="*/ 828092 w 1368152"/>
              <a:gd name="connsiteY1" fmla="*/ 20648 h 564730"/>
              <a:gd name="connsiteX2" fmla="*/ 819780 w 1368152"/>
              <a:gd name="connsiteY2" fmla="*/ 0 h 564730"/>
              <a:gd name="connsiteX3" fmla="*/ 1368152 w 1368152"/>
              <a:gd name="connsiteY3" fmla="*/ 290678 h 564730"/>
              <a:gd name="connsiteX4" fmla="*/ 828092 w 1368152"/>
              <a:gd name="connsiteY4" fmla="*/ 564730 h 564730"/>
              <a:gd name="connsiteX5" fmla="*/ 828092 w 1368152"/>
              <a:gd name="connsiteY5" fmla="*/ 560708 h 564730"/>
              <a:gd name="connsiteX6" fmla="*/ 0 w 1368152"/>
              <a:gd name="connsiteY6" fmla="*/ 560708 h 564730"/>
              <a:gd name="connsiteX7" fmla="*/ 0 w 1368152"/>
              <a:gd name="connsiteY7" fmla="*/ 20648 h 564730"/>
              <a:gd name="connsiteX0" fmla="*/ 0 w 1185272"/>
              <a:gd name="connsiteY0" fmla="*/ 20648 h 564730"/>
              <a:gd name="connsiteX1" fmla="*/ 828092 w 1185272"/>
              <a:gd name="connsiteY1" fmla="*/ 20648 h 564730"/>
              <a:gd name="connsiteX2" fmla="*/ 819780 w 1185272"/>
              <a:gd name="connsiteY2" fmla="*/ 0 h 564730"/>
              <a:gd name="connsiteX3" fmla="*/ 1185272 w 1185272"/>
              <a:gd name="connsiteY3" fmla="*/ 298991 h 564730"/>
              <a:gd name="connsiteX4" fmla="*/ 828092 w 1185272"/>
              <a:gd name="connsiteY4" fmla="*/ 564730 h 564730"/>
              <a:gd name="connsiteX5" fmla="*/ 828092 w 1185272"/>
              <a:gd name="connsiteY5" fmla="*/ 560708 h 564730"/>
              <a:gd name="connsiteX6" fmla="*/ 0 w 1185272"/>
              <a:gd name="connsiteY6" fmla="*/ 560708 h 564730"/>
              <a:gd name="connsiteX7" fmla="*/ 0 w 1185272"/>
              <a:gd name="connsiteY7" fmla="*/ 20648 h 564730"/>
              <a:gd name="connsiteX0" fmla="*/ 0 w 1185272"/>
              <a:gd name="connsiteY0" fmla="*/ 0 h 544082"/>
              <a:gd name="connsiteX1" fmla="*/ 828092 w 1185272"/>
              <a:gd name="connsiteY1" fmla="*/ 0 h 544082"/>
              <a:gd name="connsiteX2" fmla="*/ 828093 w 1185272"/>
              <a:gd name="connsiteY2" fmla="*/ 4291 h 544082"/>
              <a:gd name="connsiteX3" fmla="*/ 1185272 w 1185272"/>
              <a:gd name="connsiteY3" fmla="*/ 278343 h 544082"/>
              <a:gd name="connsiteX4" fmla="*/ 828092 w 1185272"/>
              <a:gd name="connsiteY4" fmla="*/ 544082 h 544082"/>
              <a:gd name="connsiteX5" fmla="*/ 828092 w 1185272"/>
              <a:gd name="connsiteY5" fmla="*/ 540060 h 544082"/>
              <a:gd name="connsiteX6" fmla="*/ 0 w 1185272"/>
              <a:gd name="connsiteY6" fmla="*/ 540060 h 544082"/>
              <a:gd name="connsiteX7" fmla="*/ 0 w 1185272"/>
              <a:gd name="connsiteY7" fmla="*/ 0 h 54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5272" h="544082">
                <a:moveTo>
                  <a:pt x="0" y="0"/>
                </a:moveTo>
                <a:lnTo>
                  <a:pt x="828092" y="0"/>
                </a:lnTo>
                <a:cubicBezTo>
                  <a:pt x="828092" y="1430"/>
                  <a:pt x="828093" y="2861"/>
                  <a:pt x="828093" y="4291"/>
                </a:cubicBezTo>
                <a:lnTo>
                  <a:pt x="1185272" y="278343"/>
                </a:lnTo>
                <a:lnTo>
                  <a:pt x="828092" y="544082"/>
                </a:lnTo>
                <a:lnTo>
                  <a:pt x="828092" y="540060"/>
                </a:lnTo>
                <a:lnTo>
                  <a:pt x="0" y="54006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Arial Narrow" pitchFamily="34" charset="0"/>
              </a:rPr>
              <a:t>Безвозмездные поступления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62 813,5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тыс. руб.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или </a:t>
            </a:r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13,4%</a:t>
            </a:r>
            <a:endParaRPr lang="ru-RU" sz="1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0221" y="1131590"/>
            <a:ext cx="1008112" cy="565691"/>
          </a:xfrm>
          <a:prstGeom prst="rect">
            <a:avLst/>
          </a:prstGeom>
          <a:noFill/>
        </p:spPr>
        <p:txBody>
          <a:bodyPr wrap="square" lIns="72543" tIns="36270" rIns="72543" bIns="36270" rtlCol="0">
            <a:spAutoFit/>
          </a:bodyPr>
          <a:lstStyle/>
          <a:p>
            <a:r>
              <a:rPr lang="ru-RU" sz="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Рост  </a:t>
            </a:r>
          </a:p>
          <a:p>
            <a:r>
              <a:rPr lang="ru-RU" sz="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itchFamily="34" charset="0"/>
              </a:rPr>
              <a:t>+16,7%</a:t>
            </a:r>
          </a:p>
          <a:p>
            <a:r>
              <a:rPr lang="ru-RU" sz="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itchFamily="34" charset="0"/>
              </a:rPr>
              <a:t>или  </a:t>
            </a:r>
          </a:p>
          <a:p>
            <a:r>
              <a:rPr lang="ru-RU" sz="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itchFamily="34" charset="0"/>
              </a:rPr>
              <a:t>на 58 227,3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1932214" y="987574"/>
            <a:ext cx="0" cy="756084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10066" y="1930072"/>
            <a:ext cx="644063" cy="565691"/>
          </a:xfrm>
          <a:prstGeom prst="rect">
            <a:avLst/>
          </a:prstGeom>
          <a:noFill/>
        </p:spPr>
        <p:txBody>
          <a:bodyPr wrap="square" lIns="72543" tIns="36270" rIns="72543" bIns="36270" rtlCol="0">
            <a:spAutoFit/>
          </a:bodyPr>
          <a:lstStyle/>
          <a:p>
            <a:pPr algn="r"/>
            <a:r>
              <a:rPr lang="ru-RU" sz="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Рост  </a:t>
            </a:r>
          </a:p>
          <a:p>
            <a:pPr algn="r"/>
            <a:r>
              <a:rPr lang="ru-RU" sz="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itchFamily="34" charset="0"/>
              </a:rPr>
              <a:t>+1,4%</a:t>
            </a:r>
          </a:p>
          <a:p>
            <a:pPr algn="r"/>
            <a:r>
              <a:rPr lang="ru-RU" sz="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itchFamily="34" charset="0"/>
              </a:rPr>
              <a:t>или  </a:t>
            </a:r>
          </a:p>
          <a:p>
            <a:pPr algn="r"/>
            <a:r>
              <a:rPr lang="ru-RU" sz="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itchFamily="34" charset="0"/>
              </a:rPr>
              <a:t>на 837,9</a:t>
            </a:r>
          </a:p>
        </p:txBody>
      </p:sp>
      <p:sp>
        <p:nvSpPr>
          <p:cNvPr id="37" name="Скругленная прямоугольная выноска 36"/>
          <p:cNvSpPr/>
          <p:nvPr/>
        </p:nvSpPr>
        <p:spPr>
          <a:xfrm>
            <a:off x="2363089" y="3587630"/>
            <a:ext cx="473127" cy="224999"/>
          </a:xfrm>
          <a:prstGeom prst="wedgeRoundRectCallout">
            <a:avLst>
              <a:gd name="adj1" fmla="val -86218"/>
              <a:gd name="adj2" fmla="val 14399"/>
              <a:gd name="adj3" fmla="val 16667"/>
            </a:avLst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schemeClr val="tx1">
                    <a:lumMod val="95000"/>
                  </a:schemeClr>
                </a:solidFill>
                <a:latin typeface="Arial Narrow" pitchFamily="34" charset="0"/>
              </a:rPr>
              <a:t>14,5%</a:t>
            </a:r>
          </a:p>
        </p:txBody>
      </p:sp>
      <p:sp>
        <p:nvSpPr>
          <p:cNvPr id="38" name="Скругленная прямоугольная выноска 37"/>
          <p:cNvSpPr/>
          <p:nvPr/>
        </p:nvSpPr>
        <p:spPr>
          <a:xfrm>
            <a:off x="2380190" y="3956439"/>
            <a:ext cx="456026" cy="216024"/>
          </a:xfrm>
          <a:prstGeom prst="wedgeRoundRectCallout">
            <a:avLst>
              <a:gd name="adj1" fmla="val -86218"/>
              <a:gd name="adj2" fmla="val 14399"/>
              <a:gd name="adj3" fmla="val 16667"/>
            </a:avLst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schemeClr val="tx1"/>
                </a:solidFill>
                <a:latin typeface="Arial Narrow" pitchFamily="34" charset="0"/>
              </a:rPr>
              <a:t>4,1%</a:t>
            </a:r>
          </a:p>
        </p:txBody>
      </p:sp>
      <p:sp>
        <p:nvSpPr>
          <p:cNvPr id="39" name="Скругленная прямоугольная выноска 38"/>
          <p:cNvSpPr/>
          <p:nvPr/>
        </p:nvSpPr>
        <p:spPr>
          <a:xfrm>
            <a:off x="2414277" y="4272207"/>
            <a:ext cx="431577" cy="216024"/>
          </a:xfrm>
          <a:prstGeom prst="wedgeRoundRectCallout">
            <a:avLst>
              <a:gd name="adj1" fmla="val -86218"/>
              <a:gd name="adj2" fmla="val 14399"/>
              <a:gd name="adj3" fmla="val 16667"/>
            </a:avLst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schemeClr val="tx1"/>
                </a:solidFill>
                <a:latin typeface="Arial Narrow" pitchFamily="34" charset="0"/>
              </a:rPr>
              <a:t>2,6%</a:t>
            </a:r>
          </a:p>
        </p:txBody>
      </p:sp>
      <p:sp>
        <p:nvSpPr>
          <p:cNvPr id="40" name="Скругленная прямоугольная выноска 39"/>
          <p:cNvSpPr/>
          <p:nvPr/>
        </p:nvSpPr>
        <p:spPr>
          <a:xfrm>
            <a:off x="8300674" y="3464370"/>
            <a:ext cx="519798" cy="213441"/>
          </a:xfrm>
          <a:prstGeom prst="wedgeRoundRectCallout">
            <a:avLst>
              <a:gd name="adj1" fmla="val -86218"/>
              <a:gd name="adj2" fmla="val 14399"/>
              <a:gd name="adj3" fmla="val 16667"/>
            </a:avLst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schemeClr val="tx1"/>
                </a:solidFill>
                <a:latin typeface="Arial Narrow" pitchFamily="34" charset="0"/>
              </a:rPr>
              <a:t>12,5%</a:t>
            </a:r>
          </a:p>
        </p:txBody>
      </p:sp>
      <p:sp>
        <p:nvSpPr>
          <p:cNvPr id="41" name="Скругленная прямоугольная выноска 40"/>
          <p:cNvSpPr/>
          <p:nvPr/>
        </p:nvSpPr>
        <p:spPr>
          <a:xfrm>
            <a:off x="7524328" y="4037958"/>
            <a:ext cx="432049" cy="232767"/>
          </a:xfrm>
          <a:prstGeom prst="wedgeRoundRectCallout">
            <a:avLst>
              <a:gd name="adj1" fmla="val -86218"/>
              <a:gd name="adj2" fmla="val 14399"/>
              <a:gd name="adj3" fmla="val 16667"/>
            </a:avLst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schemeClr val="tx1"/>
                </a:solidFill>
                <a:latin typeface="Arial Narrow" pitchFamily="34" charset="0"/>
              </a:rPr>
              <a:t>2,7%</a:t>
            </a:r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6948265" y="4515967"/>
            <a:ext cx="432048" cy="251270"/>
          </a:xfrm>
          <a:prstGeom prst="wedgeRoundRectCallout">
            <a:avLst>
              <a:gd name="adj1" fmla="val -86218"/>
              <a:gd name="adj2" fmla="val 14399"/>
              <a:gd name="adj3" fmla="val 16667"/>
            </a:avLst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schemeClr val="tx1"/>
                </a:solidFill>
                <a:latin typeface="Arial Narrow" pitchFamily="34" charset="0"/>
              </a:rPr>
              <a:t>0,1%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2560561" y="1743658"/>
            <a:ext cx="0" cy="756084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387274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5DF30C7-442A-4B6D-A52D-491E4DC0B7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907896"/>
              </p:ext>
            </p:extLst>
          </p:nvPr>
        </p:nvGraphicFramePr>
        <p:xfrm>
          <a:off x="0" y="267495"/>
          <a:ext cx="9144000" cy="4777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448049-5A11-4404-B4C7-DE4BD6605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24572"/>
            <a:ext cx="323528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22</a:t>
            </a:fld>
            <a:endParaRPr lang="ru-RU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-519"/>
            <a:ext cx="7529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Налоговые и неналоговые доходы бюджета МО город Волхов на 2025 год </a:t>
            </a:r>
          </a:p>
          <a:p>
            <a:pPr algn="ctr"/>
            <a:r>
              <a:rPr lang="ru-RU" sz="16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в сравнении с первоначально утвержденным планом на 2024 год</a:t>
            </a:r>
            <a:endParaRPr lang="ru-RU" b="1" dirty="0">
              <a:ln w="1905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6DB9553E-B2C0-4DA4-96E1-D567B35C9A81}"/>
              </a:ext>
            </a:extLst>
          </p:cNvPr>
          <p:cNvSpPr/>
          <p:nvPr/>
        </p:nvSpPr>
        <p:spPr>
          <a:xfrm>
            <a:off x="1547664" y="1147407"/>
            <a:ext cx="1440160" cy="432049"/>
          </a:xfrm>
          <a:prstGeom prst="wedgeRoundRectCallout">
            <a:avLst>
              <a:gd name="adj1" fmla="val -51958"/>
              <a:gd name="adj2" fmla="val -77548"/>
              <a:gd name="adj3" fmla="val 16667"/>
            </a:avLst>
          </a:prstGeom>
          <a:solidFill>
            <a:schemeClr val="accent6">
              <a:lumMod val="40000"/>
              <a:lumOff val="60000"/>
              <a:alpha val="6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2D40CB"/>
                </a:solidFill>
              </a:rPr>
              <a:t>Рост </a:t>
            </a:r>
          </a:p>
          <a:p>
            <a:pPr algn="ctr"/>
            <a:r>
              <a:rPr lang="ru-RU" sz="900" b="1" dirty="0">
                <a:solidFill>
                  <a:srgbClr val="2D40CB"/>
                </a:solidFill>
              </a:rPr>
              <a:t>на +49 373,7 </a:t>
            </a:r>
            <a:r>
              <a:rPr lang="ru-RU" sz="800" b="1" dirty="0">
                <a:solidFill>
                  <a:srgbClr val="2D40CB"/>
                </a:solidFill>
              </a:rPr>
              <a:t>тыс. руб.</a:t>
            </a:r>
            <a:endParaRPr lang="ru-RU" sz="900" b="1" dirty="0">
              <a:solidFill>
                <a:srgbClr val="2D40CB"/>
              </a:solidFill>
            </a:endParaRPr>
          </a:p>
          <a:p>
            <a:pPr algn="ctr"/>
            <a:r>
              <a:rPr lang="ru-RU" sz="900" b="1" dirty="0">
                <a:solidFill>
                  <a:srgbClr val="2D40CB"/>
                </a:solidFill>
              </a:rPr>
              <a:t>или на 23,7%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F82C2F5F-2DAC-4CEB-A3B1-A3149C525B4E}"/>
              </a:ext>
            </a:extLst>
          </p:cNvPr>
          <p:cNvSpPr/>
          <p:nvPr/>
        </p:nvSpPr>
        <p:spPr>
          <a:xfrm>
            <a:off x="2051720" y="2764527"/>
            <a:ext cx="1440160" cy="432049"/>
          </a:xfrm>
          <a:prstGeom prst="wedgeRoundRectCallout">
            <a:avLst>
              <a:gd name="adj1" fmla="val 8942"/>
              <a:gd name="adj2" fmla="val 91766"/>
              <a:gd name="adj3" fmla="val 16667"/>
            </a:avLst>
          </a:prstGeom>
          <a:solidFill>
            <a:schemeClr val="accent6">
              <a:lumMod val="40000"/>
              <a:lumOff val="60000"/>
              <a:alpha val="6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2D40CB"/>
                </a:solidFill>
              </a:rPr>
              <a:t>Рост </a:t>
            </a:r>
          </a:p>
          <a:p>
            <a:pPr algn="ctr"/>
            <a:r>
              <a:rPr lang="ru-RU" sz="900" b="1" dirty="0">
                <a:solidFill>
                  <a:srgbClr val="2D40CB"/>
                </a:solidFill>
              </a:rPr>
              <a:t>на +8 490,0 </a:t>
            </a:r>
            <a:r>
              <a:rPr lang="ru-RU" sz="800" b="1" dirty="0">
                <a:solidFill>
                  <a:srgbClr val="2D40CB"/>
                </a:solidFill>
              </a:rPr>
              <a:t>тыс. руб.</a:t>
            </a:r>
            <a:endParaRPr lang="ru-RU" sz="900" b="1" dirty="0">
              <a:solidFill>
                <a:srgbClr val="2D40CB"/>
              </a:solidFill>
            </a:endParaRPr>
          </a:p>
          <a:p>
            <a:pPr algn="ctr"/>
            <a:r>
              <a:rPr lang="ru-RU" sz="900" b="1" dirty="0">
                <a:solidFill>
                  <a:srgbClr val="2D40CB"/>
                </a:solidFill>
              </a:rPr>
              <a:t>или на 16,9%</a:t>
            </a:r>
          </a:p>
        </p:txBody>
      </p:sp>
      <p:sp>
        <p:nvSpPr>
          <p:cNvPr id="24" name="Облачко с текстом: прямоугольное со скругленными углами 23">
            <a:extLst>
              <a:ext uri="{FF2B5EF4-FFF2-40B4-BE49-F238E27FC236}">
                <a16:creationId xmlns:a16="http://schemas.microsoft.com/office/drawing/2014/main" id="{A631C5BE-128E-4684-BB85-20376E6D606E}"/>
              </a:ext>
            </a:extLst>
          </p:cNvPr>
          <p:cNvSpPr/>
          <p:nvPr/>
        </p:nvSpPr>
        <p:spPr>
          <a:xfrm>
            <a:off x="3563888" y="3320037"/>
            <a:ext cx="1187624" cy="432049"/>
          </a:xfrm>
          <a:prstGeom prst="wedgeRoundRectCallout">
            <a:avLst>
              <a:gd name="adj1" fmla="val 10773"/>
              <a:gd name="adj2" fmla="val 99906"/>
              <a:gd name="adj3" fmla="val 16667"/>
            </a:avLst>
          </a:prstGeom>
          <a:solidFill>
            <a:schemeClr val="accent6">
              <a:lumMod val="40000"/>
              <a:lumOff val="60000"/>
              <a:alpha val="6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2D40CB"/>
                </a:solidFill>
              </a:rPr>
              <a:t>Рост </a:t>
            </a:r>
          </a:p>
          <a:p>
            <a:pPr algn="ctr"/>
            <a:r>
              <a:rPr lang="ru-RU" sz="800" b="1" dirty="0">
                <a:solidFill>
                  <a:srgbClr val="2D40CB"/>
                </a:solidFill>
              </a:rPr>
              <a:t>на +1 643,0 </a:t>
            </a:r>
            <a:r>
              <a:rPr lang="ru-RU" sz="600" b="1" dirty="0">
                <a:solidFill>
                  <a:srgbClr val="2D40CB"/>
                </a:solidFill>
              </a:rPr>
              <a:t>тыс. руб.</a:t>
            </a:r>
            <a:endParaRPr lang="ru-RU" sz="700" b="1" dirty="0">
              <a:solidFill>
                <a:srgbClr val="2D40CB"/>
              </a:solidFill>
            </a:endParaRPr>
          </a:p>
          <a:p>
            <a:pPr algn="ctr"/>
            <a:r>
              <a:rPr lang="ru-RU" sz="800" b="1" dirty="0">
                <a:solidFill>
                  <a:srgbClr val="2D40CB"/>
                </a:solidFill>
              </a:rPr>
              <a:t>или на 10,9%</a:t>
            </a:r>
          </a:p>
        </p:txBody>
      </p:sp>
      <p:sp>
        <p:nvSpPr>
          <p:cNvPr id="27" name="Облачко с текстом: прямоугольное со скругленными углами 26">
            <a:extLst>
              <a:ext uri="{FF2B5EF4-FFF2-40B4-BE49-F238E27FC236}">
                <a16:creationId xmlns:a16="http://schemas.microsoft.com/office/drawing/2014/main" id="{DFEBC5FF-CE58-4241-AE03-8B551A1738DF}"/>
              </a:ext>
            </a:extLst>
          </p:cNvPr>
          <p:cNvSpPr/>
          <p:nvPr/>
        </p:nvSpPr>
        <p:spPr>
          <a:xfrm>
            <a:off x="4860032" y="2971503"/>
            <a:ext cx="1331640" cy="432049"/>
          </a:xfrm>
          <a:prstGeom prst="wedgeRoundRectCallout">
            <a:avLst>
              <a:gd name="adj1" fmla="val 18710"/>
              <a:gd name="adj2" fmla="val 70602"/>
              <a:gd name="adj3" fmla="val 16667"/>
            </a:avLst>
          </a:prstGeom>
          <a:solidFill>
            <a:schemeClr val="accent6">
              <a:lumMod val="40000"/>
              <a:lumOff val="60000"/>
              <a:alpha val="6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923E6C"/>
                </a:solidFill>
              </a:rPr>
              <a:t>Снижение </a:t>
            </a:r>
          </a:p>
          <a:p>
            <a:pPr algn="ctr"/>
            <a:r>
              <a:rPr lang="ru-RU" sz="800" b="1" dirty="0">
                <a:solidFill>
                  <a:srgbClr val="923E6C"/>
                </a:solidFill>
              </a:rPr>
              <a:t>на -1 469,1 </a:t>
            </a:r>
            <a:r>
              <a:rPr lang="ru-RU" sz="600" b="1" dirty="0">
                <a:solidFill>
                  <a:srgbClr val="923E6C"/>
                </a:solidFill>
              </a:rPr>
              <a:t>тыс. руб.</a:t>
            </a:r>
            <a:endParaRPr lang="ru-RU" sz="700" b="1" dirty="0">
              <a:solidFill>
                <a:srgbClr val="923E6C"/>
              </a:solidFill>
            </a:endParaRPr>
          </a:p>
          <a:p>
            <a:pPr algn="ctr"/>
            <a:r>
              <a:rPr lang="ru-RU" sz="800" b="1" dirty="0">
                <a:solidFill>
                  <a:srgbClr val="923E6C"/>
                </a:solidFill>
              </a:rPr>
              <a:t>или на 2,8%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65CFD2B-29D7-46BC-BDF4-855F41A79C79}"/>
              </a:ext>
            </a:extLst>
          </p:cNvPr>
          <p:cNvCxnSpPr>
            <a:cxnSpLocks/>
          </p:cNvCxnSpPr>
          <p:nvPr/>
        </p:nvCxnSpPr>
        <p:spPr>
          <a:xfrm flipV="1">
            <a:off x="3635896" y="3347107"/>
            <a:ext cx="0" cy="307904"/>
          </a:xfrm>
          <a:prstGeom prst="straightConnector1">
            <a:avLst/>
          </a:prstGeom>
          <a:ln>
            <a:solidFill>
              <a:srgbClr val="2D40CB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1A793A0-92CE-49C6-8E22-07C089503B0D}"/>
              </a:ext>
            </a:extLst>
          </p:cNvPr>
          <p:cNvCxnSpPr>
            <a:cxnSpLocks/>
          </p:cNvCxnSpPr>
          <p:nvPr/>
        </p:nvCxnSpPr>
        <p:spPr>
          <a:xfrm flipV="1">
            <a:off x="2123728" y="2817551"/>
            <a:ext cx="0" cy="307904"/>
          </a:xfrm>
          <a:prstGeom prst="straightConnector1">
            <a:avLst/>
          </a:prstGeom>
          <a:ln>
            <a:solidFill>
              <a:srgbClr val="2D40CB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02C54FAA-1761-4D4F-BF30-521187511A6A}"/>
              </a:ext>
            </a:extLst>
          </p:cNvPr>
          <p:cNvCxnSpPr>
            <a:cxnSpLocks/>
          </p:cNvCxnSpPr>
          <p:nvPr/>
        </p:nvCxnSpPr>
        <p:spPr>
          <a:xfrm flipV="1">
            <a:off x="1619672" y="1203598"/>
            <a:ext cx="0" cy="307904"/>
          </a:xfrm>
          <a:prstGeom prst="straightConnector1">
            <a:avLst/>
          </a:prstGeom>
          <a:ln>
            <a:solidFill>
              <a:srgbClr val="2D40CB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7F68F56-819C-4691-8278-45591B67C733}"/>
              </a:ext>
            </a:extLst>
          </p:cNvPr>
          <p:cNvCxnSpPr>
            <a:cxnSpLocks/>
          </p:cNvCxnSpPr>
          <p:nvPr/>
        </p:nvCxnSpPr>
        <p:spPr>
          <a:xfrm>
            <a:off x="5004048" y="3024921"/>
            <a:ext cx="0" cy="343309"/>
          </a:xfrm>
          <a:prstGeom prst="straightConnector1">
            <a:avLst/>
          </a:prstGeom>
          <a:ln>
            <a:solidFill>
              <a:srgbClr val="923E6C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Облачко с текстом: прямоугольное со скругленными углами 34">
            <a:extLst>
              <a:ext uri="{FF2B5EF4-FFF2-40B4-BE49-F238E27FC236}">
                <a16:creationId xmlns:a16="http://schemas.microsoft.com/office/drawing/2014/main" id="{006498A3-6BB8-4FE3-B63B-AC2671A7706E}"/>
              </a:ext>
            </a:extLst>
          </p:cNvPr>
          <p:cNvSpPr/>
          <p:nvPr/>
        </p:nvSpPr>
        <p:spPr>
          <a:xfrm>
            <a:off x="6335688" y="3381576"/>
            <a:ext cx="1187624" cy="432049"/>
          </a:xfrm>
          <a:prstGeom prst="wedgeRoundRectCallout">
            <a:avLst>
              <a:gd name="adj1" fmla="val 10773"/>
              <a:gd name="adj2" fmla="val 99906"/>
              <a:gd name="adj3" fmla="val 16667"/>
            </a:avLst>
          </a:prstGeom>
          <a:solidFill>
            <a:schemeClr val="accent6">
              <a:lumMod val="40000"/>
              <a:lumOff val="60000"/>
              <a:alpha val="6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2D40CB"/>
                </a:solidFill>
              </a:rPr>
              <a:t>Рост </a:t>
            </a:r>
          </a:p>
          <a:p>
            <a:pPr algn="ctr"/>
            <a:r>
              <a:rPr lang="ru-RU" sz="800" b="1" dirty="0">
                <a:solidFill>
                  <a:srgbClr val="2D40CB"/>
                </a:solidFill>
              </a:rPr>
              <a:t>на +119,2 </a:t>
            </a:r>
            <a:r>
              <a:rPr lang="ru-RU" sz="600" b="1" dirty="0">
                <a:solidFill>
                  <a:srgbClr val="2D40CB"/>
                </a:solidFill>
              </a:rPr>
              <a:t>тыс. руб.</a:t>
            </a:r>
            <a:endParaRPr lang="ru-RU" sz="700" b="1" dirty="0">
              <a:solidFill>
                <a:srgbClr val="2D40CB"/>
              </a:solidFill>
            </a:endParaRPr>
          </a:p>
          <a:p>
            <a:pPr algn="ctr"/>
            <a:r>
              <a:rPr lang="ru-RU" sz="800" b="1" dirty="0">
                <a:solidFill>
                  <a:srgbClr val="2D40CB"/>
                </a:solidFill>
              </a:rPr>
              <a:t>или на 1,1%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E9A82885-2B3F-47EE-AAC7-4A62CA9D8BED}"/>
              </a:ext>
            </a:extLst>
          </p:cNvPr>
          <p:cNvCxnSpPr>
            <a:cxnSpLocks/>
          </p:cNvCxnSpPr>
          <p:nvPr/>
        </p:nvCxnSpPr>
        <p:spPr>
          <a:xfrm flipV="1">
            <a:off x="6444208" y="3426580"/>
            <a:ext cx="0" cy="307904"/>
          </a:xfrm>
          <a:prstGeom prst="straightConnector1">
            <a:avLst/>
          </a:prstGeom>
          <a:ln>
            <a:solidFill>
              <a:srgbClr val="2D40CB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Облачко с текстом: прямоугольное со скругленными углами 36">
            <a:extLst>
              <a:ext uri="{FF2B5EF4-FFF2-40B4-BE49-F238E27FC236}">
                <a16:creationId xmlns:a16="http://schemas.microsoft.com/office/drawing/2014/main" id="{2E8DB3C2-7281-4451-B235-B452B5486B2C}"/>
              </a:ext>
            </a:extLst>
          </p:cNvPr>
          <p:cNvSpPr/>
          <p:nvPr/>
        </p:nvSpPr>
        <p:spPr>
          <a:xfrm>
            <a:off x="7751843" y="3368230"/>
            <a:ext cx="1187624" cy="432049"/>
          </a:xfrm>
          <a:prstGeom prst="wedgeRoundRectCallout">
            <a:avLst>
              <a:gd name="adj1" fmla="val 10773"/>
              <a:gd name="adj2" fmla="val 99906"/>
              <a:gd name="adj3" fmla="val 16667"/>
            </a:avLst>
          </a:prstGeom>
          <a:solidFill>
            <a:schemeClr val="accent6">
              <a:lumMod val="40000"/>
              <a:lumOff val="60000"/>
              <a:alpha val="6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2D40CB"/>
                </a:solidFill>
              </a:rPr>
              <a:t>Рост </a:t>
            </a:r>
          </a:p>
          <a:p>
            <a:pPr algn="ctr"/>
            <a:r>
              <a:rPr lang="ru-RU" sz="800" b="1" dirty="0">
                <a:solidFill>
                  <a:srgbClr val="2D40CB"/>
                </a:solidFill>
              </a:rPr>
              <a:t>на +70,5 </a:t>
            </a:r>
            <a:r>
              <a:rPr lang="ru-RU" sz="600" b="1" dirty="0">
                <a:solidFill>
                  <a:srgbClr val="2D40CB"/>
                </a:solidFill>
              </a:rPr>
              <a:t>тыс. руб.</a:t>
            </a:r>
            <a:endParaRPr lang="ru-RU" sz="700" b="1" dirty="0">
              <a:solidFill>
                <a:srgbClr val="2D40CB"/>
              </a:solidFill>
            </a:endParaRPr>
          </a:p>
          <a:p>
            <a:pPr algn="ctr"/>
            <a:r>
              <a:rPr lang="ru-RU" sz="800" b="1" dirty="0">
                <a:solidFill>
                  <a:srgbClr val="2D40CB"/>
                </a:solidFill>
              </a:rPr>
              <a:t>или на 0,7%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B508882F-8801-4904-BF69-B6545FAAA94A}"/>
              </a:ext>
            </a:extLst>
          </p:cNvPr>
          <p:cNvCxnSpPr>
            <a:cxnSpLocks/>
          </p:cNvCxnSpPr>
          <p:nvPr/>
        </p:nvCxnSpPr>
        <p:spPr>
          <a:xfrm flipV="1">
            <a:off x="7884368" y="3426580"/>
            <a:ext cx="0" cy="307904"/>
          </a:xfrm>
          <a:prstGeom prst="straightConnector1">
            <a:avLst/>
          </a:prstGeom>
          <a:ln>
            <a:solidFill>
              <a:srgbClr val="2D40CB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41" name="Таблица 40">
            <a:extLst>
              <a:ext uri="{FF2B5EF4-FFF2-40B4-BE49-F238E27FC236}">
                <a16:creationId xmlns:a16="http://schemas.microsoft.com/office/drawing/2014/main" id="{46CCAA79-4E9B-4566-952A-9159FC923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951897"/>
              </p:ext>
            </p:extLst>
          </p:nvPr>
        </p:nvGraphicFramePr>
        <p:xfrm>
          <a:off x="4849893" y="1089363"/>
          <a:ext cx="4089400" cy="10763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266051802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5080054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2967784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75853389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Отклонение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46314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</a:rPr>
                        <a:t>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284 472,40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343 999,60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59 527,20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37109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</a:rPr>
                        <a:t>Неналоговые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63 580,20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62 280,30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-1 299,90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1150681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Итого налоговых и неналоговых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348 052,60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406 279,90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58 227,30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6676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026139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27" y="2705065"/>
            <a:ext cx="3013520" cy="220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C48716-63F8-48B6-886C-1B7043B11F99}"/>
              </a:ext>
            </a:extLst>
          </p:cNvPr>
          <p:cNvSpPr/>
          <p:nvPr/>
        </p:nvSpPr>
        <p:spPr>
          <a:xfrm>
            <a:off x="60642" y="2096467"/>
            <a:ext cx="5771341" cy="60851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Достижение целей, поставленных Президентом Российской Федерации в Указе </a:t>
            </a:r>
          </a:p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от 07 мая 2024 года №309 «О национальных целях  развития Российской Федерации </a:t>
            </a:r>
          </a:p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 период до 2030 года и на перспективу до 20236 года»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7C5D86-173D-4B80-AD7B-4E5F241B8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8"/>
            <a:ext cx="9144000" cy="8445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12" y="570356"/>
            <a:ext cx="1980361" cy="145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4912748"/>
            <a:ext cx="390591" cy="229995"/>
          </a:xfrm>
        </p:spPr>
        <p:txBody>
          <a:bodyPr>
            <a:noAutofit/>
          </a:bodyPr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tx2">
                    <a:lumMod val="90000"/>
                  </a:schemeClr>
                </a:solidFill>
              </a:rPr>
              <a:pPr>
                <a:defRPr/>
              </a:pPr>
              <a:t>23</a:t>
            </a:fld>
            <a:endParaRPr lang="ru-RU" sz="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3571" name="Text Box 10"/>
          <p:cNvSpPr txBox="1">
            <a:spLocks noChangeArrowheads="1"/>
          </p:cNvSpPr>
          <p:nvPr/>
        </p:nvSpPr>
        <p:spPr bwMode="auto">
          <a:xfrm>
            <a:off x="611560" y="127734"/>
            <a:ext cx="8248430" cy="3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03" tIns="40801" rIns="81603" bIns="40801" anchor="ctr"/>
          <a:lstStyle>
            <a:lvl1pPr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8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Arial" pitchFamily="34" charset="0"/>
              </a:rPr>
              <a:t> Приоритеты бюджетной политики МО город Волхов по расходам на 2025-2027 годы</a:t>
            </a:r>
          </a:p>
          <a:p>
            <a:pPr algn="ctr" eaLnBrk="1" hangingPunct="1"/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11679" y="570355"/>
            <a:ext cx="2799112" cy="1459792"/>
          </a:xfrm>
          <a:prstGeom prst="rect">
            <a:avLst/>
          </a:prstGeom>
          <a:solidFill>
            <a:srgbClr val="92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b="1" dirty="0">
                <a:latin typeface="Arial Narrow" pitchFamily="34" charset="0"/>
              </a:rPr>
              <a:t>Применение с 1 января 2025 года расчетной величины для работников муниципальных бюджетных и казенных учреждений в размере    14 105 рублей с ростом 115% и сохранение целевых  показателей, достигнутых в 2024 году по оплате труда работников муниципальных учреждений культуры с целью исполнения Указа Президента Российской Федерации от 07.05.2012 года №597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B1D25-1295-480C-8B1F-F8EE875BEB4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559" y="2704983"/>
            <a:ext cx="2724098" cy="220776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10421D0-A53F-4105-8CB0-33ED4A69E5ED}"/>
              </a:ext>
            </a:extLst>
          </p:cNvPr>
          <p:cNvSpPr/>
          <p:nvPr/>
        </p:nvSpPr>
        <p:spPr>
          <a:xfrm>
            <a:off x="6752123" y="570355"/>
            <a:ext cx="2314972" cy="1459792"/>
          </a:xfrm>
          <a:prstGeom prst="rect">
            <a:avLst/>
          </a:prstGeom>
          <a:solidFill>
            <a:srgbClr val="92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b="1" dirty="0">
                <a:latin typeface="Arial Narrow" pitchFamily="34" charset="0"/>
              </a:rPr>
              <a:t>Индексация заработной платы муниципальных служащих и работников, замещающих должности, не являющиеся должностями муниципальной службы, а также индексация выплаты пенсии за выслугу лет лицам, замещавшим должности муниципальной службы МО город Волхов на 15% с 1 января 2025 года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B1F8D3-3353-444D-B22E-BC619C153F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6" y="593584"/>
            <a:ext cx="1339077" cy="131638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373C7ED-4685-4FFD-B988-03FD0F0293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2096467"/>
            <a:ext cx="3126943" cy="189024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EDDDC8C-B629-4504-B700-F7801EFCB9EB}"/>
              </a:ext>
            </a:extLst>
          </p:cNvPr>
          <p:cNvSpPr/>
          <p:nvPr/>
        </p:nvSpPr>
        <p:spPr>
          <a:xfrm>
            <a:off x="5940152" y="3920973"/>
            <a:ext cx="3126943" cy="991775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Обеспечение в полном объеме публичных нормативных обязательств, а также действующих расходных обязательств, по которым заключены долгосрочные муниципальные контракты со сроком выполнения работ до 2027 года</a:t>
            </a:r>
          </a:p>
        </p:txBody>
      </p:sp>
    </p:spTree>
    <p:extLst>
      <p:ext uri="{BB962C8B-B14F-4D97-AF65-F5344CB8AC3E}">
        <p14:creationId xmlns:p14="http://schemas.microsoft.com/office/powerpoint/2010/main" val="3977495655"/>
      </p:ext>
    </p:extLst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448049-5A11-4404-B4C7-DE4BD6605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8445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908719"/>
            <a:ext cx="9144000" cy="415274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24572"/>
            <a:ext cx="323528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24</a:t>
            </a:fld>
            <a:endParaRPr lang="ru-RU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4969" y="82037"/>
            <a:ext cx="6876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ГЛОССАРИЙ</a:t>
            </a:r>
            <a:endParaRPr lang="ru-RU" sz="2400" b="1" dirty="0">
              <a:ln w="1905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/>
          <a:stretch/>
        </p:blipFill>
        <p:spPr bwMode="auto">
          <a:xfrm>
            <a:off x="-108520" y="1"/>
            <a:ext cx="1097352" cy="9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30CB868E-E677-46DC-BFF3-5D2BF58C04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785798"/>
              </p:ext>
            </p:extLst>
          </p:nvPr>
        </p:nvGraphicFramePr>
        <p:xfrm>
          <a:off x="107504" y="482147"/>
          <a:ext cx="903649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52180570"/>
      </p:ext>
    </p:extLst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561BB72-CFCD-4FB8-A20B-71A741C5E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8"/>
            <a:ext cx="9144000" cy="8445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00776" y="1491631"/>
            <a:ext cx="2611330" cy="17497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AutoShape 4" descr="https://propertyupdate.com.au/wp-content/uploads/2014/09/neg-gear.jpg"/>
          <p:cNvSpPr>
            <a:spLocks noChangeAspect="1" noChangeArrowheads="1"/>
          </p:cNvSpPr>
          <p:nvPr/>
        </p:nvSpPr>
        <p:spPr bwMode="auto">
          <a:xfrm>
            <a:off x="131707" y="-103185"/>
            <a:ext cx="258031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543" tIns="36270" rIns="72543" bIns="3627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opertyupdate.com.au/wp-content/uploads/2014/09/neg-gear.jpg"/>
          <p:cNvSpPr>
            <a:spLocks noChangeAspect="1" noChangeArrowheads="1"/>
          </p:cNvSpPr>
          <p:nvPr/>
        </p:nvSpPr>
        <p:spPr bwMode="auto">
          <a:xfrm>
            <a:off x="260722" y="5670"/>
            <a:ext cx="258031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543" tIns="36270" rIns="72543" bIns="3627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https://propertyupdate.com.au/wp-content/uploads/2014/09/neg-gear.jpg"/>
          <p:cNvSpPr>
            <a:spLocks noChangeAspect="1" noChangeArrowheads="1"/>
          </p:cNvSpPr>
          <p:nvPr/>
        </p:nvSpPr>
        <p:spPr bwMode="auto">
          <a:xfrm>
            <a:off x="389737" y="114533"/>
            <a:ext cx="258031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543" tIns="36270" rIns="72543" bIns="3627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://900igr.net/up/datas/239020/02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://900igr.net/up/datas/239020/02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://900igr.net/up/datas/194413/017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587450666"/>
              </p:ext>
            </p:extLst>
          </p:nvPr>
        </p:nvGraphicFramePr>
        <p:xfrm>
          <a:off x="-32861" y="449335"/>
          <a:ext cx="2456743" cy="1712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8820472" y="4906392"/>
            <a:ext cx="323531" cy="237109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tx2">
                    <a:lumMod val="90000"/>
                  </a:schemeClr>
                </a:solidFill>
              </a:rPr>
              <a:pPr>
                <a:defRPr/>
              </a:pPr>
              <a:t>25</a:t>
            </a:fld>
            <a:endParaRPr lang="ru-RU" sz="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1680" y="0"/>
            <a:ext cx="5822734" cy="565689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Расходы бюджета МО город Волхов на 2025 год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по функциональной классификации</a:t>
            </a:r>
          </a:p>
        </p:txBody>
      </p:sp>
      <p:graphicFrame>
        <p:nvGraphicFramePr>
          <p:cNvPr id="20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066452"/>
              </p:ext>
            </p:extLst>
          </p:nvPr>
        </p:nvGraphicFramePr>
        <p:xfrm>
          <a:off x="2555776" y="771550"/>
          <a:ext cx="65882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Стрелка вправо 16"/>
          <p:cNvSpPr/>
          <p:nvPr/>
        </p:nvSpPr>
        <p:spPr>
          <a:xfrm>
            <a:off x="900261" y="2931790"/>
            <a:ext cx="2231577" cy="1800200"/>
          </a:xfrm>
          <a:custGeom>
            <a:avLst/>
            <a:gdLst>
              <a:gd name="connsiteX0" fmla="*/ 0 w 1368152"/>
              <a:gd name="connsiteY0" fmla="*/ 270030 h 1080120"/>
              <a:gd name="connsiteX1" fmla="*/ 828092 w 1368152"/>
              <a:gd name="connsiteY1" fmla="*/ 270030 h 1080120"/>
              <a:gd name="connsiteX2" fmla="*/ 828092 w 1368152"/>
              <a:gd name="connsiteY2" fmla="*/ 0 h 1080120"/>
              <a:gd name="connsiteX3" fmla="*/ 1368152 w 1368152"/>
              <a:gd name="connsiteY3" fmla="*/ 540060 h 1080120"/>
              <a:gd name="connsiteX4" fmla="*/ 828092 w 1368152"/>
              <a:gd name="connsiteY4" fmla="*/ 1080120 h 1080120"/>
              <a:gd name="connsiteX5" fmla="*/ 828092 w 1368152"/>
              <a:gd name="connsiteY5" fmla="*/ 810090 h 1080120"/>
              <a:gd name="connsiteX6" fmla="*/ 0 w 1368152"/>
              <a:gd name="connsiteY6" fmla="*/ 810090 h 1080120"/>
              <a:gd name="connsiteX7" fmla="*/ 0 w 1368152"/>
              <a:gd name="connsiteY7" fmla="*/ 270030 h 1080120"/>
              <a:gd name="connsiteX0" fmla="*/ 0 w 1368152"/>
              <a:gd name="connsiteY0" fmla="*/ 20648 h 830738"/>
              <a:gd name="connsiteX1" fmla="*/ 828092 w 1368152"/>
              <a:gd name="connsiteY1" fmla="*/ 20648 h 830738"/>
              <a:gd name="connsiteX2" fmla="*/ 819780 w 1368152"/>
              <a:gd name="connsiteY2" fmla="*/ 0 h 830738"/>
              <a:gd name="connsiteX3" fmla="*/ 1368152 w 1368152"/>
              <a:gd name="connsiteY3" fmla="*/ 290678 h 830738"/>
              <a:gd name="connsiteX4" fmla="*/ 828092 w 1368152"/>
              <a:gd name="connsiteY4" fmla="*/ 830738 h 830738"/>
              <a:gd name="connsiteX5" fmla="*/ 828092 w 1368152"/>
              <a:gd name="connsiteY5" fmla="*/ 560708 h 830738"/>
              <a:gd name="connsiteX6" fmla="*/ 0 w 1368152"/>
              <a:gd name="connsiteY6" fmla="*/ 560708 h 830738"/>
              <a:gd name="connsiteX7" fmla="*/ 0 w 1368152"/>
              <a:gd name="connsiteY7" fmla="*/ 20648 h 830738"/>
              <a:gd name="connsiteX0" fmla="*/ 0 w 1368152"/>
              <a:gd name="connsiteY0" fmla="*/ 20648 h 564730"/>
              <a:gd name="connsiteX1" fmla="*/ 828092 w 1368152"/>
              <a:gd name="connsiteY1" fmla="*/ 20648 h 564730"/>
              <a:gd name="connsiteX2" fmla="*/ 819780 w 1368152"/>
              <a:gd name="connsiteY2" fmla="*/ 0 h 564730"/>
              <a:gd name="connsiteX3" fmla="*/ 1368152 w 1368152"/>
              <a:gd name="connsiteY3" fmla="*/ 290678 h 564730"/>
              <a:gd name="connsiteX4" fmla="*/ 828092 w 1368152"/>
              <a:gd name="connsiteY4" fmla="*/ 564730 h 564730"/>
              <a:gd name="connsiteX5" fmla="*/ 828092 w 1368152"/>
              <a:gd name="connsiteY5" fmla="*/ 560708 h 564730"/>
              <a:gd name="connsiteX6" fmla="*/ 0 w 1368152"/>
              <a:gd name="connsiteY6" fmla="*/ 560708 h 564730"/>
              <a:gd name="connsiteX7" fmla="*/ 0 w 1368152"/>
              <a:gd name="connsiteY7" fmla="*/ 20648 h 564730"/>
              <a:gd name="connsiteX0" fmla="*/ 0 w 1185272"/>
              <a:gd name="connsiteY0" fmla="*/ 20648 h 564730"/>
              <a:gd name="connsiteX1" fmla="*/ 828092 w 1185272"/>
              <a:gd name="connsiteY1" fmla="*/ 20648 h 564730"/>
              <a:gd name="connsiteX2" fmla="*/ 819780 w 1185272"/>
              <a:gd name="connsiteY2" fmla="*/ 0 h 564730"/>
              <a:gd name="connsiteX3" fmla="*/ 1185272 w 1185272"/>
              <a:gd name="connsiteY3" fmla="*/ 298991 h 564730"/>
              <a:gd name="connsiteX4" fmla="*/ 828092 w 1185272"/>
              <a:gd name="connsiteY4" fmla="*/ 564730 h 564730"/>
              <a:gd name="connsiteX5" fmla="*/ 828092 w 1185272"/>
              <a:gd name="connsiteY5" fmla="*/ 560708 h 564730"/>
              <a:gd name="connsiteX6" fmla="*/ 0 w 1185272"/>
              <a:gd name="connsiteY6" fmla="*/ 560708 h 564730"/>
              <a:gd name="connsiteX7" fmla="*/ 0 w 1185272"/>
              <a:gd name="connsiteY7" fmla="*/ 20648 h 564730"/>
              <a:gd name="connsiteX0" fmla="*/ 0 w 1185272"/>
              <a:gd name="connsiteY0" fmla="*/ 0 h 544082"/>
              <a:gd name="connsiteX1" fmla="*/ 828092 w 1185272"/>
              <a:gd name="connsiteY1" fmla="*/ 0 h 544082"/>
              <a:gd name="connsiteX2" fmla="*/ 828093 w 1185272"/>
              <a:gd name="connsiteY2" fmla="*/ 4291 h 544082"/>
              <a:gd name="connsiteX3" fmla="*/ 1185272 w 1185272"/>
              <a:gd name="connsiteY3" fmla="*/ 278343 h 544082"/>
              <a:gd name="connsiteX4" fmla="*/ 828092 w 1185272"/>
              <a:gd name="connsiteY4" fmla="*/ 544082 h 544082"/>
              <a:gd name="connsiteX5" fmla="*/ 828092 w 1185272"/>
              <a:gd name="connsiteY5" fmla="*/ 540060 h 544082"/>
              <a:gd name="connsiteX6" fmla="*/ 0 w 1185272"/>
              <a:gd name="connsiteY6" fmla="*/ 540060 h 544082"/>
              <a:gd name="connsiteX7" fmla="*/ 0 w 1185272"/>
              <a:gd name="connsiteY7" fmla="*/ 0 h 544082"/>
              <a:gd name="connsiteX0" fmla="*/ 0 w 1015620"/>
              <a:gd name="connsiteY0" fmla="*/ 0 h 544082"/>
              <a:gd name="connsiteX1" fmla="*/ 828092 w 1015620"/>
              <a:gd name="connsiteY1" fmla="*/ 0 h 544082"/>
              <a:gd name="connsiteX2" fmla="*/ 828093 w 1015620"/>
              <a:gd name="connsiteY2" fmla="*/ 4291 h 544082"/>
              <a:gd name="connsiteX3" fmla="*/ 1015620 w 1015620"/>
              <a:gd name="connsiteY3" fmla="*/ 273318 h 544082"/>
              <a:gd name="connsiteX4" fmla="*/ 828092 w 1015620"/>
              <a:gd name="connsiteY4" fmla="*/ 544082 h 544082"/>
              <a:gd name="connsiteX5" fmla="*/ 828092 w 1015620"/>
              <a:gd name="connsiteY5" fmla="*/ 540060 h 544082"/>
              <a:gd name="connsiteX6" fmla="*/ 0 w 1015620"/>
              <a:gd name="connsiteY6" fmla="*/ 540060 h 544082"/>
              <a:gd name="connsiteX7" fmla="*/ 0 w 1015620"/>
              <a:gd name="connsiteY7" fmla="*/ 0 h 54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5620" h="544082">
                <a:moveTo>
                  <a:pt x="0" y="0"/>
                </a:moveTo>
                <a:lnTo>
                  <a:pt x="828092" y="0"/>
                </a:lnTo>
                <a:cubicBezTo>
                  <a:pt x="828092" y="1430"/>
                  <a:pt x="828093" y="2861"/>
                  <a:pt x="828093" y="4291"/>
                </a:cubicBezTo>
                <a:lnTo>
                  <a:pt x="1015620" y="273318"/>
                </a:lnTo>
                <a:lnTo>
                  <a:pt x="828092" y="544082"/>
                </a:lnTo>
                <a:lnTo>
                  <a:pt x="828092" y="540060"/>
                </a:lnTo>
                <a:lnTo>
                  <a:pt x="0" y="54006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Arial Narrow" pitchFamily="34" charset="0"/>
              </a:rPr>
              <a:t>Расходы на 2025 год запланированы </a:t>
            </a:r>
          </a:p>
          <a:p>
            <a:r>
              <a:rPr lang="ru-RU" sz="1400" b="1" dirty="0">
                <a:latin typeface="Arial Narrow" pitchFamily="34" charset="0"/>
              </a:rPr>
              <a:t>в сумме </a:t>
            </a:r>
          </a:p>
          <a:p>
            <a:r>
              <a:rPr lang="ru-RU" b="1" dirty="0">
                <a:latin typeface="Arial Narrow" pitchFamily="34" charset="0"/>
              </a:rPr>
              <a:t>517 652,4 </a:t>
            </a:r>
            <a:r>
              <a:rPr lang="ru-RU" sz="1400" b="1" dirty="0">
                <a:latin typeface="Arial Narrow" pitchFamily="34" charset="0"/>
              </a:rPr>
              <a:t>тыс. 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251" y="3414680"/>
            <a:ext cx="712295" cy="796523"/>
          </a:xfrm>
          <a:prstGeom prst="rect">
            <a:avLst/>
          </a:prstGeom>
          <a:noFill/>
        </p:spPr>
        <p:txBody>
          <a:bodyPr wrap="square" lIns="72543" tIns="36270" rIns="72543" bIns="36270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Рост</a:t>
            </a:r>
            <a:endParaRPr lang="ru-RU" sz="1000" b="1" dirty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</a:endParaRPr>
          </a:p>
          <a:p>
            <a:pPr algn="r"/>
            <a:r>
              <a:rPr lang="ru-RU" sz="1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+21,6%</a:t>
            </a:r>
          </a:p>
          <a:p>
            <a:pPr algn="r"/>
            <a:r>
              <a:rPr lang="ru-RU" sz="9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или  </a:t>
            </a:r>
            <a:endParaRPr lang="ru-RU" sz="1000" b="1" dirty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</a:endParaRPr>
          </a:p>
          <a:p>
            <a:pPr algn="r"/>
            <a:r>
              <a:rPr lang="ru-RU" sz="9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на </a:t>
            </a:r>
            <a:r>
              <a:rPr lang="ru-RU" sz="1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91 821,2</a:t>
            </a:r>
          </a:p>
          <a:p>
            <a:pPr algn="r"/>
            <a:r>
              <a:rPr lang="ru-RU" sz="9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 руб.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805854" y="3219822"/>
            <a:ext cx="1" cy="1224136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306532"/>
      </p:ext>
    </p:extLst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DE3447-6F52-4BAE-B2B9-997434FE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8"/>
            <a:ext cx="9144000" cy="71793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697348347"/>
              </p:ext>
            </p:extLst>
          </p:nvPr>
        </p:nvGraphicFramePr>
        <p:xfrm>
          <a:off x="6260515" y="724333"/>
          <a:ext cx="283834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85184"/>
            <a:ext cx="422407" cy="258316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26</a:t>
            </a:fld>
            <a:endParaRPr lang="ru-RU" sz="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547" y="82969"/>
            <a:ext cx="8254500" cy="319468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Структурные элементы муниципальных программ бюджета МО город Волхов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02475898"/>
              </p:ext>
            </p:extLst>
          </p:nvPr>
        </p:nvGraphicFramePr>
        <p:xfrm>
          <a:off x="125140" y="724333"/>
          <a:ext cx="604867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588081-C4B6-44C7-BED1-D71335497E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37" y="57113"/>
            <a:ext cx="1083587" cy="105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90073"/>
      </p:ext>
    </p:extLst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0E3C598-858D-445C-8E6F-7A3231A02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427" y="2268697"/>
            <a:ext cx="2140650" cy="11094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ADC4DBD-2ACF-4662-A45B-D1D9CCC35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8"/>
            <a:ext cx="9144000" cy="71793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4901436"/>
            <a:ext cx="561975" cy="273844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27</a:t>
            </a:fld>
            <a:endParaRPr lang="ru-RU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3000434" y="-1950149"/>
            <a:ext cx="445343" cy="14837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25813" y="1679306"/>
            <a:ext cx="2178433" cy="54100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Развитие автомобильных дорог  </a:t>
            </a:r>
          </a:p>
          <a:p>
            <a:pPr lvl="0" algn="ctr"/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155 077,5 </a:t>
            </a:r>
            <a:r>
              <a:rPr lang="ru-RU" sz="1000" dirty="0">
                <a:solidFill>
                  <a:schemeClr val="bg1"/>
                </a:solidFill>
                <a:latin typeface="Arial Narrow" pitchFamily="34" charset="0"/>
              </a:rPr>
              <a:t>тыс. руб. или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29,9%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5923" y="-100376"/>
            <a:ext cx="5822734" cy="627244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Расходы бюджета МО город Волхов на 2025 год</a:t>
            </a:r>
          </a:p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в разрезе муниципальных программ</a:t>
            </a:r>
          </a:p>
        </p:txBody>
      </p:sp>
      <p:sp>
        <p:nvSpPr>
          <p:cNvPr id="7" name="Стрелка вправо 16"/>
          <p:cNvSpPr/>
          <p:nvPr/>
        </p:nvSpPr>
        <p:spPr>
          <a:xfrm>
            <a:off x="215953" y="705377"/>
            <a:ext cx="3996009" cy="7570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Arial Narrow" pitchFamily="34" charset="0"/>
              </a:rPr>
              <a:t>Расходы на реализацию </a:t>
            </a:r>
            <a:r>
              <a:rPr lang="ru-RU" sz="1400" b="1" dirty="0">
                <a:latin typeface="Arial Narrow" pitchFamily="34" charset="0"/>
              </a:rPr>
              <a:t>11 муниципальных программ </a:t>
            </a:r>
          </a:p>
          <a:p>
            <a:r>
              <a:rPr lang="ru-RU" sz="1200" b="1" dirty="0">
                <a:latin typeface="Arial Narrow" pitchFamily="34" charset="0"/>
              </a:rPr>
              <a:t>запланированы на 2025 год в размере </a:t>
            </a:r>
          </a:p>
          <a:p>
            <a:r>
              <a:rPr lang="ru-RU" sz="1600" b="1" dirty="0">
                <a:latin typeface="Arial Narrow" pitchFamily="34" charset="0"/>
              </a:rPr>
              <a:t>433 494,3 </a:t>
            </a:r>
            <a:r>
              <a:rPr lang="ru-RU" sz="1200" dirty="0">
                <a:latin typeface="Arial Narrow" pitchFamily="34" charset="0"/>
              </a:rPr>
              <a:t>тыс. руб. или </a:t>
            </a:r>
            <a:r>
              <a:rPr lang="ru-RU" sz="1600" b="1" dirty="0">
                <a:latin typeface="Arial Narrow" pitchFamily="34" charset="0"/>
              </a:rPr>
              <a:t>83,7</a:t>
            </a:r>
            <a:r>
              <a:rPr lang="ru-RU" sz="1200" b="1" dirty="0">
                <a:latin typeface="Arial Narrow" pitchFamily="34" charset="0"/>
              </a:rPr>
              <a:t>% </a:t>
            </a:r>
            <a:r>
              <a:rPr lang="ru-RU" sz="1200" dirty="0">
                <a:latin typeface="Arial Narrow" pitchFamily="34" charset="0"/>
              </a:rPr>
              <a:t>от общего объема расходов</a:t>
            </a:r>
          </a:p>
        </p:txBody>
      </p:sp>
      <p:sp>
        <p:nvSpPr>
          <p:cNvPr id="8" name="Стрелка вправо 16"/>
          <p:cNvSpPr/>
          <p:nvPr/>
        </p:nvSpPr>
        <p:spPr>
          <a:xfrm>
            <a:off x="215174" y="1507641"/>
            <a:ext cx="4356826" cy="895495"/>
          </a:xfrm>
          <a:custGeom>
            <a:avLst/>
            <a:gdLst>
              <a:gd name="connsiteX0" fmla="*/ 0 w 1368152"/>
              <a:gd name="connsiteY0" fmla="*/ 270030 h 1080120"/>
              <a:gd name="connsiteX1" fmla="*/ 828092 w 1368152"/>
              <a:gd name="connsiteY1" fmla="*/ 270030 h 1080120"/>
              <a:gd name="connsiteX2" fmla="*/ 828092 w 1368152"/>
              <a:gd name="connsiteY2" fmla="*/ 0 h 1080120"/>
              <a:gd name="connsiteX3" fmla="*/ 1368152 w 1368152"/>
              <a:gd name="connsiteY3" fmla="*/ 540060 h 1080120"/>
              <a:gd name="connsiteX4" fmla="*/ 828092 w 1368152"/>
              <a:gd name="connsiteY4" fmla="*/ 1080120 h 1080120"/>
              <a:gd name="connsiteX5" fmla="*/ 828092 w 1368152"/>
              <a:gd name="connsiteY5" fmla="*/ 810090 h 1080120"/>
              <a:gd name="connsiteX6" fmla="*/ 0 w 1368152"/>
              <a:gd name="connsiteY6" fmla="*/ 810090 h 1080120"/>
              <a:gd name="connsiteX7" fmla="*/ 0 w 1368152"/>
              <a:gd name="connsiteY7" fmla="*/ 270030 h 1080120"/>
              <a:gd name="connsiteX0" fmla="*/ 0 w 1368152"/>
              <a:gd name="connsiteY0" fmla="*/ 20648 h 830738"/>
              <a:gd name="connsiteX1" fmla="*/ 828092 w 1368152"/>
              <a:gd name="connsiteY1" fmla="*/ 20648 h 830738"/>
              <a:gd name="connsiteX2" fmla="*/ 819780 w 1368152"/>
              <a:gd name="connsiteY2" fmla="*/ 0 h 830738"/>
              <a:gd name="connsiteX3" fmla="*/ 1368152 w 1368152"/>
              <a:gd name="connsiteY3" fmla="*/ 290678 h 830738"/>
              <a:gd name="connsiteX4" fmla="*/ 828092 w 1368152"/>
              <a:gd name="connsiteY4" fmla="*/ 830738 h 830738"/>
              <a:gd name="connsiteX5" fmla="*/ 828092 w 1368152"/>
              <a:gd name="connsiteY5" fmla="*/ 560708 h 830738"/>
              <a:gd name="connsiteX6" fmla="*/ 0 w 1368152"/>
              <a:gd name="connsiteY6" fmla="*/ 560708 h 830738"/>
              <a:gd name="connsiteX7" fmla="*/ 0 w 1368152"/>
              <a:gd name="connsiteY7" fmla="*/ 20648 h 830738"/>
              <a:gd name="connsiteX0" fmla="*/ 0 w 1368152"/>
              <a:gd name="connsiteY0" fmla="*/ 20648 h 564730"/>
              <a:gd name="connsiteX1" fmla="*/ 828092 w 1368152"/>
              <a:gd name="connsiteY1" fmla="*/ 20648 h 564730"/>
              <a:gd name="connsiteX2" fmla="*/ 819780 w 1368152"/>
              <a:gd name="connsiteY2" fmla="*/ 0 h 564730"/>
              <a:gd name="connsiteX3" fmla="*/ 1368152 w 1368152"/>
              <a:gd name="connsiteY3" fmla="*/ 290678 h 564730"/>
              <a:gd name="connsiteX4" fmla="*/ 828092 w 1368152"/>
              <a:gd name="connsiteY4" fmla="*/ 564730 h 564730"/>
              <a:gd name="connsiteX5" fmla="*/ 828092 w 1368152"/>
              <a:gd name="connsiteY5" fmla="*/ 560708 h 564730"/>
              <a:gd name="connsiteX6" fmla="*/ 0 w 1368152"/>
              <a:gd name="connsiteY6" fmla="*/ 560708 h 564730"/>
              <a:gd name="connsiteX7" fmla="*/ 0 w 1368152"/>
              <a:gd name="connsiteY7" fmla="*/ 20648 h 564730"/>
              <a:gd name="connsiteX0" fmla="*/ 0 w 1185272"/>
              <a:gd name="connsiteY0" fmla="*/ 20648 h 564730"/>
              <a:gd name="connsiteX1" fmla="*/ 828092 w 1185272"/>
              <a:gd name="connsiteY1" fmla="*/ 20648 h 564730"/>
              <a:gd name="connsiteX2" fmla="*/ 819780 w 1185272"/>
              <a:gd name="connsiteY2" fmla="*/ 0 h 564730"/>
              <a:gd name="connsiteX3" fmla="*/ 1185272 w 1185272"/>
              <a:gd name="connsiteY3" fmla="*/ 298991 h 564730"/>
              <a:gd name="connsiteX4" fmla="*/ 828092 w 1185272"/>
              <a:gd name="connsiteY4" fmla="*/ 564730 h 564730"/>
              <a:gd name="connsiteX5" fmla="*/ 828092 w 1185272"/>
              <a:gd name="connsiteY5" fmla="*/ 560708 h 564730"/>
              <a:gd name="connsiteX6" fmla="*/ 0 w 1185272"/>
              <a:gd name="connsiteY6" fmla="*/ 560708 h 564730"/>
              <a:gd name="connsiteX7" fmla="*/ 0 w 1185272"/>
              <a:gd name="connsiteY7" fmla="*/ 20648 h 564730"/>
              <a:gd name="connsiteX0" fmla="*/ 0 w 1185272"/>
              <a:gd name="connsiteY0" fmla="*/ 0 h 544082"/>
              <a:gd name="connsiteX1" fmla="*/ 828092 w 1185272"/>
              <a:gd name="connsiteY1" fmla="*/ 0 h 544082"/>
              <a:gd name="connsiteX2" fmla="*/ 828093 w 1185272"/>
              <a:gd name="connsiteY2" fmla="*/ 4291 h 544082"/>
              <a:gd name="connsiteX3" fmla="*/ 1185272 w 1185272"/>
              <a:gd name="connsiteY3" fmla="*/ 278343 h 544082"/>
              <a:gd name="connsiteX4" fmla="*/ 828092 w 1185272"/>
              <a:gd name="connsiteY4" fmla="*/ 544082 h 544082"/>
              <a:gd name="connsiteX5" fmla="*/ 828092 w 1185272"/>
              <a:gd name="connsiteY5" fmla="*/ 540060 h 544082"/>
              <a:gd name="connsiteX6" fmla="*/ 0 w 1185272"/>
              <a:gd name="connsiteY6" fmla="*/ 540060 h 544082"/>
              <a:gd name="connsiteX7" fmla="*/ 0 w 1185272"/>
              <a:gd name="connsiteY7" fmla="*/ 0 h 544082"/>
              <a:gd name="connsiteX0" fmla="*/ 0 w 1020953"/>
              <a:gd name="connsiteY0" fmla="*/ 0 h 544082"/>
              <a:gd name="connsiteX1" fmla="*/ 828092 w 1020953"/>
              <a:gd name="connsiteY1" fmla="*/ 0 h 544082"/>
              <a:gd name="connsiteX2" fmla="*/ 828093 w 1020953"/>
              <a:gd name="connsiteY2" fmla="*/ 4291 h 544082"/>
              <a:gd name="connsiteX3" fmla="*/ 1020953 w 1020953"/>
              <a:gd name="connsiteY3" fmla="*/ 276745 h 544082"/>
              <a:gd name="connsiteX4" fmla="*/ 828092 w 1020953"/>
              <a:gd name="connsiteY4" fmla="*/ 544082 h 544082"/>
              <a:gd name="connsiteX5" fmla="*/ 828092 w 1020953"/>
              <a:gd name="connsiteY5" fmla="*/ 540060 h 544082"/>
              <a:gd name="connsiteX6" fmla="*/ 0 w 1020953"/>
              <a:gd name="connsiteY6" fmla="*/ 540060 h 544082"/>
              <a:gd name="connsiteX7" fmla="*/ 0 w 1020953"/>
              <a:gd name="connsiteY7" fmla="*/ 0 h 544082"/>
              <a:gd name="connsiteX0" fmla="*/ 0 w 904105"/>
              <a:gd name="connsiteY0" fmla="*/ 0 h 544082"/>
              <a:gd name="connsiteX1" fmla="*/ 828092 w 904105"/>
              <a:gd name="connsiteY1" fmla="*/ 0 h 544082"/>
              <a:gd name="connsiteX2" fmla="*/ 828093 w 904105"/>
              <a:gd name="connsiteY2" fmla="*/ 4291 h 544082"/>
              <a:gd name="connsiteX3" fmla="*/ 904105 w 904105"/>
              <a:gd name="connsiteY3" fmla="*/ 251492 h 544082"/>
              <a:gd name="connsiteX4" fmla="*/ 828092 w 904105"/>
              <a:gd name="connsiteY4" fmla="*/ 544082 h 544082"/>
              <a:gd name="connsiteX5" fmla="*/ 828092 w 904105"/>
              <a:gd name="connsiteY5" fmla="*/ 540060 h 544082"/>
              <a:gd name="connsiteX6" fmla="*/ 0 w 904105"/>
              <a:gd name="connsiteY6" fmla="*/ 540060 h 544082"/>
              <a:gd name="connsiteX7" fmla="*/ 0 w 904105"/>
              <a:gd name="connsiteY7" fmla="*/ 0 h 54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105" h="544082">
                <a:moveTo>
                  <a:pt x="0" y="0"/>
                </a:moveTo>
                <a:lnTo>
                  <a:pt x="828092" y="0"/>
                </a:lnTo>
                <a:cubicBezTo>
                  <a:pt x="828092" y="1430"/>
                  <a:pt x="828093" y="2861"/>
                  <a:pt x="828093" y="4291"/>
                </a:cubicBezTo>
                <a:lnTo>
                  <a:pt x="904105" y="251492"/>
                </a:lnTo>
                <a:lnTo>
                  <a:pt x="828092" y="544082"/>
                </a:lnTo>
                <a:lnTo>
                  <a:pt x="828092" y="540060"/>
                </a:lnTo>
                <a:lnTo>
                  <a:pt x="0" y="5400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 Narrow" pitchFamily="34" charset="0"/>
              </a:rPr>
              <a:t>Наибольшая часть расходов приходится </a:t>
            </a:r>
          </a:p>
          <a:p>
            <a:pPr algn="ctr"/>
            <a:r>
              <a:rPr lang="ru-RU" sz="1400" b="1" dirty="0">
                <a:latin typeface="Arial Narrow" pitchFamily="34" charset="0"/>
              </a:rPr>
              <a:t>на реализацию 5 программам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392 413,7 </a:t>
            </a:r>
            <a:r>
              <a:rPr lang="ru-RU" sz="1400" dirty="0">
                <a:latin typeface="Arial Narrow" pitchFamily="34" charset="0"/>
              </a:rPr>
              <a:t>тыс. руб</a:t>
            </a:r>
            <a:r>
              <a:rPr lang="ru-RU" sz="1400" b="1" dirty="0">
                <a:latin typeface="Arial Narrow" pitchFamily="34" charset="0"/>
              </a:rPr>
              <a:t>. </a:t>
            </a:r>
          </a:p>
          <a:p>
            <a:pPr algn="ctr"/>
            <a:r>
              <a:rPr lang="ru-RU" sz="1400" b="1" dirty="0">
                <a:latin typeface="Arial Narrow" pitchFamily="34" charset="0"/>
              </a:rPr>
              <a:t>(75,8% </a:t>
            </a:r>
            <a:r>
              <a:rPr lang="ru-RU" sz="1400" dirty="0">
                <a:latin typeface="Arial Narrow" pitchFamily="34" charset="0"/>
              </a:rPr>
              <a:t>от общего объема расходов</a:t>
            </a:r>
            <a:r>
              <a:rPr lang="ru-RU" sz="1400" b="1" dirty="0">
                <a:latin typeface="Arial Narrow" pitchFamily="34" charset="0"/>
              </a:rPr>
              <a:t>)</a:t>
            </a:r>
          </a:p>
        </p:txBody>
      </p:sp>
      <p:sp>
        <p:nvSpPr>
          <p:cNvPr id="9" name="Прямоугольник 15"/>
          <p:cNvSpPr/>
          <p:nvPr/>
        </p:nvSpPr>
        <p:spPr>
          <a:xfrm>
            <a:off x="190275" y="2485124"/>
            <a:ext cx="4021687" cy="1022730"/>
          </a:xfrm>
          <a:custGeom>
            <a:avLst/>
            <a:gdLst>
              <a:gd name="connsiteX0" fmla="*/ 0 w 1872209"/>
              <a:gd name="connsiteY0" fmla="*/ 604326 h 1208651"/>
              <a:gd name="connsiteX1" fmla="*/ 468052 w 1872209"/>
              <a:gd name="connsiteY1" fmla="*/ 604326 h 1208651"/>
              <a:gd name="connsiteX2" fmla="*/ 468052 w 1872209"/>
              <a:gd name="connsiteY2" fmla="*/ 0 h 1208651"/>
              <a:gd name="connsiteX3" fmla="*/ 1404157 w 1872209"/>
              <a:gd name="connsiteY3" fmla="*/ 0 h 1208651"/>
              <a:gd name="connsiteX4" fmla="*/ 1404157 w 1872209"/>
              <a:gd name="connsiteY4" fmla="*/ 604326 h 1208651"/>
              <a:gd name="connsiteX5" fmla="*/ 1872209 w 1872209"/>
              <a:gd name="connsiteY5" fmla="*/ 604326 h 1208651"/>
              <a:gd name="connsiteX6" fmla="*/ 936105 w 1872209"/>
              <a:gd name="connsiteY6" fmla="*/ 1208651 h 1208651"/>
              <a:gd name="connsiteX7" fmla="*/ 0 w 1872209"/>
              <a:gd name="connsiteY7" fmla="*/ 604326 h 1208651"/>
              <a:gd name="connsiteX0" fmla="*/ 0 w 1415009"/>
              <a:gd name="connsiteY0" fmla="*/ 604326 h 1208651"/>
              <a:gd name="connsiteX1" fmla="*/ 10852 w 1415009"/>
              <a:gd name="connsiteY1" fmla="*/ 604326 h 1208651"/>
              <a:gd name="connsiteX2" fmla="*/ 10852 w 1415009"/>
              <a:gd name="connsiteY2" fmla="*/ 0 h 1208651"/>
              <a:gd name="connsiteX3" fmla="*/ 946957 w 1415009"/>
              <a:gd name="connsiteY3" fmla="*/ 0 h 1208651"/>
              <a:gd name="connsiteX4" fmla="*/ 946957 w 1415009"/>
              <a:gd name="connsiteY4" fmla="*/ 604326 h 1208651"/>
              <a:gd name="connsiteX5" fmla="*/ 1415009 w 1415009"/>
              <a:gd name="connsiteY5" fmla="*/ 604326 h 1208651"/>
              <a:gd name="connsiteX6" fmla="*/ 478905 w 1415009"/>
              <a:gd name="connsiteY6" fmla="*/ 1208651 h 1208651"/>
              <a:gd name="connsiteX7" fmla="*/ 0 w 1415009"/>
              <a:gd name="connsiteY7" fmla="*/ 604326 h 1208651"/>
              <a:gd name="connsiteX0" fmla="*/ 0 w 957809"/>
              <a:gd name="connsiteY0" fmla="*/ 604326 h 1208651"/>
              <a:gd name="connsiteX1" fmla="*/ 10852 w 957809"/>
              <a:gd name="connsiteY1" fmla="*/ 604326 h 1208651"/>
              <a:gd name="connsiteX2" fmla="*/ 10852 w 957809"/>
              <a:gd name="connsiteY2" fmla="*/ 0 h 1208651"/>
              <a:gd name="connsiteX3" fmla="*/ 946957 w 957809"/>
              <a:gd name="connsiteY3" fmla="*/ 0 h 1208651"/>
              <a:gd name="connsiteX4" fmla="*/ 946957 w 957809"/>
              <a:gd name="connsiteY4" fmla="*/ 604326 h 1208651"/>
              <a:gd name="connsiteX5" fmla="*/ 957809 w 957809"/>
              <a:gd name="connsiteY5" fmla="*/ 579388 h 1208651"/>
              <a:gd name="connsiteX6" fmla="*/ 478905 w 957809"/>
              <a:gd name="connsiteY6" fmla="*/ 1208651 h 1208651"/>
              <a:gd name="connsiteX7" fmla="*/ 0 w 957809"/>
              <a:gd name="connsiteY7" fmla="*/ 604326 h 1208651"/>
              <a:gd name="connsiteX0" fmla="*/ 0 w 957809"/>
              <a:gd name="connsiteY0" fmla="*/ 604326 h 859517"/>
              <a:gd name="connsiteX1" fmla="*/ 10852 w 957809"/>
              <a:gd name="connsiteY1" fmla="*/ 604326 h 859517"/>
              <a:gd name="connsiteX2" fmla="*/ 10852 w 957809"/>
              <a:gd name="connsiteY2" fmla="*/ 0 h 859517"/>
              <a:gd name="connsiteX3" fmla="*/ 946957 w 957809"/>
              <a:gd name="connsiteY3" fmla="*/ 0 h 859517"/>
              <a:gd name="connsiteX4" fmla="*/ 946957 w 957809"/>
              <a:gd name="connsiteY4" fmla="*/ 604326 h 859517"/>
              <a:gd name="connsiteX5" fmla="*/ 957809 w 957809"/>
              <a:gd name="connsiteY5" fmla="*/ 579388 h 859517"/>
              <a:gd name="connsiteX6" fmla="*/ 495530 w 957809"/>
              <a:gd name="connsiteY6" fmla="*/ 859517 h 859517"/>
              <a:gd name="connsiteX7" fmla="*/ 0 w 957809"/>
              <a:gd name="connsiteY7" fmla="*/ 604326 h 85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7809" h="859517">
                <a:moveTo>
                  <a:pt x="0" y="604326"/>
                </a:moveTo>
                <a:lnTo>
                  <a:pt x="10852" y="604326"/>
                </a:lnTo>
                <a:lnTo>
                  <a:pt x="10852" y="0"/>
                </a:lnTo>
                <a:lnTo>
                  <a:pt x="946957" y="0"/>
                </a:lnTo>
                <a:lnTo>
                  <a:pt x="946957" y="604326"/>
                </a:lnTo>
                <a:lnTo>
                  <a:pt x="957809" y="579388"/>
                </a:lnTo>
                <a:lnTo>
                  <a:pt x="495530" y="859517"/>
                </a:lnTo>
                <a:lnTo>
                  <a:pt x="0" y="60432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latin typeface="Arial Narrow" pitchFamily="34" charset="0"/>
            </a:endParaRPr>
          </a:p>
          <a:p>
            <a:pPr algn="ctr"/>
            <a:r>
              <a:rPr lang="ru-RU" sz="1200" b="1" dirty="0">
                <a:latin typeface="Arial Narrow" pitchFamily="34" charset="0"/>
              </a:rPr>
              <a:t>По остальным муниципальным программам</a:t>
            </a:r>
          </a:p>
          <a:p>
            <a:pPr algn="ctr"/>
            <a:r>
              <a:rPr lang="ru-RU" sz="1200" b="1" dirty="0">
                <a:latin typeface="Arial Narrow" pitchFamily="34" charset="0"/>
              </a:rPr>
              <a:t>запланированы расходы в размере </a:t>
            </a: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41 080,6 </a:t>
            </a:r>
            <a:r>
              <a:rPr lang="ru-RU" sz="1200" dirty="0">
                <a:latin typeface="Arial Narrow" pitchFamily="34" charset="0"/>
              </a:rPr>
              <a:t>тыс. руб. </a:t>
            </a:r>
          </a:p>
          <a:p>
            <a:pPr algn="ctr"/>
            <a:r>
              <a:rPr lang="ru-RU" sz="1200" b="1" dirty="0">
                <a:latin typeface="Arial Narrow" pitchFamily="34" charset="0"/>
              </a:rPr>
              <a:t>(7,9% </a:t>
            </a:r>
            <a:r>
              <a:rPr lang="ru-RU" sz="1200" dirty="0">
                <a:latin typeface="Arial Narrow" pitchFamily="34" charset="0"/>
              </a:rPr>
              <a:t>от общего объема расходов</a:t>
            </a:r>
            <a:r>
              <a:rPr lang="ru-RU" sz="1200" b="1" dirty="0">
                <a:latin typeface="Arial Narrow" pitchFamily="34" charset="0"/>
              </a:rPr>
              <a:t>)</a:t>
            </a:r>
          </a:p>
          <a:p>
            <a:pPr algn="ctr"/>
            <a:endParaRPr lang="ru-RU" sz="1200" b="1" dirty="0">
              <a:latin typeface="Arial Narrow" pitchFamily="34" charset="0"/>
            </a:endParaRPr>
          </a:p>
          <a:p>
            <a:pPr algn="ctr"/>
            <a:endParaRPr lang="ru-RU" sz="1200" b="1" dirty="0"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30427" y="698468"/>
            <a:ext cx="2160240" cy="972237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930427" y="1676427"/>
            <a:ext cx="2160240" cy="54147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Развитие физической</a:t>
            </a:r>
          </a:p>
          <a:p>
            <a:pPr lvl="0" algn="ctr"/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культуры и спорта </a:t>
            </a:r>
          </a:p>
          <a:p>
            <a:pPr lvl="0" algn="ctr"/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82 780,4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тыс. руб. или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16%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82455" y="3925353"/>
            <a:ext cx="1656184" cy="114999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Безопасность                            МО город Волхов</a:t>
            </a:r>
          </a:p>
          <a:p>
            <a:pPr lvl="0" algn="ctr"/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18 181,3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тыс. руб.</a:t>
            </a:r>
          </a:p>
          <a:p>
            <a:pPr lvl="0" algn="ctr"/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 или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3,5%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20632" y="3367901"/>
            <a:ext cx="2160240" cy="50405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Формирование комфортной</a:t>
            </a:r>
          </a:p>
          <a:p>
            <a:pPr lvl="0" algn="ctr"/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городской среды </a:t>
            </a:r>
          </a:p>
          <a:p>
            <a:pPr lvl="0" algn="ctr"/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48 585,2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тыс. руб. или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9,4%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69423686"/>
              </p:ext>
            </p:extLst>
          </p:nvPr>
        </p:nvGraphicFramePr>
        <p:xfrm>
          <a:off x="72923" y="3537079"/>
          <a:ext cx="4444367" cy="1538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CD3C6FA-68F2-4BDD-A4D6-7AD973F4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5812" y="698786"/>
            <a:ext cx="2178433" cy="9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1327280-8D5B-4083-996D-2F13E3FCE8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4642" y="2272397"/>
            <a:ext cx="2178433" cy="120057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634642" y="3367901"/>
            <a:ext cx="2178433" cy="50405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Развитие культуры</a:t>
            </a:r>
          </a:p>
          <a:p>
            <a:pPr lvl="0" algn="ctr"/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87 789,3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тыс. руб. или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17%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2BAE26A-14AA-41C5-B26D-2FC3971D76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6"/>
          <a:stretch/>
        </p:blipFill>
        <p:spPr>
          <a:xfrm>
            <a:off x="4886670" y="3925353"/>
            <a:ext cx="2295785" cy="114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26240"/>
      </p:ext>
    </p:extLst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976162" y="1419622"/>
            <a:ext cx="2132342" cy="3680654"/>
          </a:xfrm>
          <a:prstGeom prst="rect">
            <a:avLst/>
          </a:prstGeom>
          <a:solidFill>
            <a:srgbClr val="65845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lvl="0" algn="ctr"/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0"/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Комплекс процессных мероприятий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Устойчивое функционирование коммунальной инфраструктуры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» -                             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2 863,2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тыс. рублей</a:t>
            </a:r>
          </a:p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indent="182563">
              <a:buFont typeface="Arial" pitchFamily="34" charset="0"/>
              <a:buChar char="•"/>
            </a:pPr>
            <a:r>
              <a:rPr lang="ru-RU" sz="1100" i="1" dirty="0">
                <a:latin typeface="Arial Narrow" pitchFamily="34" charset="0"/>
              </a:rPr>
              <a:t>на содержание коммунальных объектов, в том числе обеспечение их функционирования, а именно техническое обслуживание газопроводов с учетом выполнения работ по врезке, пуску (подаче) газа на новых объектах газопроводов, а также на выполнение работ по пуску (остановке) подачи газа на оборудование газовой горелки на объекте – монумент «Слава Героям»</a:t>
            </a:r>
            <a:endParaRPr lang="ru-RU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"/>
            <a:ext cx="5242550" cy="8608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1. Муниципальная программа </a:t>
            </a: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«Обеспечение устойчивого функционирования и развития коммунальной и инженерной инфраструктуры и повышения </a:t>
            </a: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энергоэффективности  в МО город Волхов»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42550" y="5"/>
            <a:ext cx="3901450" cy="8608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обеспечение надежности и эффективности функционирования 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жилищно-коммунального комплекса</a:t>
            </a:r>
          </a:p>
          <a:p>
            <a:pPr algn="r"/>
            <a:endParaRPr lang="ru-RU" sz="9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r"/>
            <a:endParaRPr lang="ru-RU" sz="9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r"/>
            <a:endParaRPr lang="ru-RU" sz="9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77704" y="430436"/>
            <a:ext cx="3466296" cy="439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r>
              <a:rPr lang="ru-RU" sz="16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17 133,1 </a:t>
            </a:r>
            <a:r>
              <a:rPr lang="ru-RU" sz="13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900" b="1" dirty="0">
              <a:ln w="50800"/>
              <a:solidFill>
                <a:srgbClr val="170858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ПАО «Газпром»"/>
          <p:cNvSpPr>
            <a:spLocks noChangeAspect="1" noChangeArrowheads="1"/>
          </p:cNvSpPr>
          <p:nvPr/>
        </p:nvSpPr>
        <p:spPr bwMode="auto">
          <a:xfrm>
            <a:off x="155577" y="-190500"/>
            <a:ext cx="809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820472" y="4872159"/>
            <a:ext cx="323528" cy="237109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7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28</a:t>
            </a:fld>
            <a:endParaRPr lang="ru-RU" sz="1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803" y="948736"/>
            <a:ext cx="3421077" cy="2415102"/>
          </a:xfrm>
          <a:prstGeom prst="rect">
            <a:avLst/>
          </a:prstGeom>
          <a:solidFill>
            <a:srgbClr val="65845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Муниципальный проект МО город Волхов «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Снижение негативного воздействия отходов потребления на окружающую среду</a:t>
            </a: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»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-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8 400,0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тыс.рублей</a:t>
            </a:r>
          </a:p>
          <a:p>
            <a:pPr lvl="0"/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0" indent="920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050" b="1" i="1" dirty="0">
                <a:latin typeface="Arial Narrow" pitchFamily="34" charset="0"/>
              </a:rPr>
              <a:t>на выполнение работ по разработке проектно-сметной документации по объекту адресной программы «Рекультивация (восстановление) нарушенных земель, занятых свалкой твердых бытовых отходов и промышленных отходов на земельном участке, расположенном на землях поселения по адресу: г. Волхов, микрорайон Мурманские ворота»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24235" y="2661299"/>
            <a:ext cx="3227152" cy="2447969"/>
          </a:xfrm>
          <a:prstGeom prst="rect">
            <a:avLst/>
          </a:prstGeom>
          <a:solidFill>
            <a:srgbClr val="65845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Комплекс процессных мероприятий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Энергосбережение и повышение энергетической эффективности на территории МО город Волхов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» -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4 846,7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тыс.рублей</a:t>
            </a:r>
          </a:p>
          <a:p>
            <a:pPr lvl="0"/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0" indent="920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i="1" dirty="0">
                <a:latin typeface="Arial Narrow" pitchFamily="34" charset="0"/>
              </a:rPr>
              <a:t>на оснащение приборами учета энергетических ресурсов муниципальных квартир, расположенных на территории МО город Волхов </a:t>
            </a:r>
            <a:r>
              <a:rPr lang="ru-RU" sz="1100" b="1" i="1" dirty="0">
                <a:latin typeface="Arial Narrow" pitchFamily="34" charset="0"/>
              </a:rPr>
              <a:t>346,7</a:t>
            </a:r>
            <a:r>
              <a:rPr lang="ru-RU" sz="1400" b="1" i="1" dirty="0">
                <a:latin typeface="Arial Narrow" pitchFamily="34" charset="0"/>
              </a:rPr>
              <a:t> </a:t>
            </a:r>
            <a:r>
              <a:rPr lang="ru-RU" sz="1100" i="1" dirty="0">
                <a:latin typeface="Arial Narrow" pitchFamily="34" charset="0"/>
              </a:rPr>
              <a:t>тыс. рублей</a:t>
            </a:r>
          </a:p>
          <a:p>
            <a:pPr lvl="0" indent="92075">
              <a:buFont typeface="Arial" pitchFamily="34" charset="0"/>
              <a:buChar char="•"/>
            </a:pPr>
            <a:r>
              <a:rPr lang="ru-RU" sz="1100" i="1" dirty="0">
                <a:latin typeface="Arial Narrow" pitchFamily="34" charset="0"/>
              </a:rPr>
              <a:t>на выполнение работ по установке автоматизированных индивидуальных тепловых пунктов с погодным и часовым регулированием – </a:t>
            </a:r>
          </a:p>
          <a:p>
            <a:pPr lvl="0"/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4 500,0 </a:t>
            </a:r>
            <a:r>
              <a:rPr lang="ru-RU" sz="1100" i="1" dirty="0">
                <a:latin typeface="Arial Narrow" pitchFamily="34" charset="0"/>
              </a:rPr>
              <a:t>тыс. рублей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803" y="3507854"/>
            <a:ext cx="3421077" cy="1592420"/>
          </a:xfrm>
          <a:prstGeom prst="rect">
            <a:avLst/>
          </a:prstGeom>
          <a:solidFill>
            <a:srgbClr val="65845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Отраслевой проект «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Эффективное обращение с отходами производства и потребления на территории Ленинградской области</a:t>
            </a: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»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-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223,2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тыс.рублей</a:t>
            </a:r>
          </a:p>
          <a:p>
            <a:pPr lvl="0"/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0" indent="920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i="1" dirty="0">
                <a:latin typeface="Arial Narrow" pitchFamily="34" charset="0"/>
              </a:rPr>
              <a:t>на </a:t>
            </a:r>
            <a:r>
              <a:rPr lang="ru-RU" sz="1100" b="1" i="1" dirty="0">
                <a:latin typeface="Arial Narrow" pitchFamily="34" charset="0"/>
              </a:rPr>
              <a:t>софинансирование</a:t>
            </a:r>
            <a:r>
              <a:rPr lang="ru-RU" sz="1100" i="1" dirty="0">
                <a:latin typeface="Arial Narrow" pitchFamily="34" charset="0"/>
              </a:rPr>
              <a:t> мероприятий по созданию мест (площадок) накопления твердых коммунальных отходов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50" y="346131"/>
            <a:ext cx="1164100" cy="120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2CFB903F-EE7A-4393-91E7-383CD70C28BD}"/>
              </a:ext>
            </a:extLst>
          </p:cNvPr>
          <p:cNvSpPr/>
          <p:nvPr/>
        </p:nvSpPr>
        <p:spPr>
          <a:xfrm>
            <a:off x="3633763" y="959483"/>
            <a:ext cx="3217623" cy="1612267"/>
          </a:xfrm>
          <a:prstGeom prst="rect">
            <a:avLst/>
          </a:prstGeom>
          <a:solidFill>
            <a:srgbClr val="65845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Муниципальный проект МО город Волхов «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Повышение энергоэффективности в МО город Волхов</a:t>
            </a: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»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-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800,0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тыс.рублей</a:t>
            </a:r>
          </a:p>
          <a:p>
            <a:pPr lvl="0"/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0" indent="920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i="1" dirty="0">
                <a:latin typeface="Arial Narrow" pitchFamily="34" charset="0"/>
              </a:rPr>
              <a:t>на выполнение работ по устройству системы уличного освещения с внедрением энергосберегающего оборудования в микрорайоне Валим и дворовых территорий</a:t>
            </a:r>
          </a:p>
        </p:txBody>
      </p:sp>
    </p:spTree>
    <p:extLst>
      <p:ext uri="{BB962C8B-B14F-4D97-AF65-F5344CB8AC3E}">
        <p14:creationId xmlns:p14="http://schemas.microsoft.com/office/powerpoint/2010/main" val="2996215508"/>
      </p:ext>
    </p:extLst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D4DEA9F6-BBB0-4E83-9826-EE918F1CB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93317"/>
            <a:ext cx="4757484" cy="127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B1EEBA-8262-4047-B055-CC66AF381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4"/>
          <a:stretch/>
        </p:blipFill>
        <p:spPr>
          <a:xfrm>
            <a:off x="86015" y="900499"/>
            <a:ext cx="4711068" cy="19039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0" y="5"/>
            <a:ext cx="5242550" cy="8435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6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2. Муниципальная программа </a:t>
            </a:r>
          </a:p>
          <a:p>
            <a:r>
              <a:rPr lang="ru-RU" sz="16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«Обеспечение качественным жильем </a:t>
            </a:r>
          </a:p>
          <a:p>
            <a:r>
              <a:rPr lang="ru-RU" sz="16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граждан на территории МО город Волхов»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42550" y="4"/>
            <a:ext cx="3875866" cy="8435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r"/>
            <a:r>
              <a:rPr lang="ru-RU" sz="8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8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создание условий для реализации конституционных </a:t>
            </a:r>
          </a:p>
          <a:p>
            <a:pPr algn="r"/>
            <a:r>
              <a:rPr lang="ru-RU" sz="8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прав на жилище гражданам, молодым гражданам </a:t>
            </a:r>
          </a:p>
          <a:p>
            <a:pPr algn="r"/>
            <a:r>
              <a:rPr lang="ru-RU" sz="8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и молодым семьям,  признанным </a:t>
            </a:r>
          </a:p>
          <a:p>
            <a:pPr algn="r"/>
            <a:r>
              <a:rPr lang="ru-RU" sz="8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в установленном порядке,</a:t>
            </a:r>
          </a:p>
          <a:p>
            <a:pPr algn="r"/>
            <a:r>
              <a:rPr lang="ru-RU" sz="8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нуждающимися в улучшении жилищных условий</a:t>
            </a:r>
          </a:p>
          <a:p>
            <a:pPr algn="r"/>
            <a:endParaRPr lang="ru-RU" sz="8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501" y="2804411"/>
            <a:ext cx="4705581" cy="103009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Отраслевой проект «</a:t>
            </a:r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Улучшение жилищных условий и обеспечение жильем отдельных категорий граждан</a:t>
            </a: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» </a:t>
            </a:r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- </a:t>
            </a: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2 000,0 </a:t>
            </a:r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тыс. рублей </a:t>
            </a:r>
          </a:p>
          <a:p>
            <a:pPr marL="171450" indent="-79375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latin typeface="Arial Narrow" pitchFamily="34" charset="0"/>
              </a:rPr>
              <a:t>на </a:t>
            </a:r>
            <a:r>
              <a:rPr lang="ru-RU" sz="1050" b="1" dirty="0">
                <a:latin typeface="Arial Narrow" pitchFamily="34" charset="0"/>
              </a:rPr>
              <a:t>софинансирование</a:t>
            </a:r>
            <a:r>
              <a:rPr lang="ru-RU" sz="1050" dirty="0">
                <a:latin typeface="Arial Narrow" pitchFamily="34" charset="0"/>
              </a:rPr>
              <a:t> мероприятий по обеспечению жильем молодых семей </a:t>
            </a:r>
          </a:p>
          <a:p>
            <a:pPr lvl="0">
              <a:spcAft>
                <a:spcPct val="35000"/>
              </a:spcAft>
            </a:pPr>
            <a:endParaRPr lang="ru-RU" sz="105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72181" y="1903991"/>
            <a:ext cx="4180318" cy="193050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Комплекс процессных мероприятий </a:t>
            </a:r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«</a:t>
            </a:r>
            <a:r>
              <a:rPr lang="ru-RU" sz="1400" b="1" dirty="0">
                <a:solidFill>
                  <a:schemeClr val="tx1"/>
                </a:solidFill>
                <a:latin typeface="Arial Narrow" pitchFamily="34" charset="0"/>
              </a:rPr>
              <a:t>Улучшение жилищных условий граждан</a:t>
            </a:r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» - </a:t>
            </a: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11 848,4 </a:t>
            </a:r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тыс. рублей </a:t>
            </a:r>
          </a:p>
          <a:p>
            <a:pPr indent="92075">
              <a:buFont typeface="Arial" pitchFamily="34" charset="0"/>
              <a:buChar char="•"/>
            </a:pPr>
            <a:r>
              <a:rPr lang="ru-RU" sz="1100" dirty="0">
                <a:latin typeface="Arial Narrow" pitchFamily="34" charset="0"/>
              </a:rPr>
              <a:t>на оплату взносов на капитальный ремонт общего имущества многоквартирных домов в НО «Фонд капитального ремонта многоквартирных домов Ленинградской области» – </a:t>
            </a:r>
            <a:r>
              <a:rPr lang="ru-RU" sz="1100" b="1" dirty="0">
                <a:latin typeface="Arial Narrow" pitchFamily="34" charset="0"/>
              </a:rPr>
              <a:t>10 448,4 </a:t>
            </a:r>
            <a:r>
              <a:rPr lang="ru-RU" sz="1100" dirty="0">
                <a:latin typeface="Arial Narrow" pitchFamily="34" charset="0"/>
              </a:rPr>
              <a:t>тыс. рублей</a:t>
            </a:r>
          </a:p>
          <a:p>
            <a:endParaRPr lang="ru-RU" sz="1100" dirty="0">
              <a:latin typeface="Arial Narrow" pitchFamily="34" charset="0"/>
            </a:endParaRPr>
          </a:p>
          <a:p>
            <a:pPr indent="92075">
              <a:buFont typeface="Arial" pitchFamily="34" charset="0"/>
              <a:buChar char="•"/>
            </a:pPr>
            <a:r>
              <a:rPr lang="ru-RU" sz="1100" dirty="0">
                <a:latin typeface="Arial Narrow" pitchFamily="34" charset="0"/>
              </a:rPr>
              <a:t>на проведение мероприятий по ликвидации (сносу) аварийного жилищного фонда – </a:t>
            </a:r>
            <a:r>
              <a:rPr lang="ru-RU" sz="1100" b="1" dirty="0">
                <a:latin typeface="Arial Narrow" pitchFamily="34" charset="0"/>
              </a:rPr>
              <a:t>1 400,0 </a:t>
            </a:r>
            <a:r>
              <a:rPr lang="ru-RU" sz="1100" dirty="0">
                <a:latin typeface="Arial Narrow" pitchFamily="34" charset="0"/>
              </a:rPr>
              <a:t>тыс. рублей</a:t>
            </a:r>
          </a:p>
          <a:p>
            <a:pPr lvl="0">
              <a:spcAft>
                <a:spcPct val="35000"/>
              </a:spcAft>
            </a:pPr>
            <a:endParaRPr lang="ru-RU" sz="105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339503"/>
            <a:ext cx="2893568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r>
              <a:rPr lang="ru-RU" sz="16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13 848,4 </a:t>
            </a:r>
            <a:r>
              <a:rPr lang="ru-RU" sz="13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4906392"/>
            <a:ext cx="407217" cy="237109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7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29</a:t>
            </a:fld>
            <a:endParaRPr lang="ru-RU" sz="7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A49536-3660-47AB-B892-F880C848F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2" y="915084"/>
            <a:ext cx="4180317" cy="1008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FC5884-A3ED-4D8D-B6F5-E635569FD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" y="3507854"/>
            <a:ext cx="1635646" cy="16356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F4406F-F733-4E81-92BE-1A40001AF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24" y="3507850"/>
            <a:ext cx="1635646" cy="16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77825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F3814F-B896-4F82-881A-A59912A5E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33"/>
            <a:ext cx="9144000" cy="84459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76255" y="843558"/>
            <a:ext cx="2263315" cy="410445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3F9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2480" y="4924572"/>
            <a:ext cx="251520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3</a:t>
            </a:fld>
            <a:endParaRPr lang="ru-RU" sz="9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-25151"/>
            <a:ext cx="6876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ОПИСАНИЕ АДМИНИСТРАТИВНОГО-ТЕРРИТОРИАЛЬНОГО ДЕЛЕНИЯ </a:t>
            </a:r>
          </a:p>
          <a:p>
            <a:pPr algn="ctr"/>
            <a:r>
              <a:rPr lang="ru-RU" sz="16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ПУБЛИЧНО-ПРАВОВОГО ОБРАЗОВАНИЯ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52269"/>
            <a:ext cx="6804247" cy="410445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3F9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Город Волхов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 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является муниципальным образованием, наделенным статусом городского поселения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областным законом Ленинградской области  от 06.09.2004 года № 56-оз «Об установлении границ и наделении соответствующим статусом муниципального образования Волховский муниципальный район и муниципальных образований в его составе»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Наименования «город Волхов» и «Волховское городское поселение» являются равнозначными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Территория муниципального образования город Волхов входит в состав территории Волховского муниципального района Ленинградской области 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Город Волхов  - административный центр Волховского района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" y="17235"/>
            <a:ext cx="637129" cy="98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463" y="572226"/>
            <a:ext cx="2415769" cy="184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12" y="2161218"/>
            <a:ext cx="2813496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Выгнутая вправо стрелка 12"/>
          <p:cNvSpPr/>
          <p:nvPr/>
        </p:nvSpPr>
        <p:spPr>
          <a:xfrm>
            <a:off x="8028384" y="1531659"/>
            <a:ext cx="468222" cy="1807457"/>
          </a:xfrm>
          <a:prstGeom prst="curvedLeftArrow">
            <a:avLst>
              <a:gd name="adj1" fmla="val 15616"/>
              <a:gd name="adj2" fmla="val 50000"/>
              <a:gd name="adj3" fmla="val 41162"/>
            </a:avLst>
          </a:prstGeom>
          <a:solidFill>
            <a:srgbClr val="1F4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90205"/>
      </p:ext>
    </p:extLst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8C1B867-9351-4225-9938-4F4178DED2C5}"/>
              </a:ext>
            </a:extLst>
          </p:cNvPr>
          <p:cNvSpPr/>
          <p:nvPr/>
        </p:nvSpPr>
        <p:spPr>
          <a:xfrm>
            <a:off x="6371152" y="3752481"/>
            <a:ext cx="2685433" cy="13746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indent="182563">
              <a:buFont typeface="Arial" pitchFamily="34" charset="0"/>
              <a:buChar char="•"/>
            </a:pP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мероприятий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по проектированию </a:t>
            </a: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объектов инженерной и транспортной инфраструктуры на земельных участках, предоставленных бесплатно гражданам </a:t>
            </a: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под ИЖС, Массив микрорайона </a:t>
            </a:r>
            <a:r>
              <a:rPr lang="ru-RU" sz="1100" i="1" dirty="0" err="1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Халтурино</a:t>
            </a:r>
            <a:endParaRPr lang="ru-RU" sz="1100" i="1" dirty="0">
              <a:ln w="50800"/>
              <a:solidFill>
                <a:srgbClr val="170858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031"/>
            <a:ext cx="5076056" cy="8395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3. Муниципальная программа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«Развитие  автомобильных дорог 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в МО город Волхов»</a:t>
            </a:r>
          </a:p>
          <a:p>
            <a:r>
              <a:rPr lang="ru-RU" sz="1200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(лист 1 из 2)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76056" y="2358"/>
            <a:ext cx="4067944" cy="84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обеспечение устойчивого функционирования сети автомобильных дорог МО город Волхов для увеличения мобильности и улучшения качества жизни населения, стабильного экономического роста экономики,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повышения  транспортной  доступности МО город Волхов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87415" y="2571750"/>
            <a:ext cx="3044425" cy="1185863"/>
          </a:xfrm>
          <a:prstGeom prst="downArrow">
            <a:avLst>
              <a:gd name="adj1" fmla="val 98459"/>
              <a:gd name="adj2" fmla="val 15448"/>
            </a:avLst>
          </a:prstGeom>
          <a:solidFill>
            <a:srgbClr val="485C5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ctr"/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Муниципальный проект </a:t>
            </a:r>
          </a:p>
          <a:p>
            <a:pPr algn="ctr"/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МО город Волхов 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Обеспечение устойчивого функционирования сети автомобильных дорог МО город Волхов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  -   </a:t>
            </a:r>
          </a:p>
          <a:p>
            <a:pPr algn="ctr"/>
            <a:r>
              <a:rPr lang="ru-RU" sz="16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24 625,5 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3752946"/>
            <a:ext cx="3491881" cy="13826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indent="182563">
              <a:spcBef>
                <a:spcPts val="600"/>
              </a:spcBef>
              <a:buFont typeface="Arial" pitchFamily="34" charset="0"/>
              <a:buChar char="•"/>
            </a:pP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проведение мероприятий </a:t>
            </a: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по ремонту  улиц, дорог, тротуаров, дворовых территорий 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–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24 081,6 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 </a:t>
            </a:r>
            <a:r>
              <a:rPr lang="ru-RU" sz="8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(в т.ч. расходы на проведение экспертиз – 1000 тыс. рублей)</a:t>
            </a:r>
            <a:endParaRPr lang="ru-RU" sz="1050" i="1" dirty="0">
              <a:ln w="50800"/>
              <a:solidFill>
                <a:srgbClr val="170858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indent="182563">
              <a:spcBef>
                <a:spcPts val="600"/>
              </a:spcBef>
              <a:buFont typeface="Arial" pitchFamily="34" charset="0"/>
              <a:buChar char="•"/>
            </a:pP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</a:t>
            </a: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 мероприятий, направленных на поддержку развития объектов общественной инфраструктуры по инициативе депутатов Законодательного собрания Ленинградской области (</a:t>
            </a: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ремонт проездов дворовых территорий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) –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543,9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 тыс. рублей </a:t>
            </a:r>
          </a:p>
          <a:p>
            <a:pPr indent="182563">
              <a:spcBef>
                <a:spcPts val="600"/>
              </a:spcBef>
              <a:buFont typeface="Arial" pitchFamily="34" charset="0"/>
              <a:buChar char="•"/>
            </a:pPr>
            <a:endParaRPr lang="ru-RU" sz="1050" i="1" dirty="0">
              <a:ln w="50800"/>
              <a:solidFill>
                <a:srgbClr val="170858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6417" y="3760882"/>
            <a:ext cx="2543493" cy="13746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indent="182563">
              <a:buFont typeface="Arial" pitchFamily="34" charset="0"/>
              <a:buChar char="•"/>
            </a:pP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мероприятий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по приведению в нормативное состояние автомобильных дорог </a:t>
            </a: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общего пользования, обеспечивающих доступ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к садоводческим некоммерческим товариществам </a:t>
            </a: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в Ленинградской области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699792" y="366573"/>
            <a:ext cx="2544318" cy="476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pPr lvl="0"/>
            <a:r>
              <a:rPr lang="ru-RU" sz="16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155 077,5 </a:t>
            </a:r>
            <a:r>
              <a:rPr lang="ru-RU" sz="13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1100" b="1" dirty="0">
              <a:ln w="50800"/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\\192.168.130.252\kf_obmen\!!%D0%92%D0%9E%D0%9B%D0%A5%D0%9E%D0%92\!%D0%91%D0%AE%D0%94%D0%96%D0%95%D0%A2%D0%9D%D0%AB%D0%99\!%D0%91%D0%AE%D0%94%D0%96%D0%95%D0%A2\%D0%91%D1%8E%D0%B4%D0%B6%D0%B5%D1%82 2023 %D0%B3\!%D0%9F%D0%9B%D0%90%D0%9D%D0%98%D0%A0%D0%9E%D0%92%D0%90%D0%9D%D0%98%D0%95\%D0%9F%D1%80%D0%B5%D0%B7%D0%B5%D0%BD%D1%82%D0%B0%D1%86%D0%B8%D1%8F\%D0%A4%D0%BE%D1%82%D0%BE\%D0%94%D0%BE%D1%80%D0%BE%D0%B3%D0%B8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\\192.168.130.252\kf_obmen\!!%D0%92%D0%9E%D0%9B%D0%A5%D0%9E%D0%92\!%D0%91%D0%AE%D0%94%D0%96%D0%95%D0%A2%D0%9D%D0%AB%D0%99\!%D0%91%D0%AE%D0%94%D0%96%D0%95%D0%A2\%D0%91%D1%8E%D0%B4%D0%B6%D0%B5%D1%82 2023 %D0%B3\!%D0%9F%D0%9B%D0%90%D0%9D%D0%98%D0%A0%D0%9E%D0%92%D0%90%D0%9D%D0%98%D0%95\%D0%9F%D1%80%D0%B5%D0%B7%D0%B5%D0%BD%D1%82%D0%B0%D1%86%D0%B8%D1%8F\%D0%A4%D0%BE%D1%82%D0%BE\%D0%94%D0%BE%D1%80%D0%BE%D0%B3%D0%B8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1214" y="4941639"/>
            <a:ext cx="402786" cy="19392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fld id="{678A38D6-93D9-4536-98F1-4040998D3599}" type="slidenum">
              <a:rPr lang="ru-RU" sz="11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30</a:t>
            </a:fld>
            <a:endParaRPr lang="ru-RU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827A85-CC50-4337-915C-478D9CAAF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" y="857426"/>
            <a:ext cx="3021855" cy="1714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4539C7C-593C-4799-A1F4-7538A95E4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61" y="857053"/>
            <a:ext cx="2762749" cy="17559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ятиугольник 7">
            <a:extLst>
              <a:ext uri="{FF2B5EF4-FFF2-40B4-BE49-F238E27FC236}">
                <a16:creationId xmlns:a16="http://schemas.microsoft.com/office/drawing/2014/main" id="{E8FD58B5-D31C-42B0-800F-84F512C8E73A}"/>
              </a:ext>
            </a:extLst>
          </p:cNvPr>
          <p:cNvSpPr/>
          <p:nvPr/>
        </p:nvSpPr>
        <p:spPr>
          <a:xfrm>
            <a:off x="3332368" y="2587738"/>
            <a:ext cx="2839832" cy="1180731"/>
          </a:xfrm>
          <a:prstGeom prst="downArrow">
            <a:avLst>
              <a:gd name="adj1" fmla="val 98459"/>
              <a:gd name="adj2" fmla="val 15448"/>
            </a:avLst>
          </a:prstGeom>
          <a:solidFill>
            <a:srgbClr val="485C5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ctr"/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Отраслевой проект 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Развитие и приведение в нормативное состояние автомобильных дорог общего пользования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 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- </a:t>
            </a:r>
          </a:p>
          <a:p>
            <a:pPr algn="ctr"/>
            <a:r>
              <a:rPr lang="ru-RU" sz="16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136,4</a:t>
            </a:r>
            <a:r>
              <a:rPr lang="ru-RU" sz="12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  <a:endParaRPr lang="ru-RU" sz="10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ятиугольник 7">
            <a:extLst>
              <a:ext uri="{FF2B5EF4-FFF2-40B4-BE49-F238E27FC236}">
                <a16:creationId xmlns:a16="http://schemas.microsoft.com/office/drawing/2014/main" id="{0F94F1E8-03EF-4BE9-876F-597876EC9A3B}"/>
              </a:ext>
            </a:extLst>
          </p:cNvPr>
          <p:cNvSpPr/>
          <p:nvPr/>
        </p:nvSpPr>
        <p:spPr>
          <a:xfrm>
            <a:off x="6334887" y="2621104"/>
            <a:ext cx="2713719" cy="1147366"/>
          </a:xfrm>
          <a:prstGeom prst="downArrow">
            <a:avLst>
              <a:gd name="adj1" fmla="val 98459"/>
              <a:gd name="adj2" fmla="val 15448"/>
            </a:avLst>
          </a:prstGeom>
          <a:solidFill>
            <a:srgbClr val="485C5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ctr"/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Отраслевой проект 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Улучшение жилищных условий и обеспечение жильем отдельных                                  категорий граждан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 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- </a:t>
            </a:r>
          </a:p>
          <a:p>
            <a:pPr algn="ctr"/>
            <a:r>
              <a:rPr lang="ru-RU" sz="16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204,4 </a:t>
            </a:r>
            <a:r>
              <a:rPr lang="ru-RU" sz="12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  <a:endParaRPr lang="ru-RU" sz="10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5F50AF56-BC25-4721-8E40-6B4F9E2CF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62" y="870316"/>
            <a:ext cx="2676653" cy="17426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04784"/>
      </p:ext>
    </p:extLst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148D70E-9E4D-4239-8EF5-ACD0FAC6D831}"/>
              </a:ext>
            </a:extLst>
          </p:cNvPr>
          <p:cNvSpPr/>
          <p:nvPr/>
        </p:nvSpPr>
        <p:spPr>
          <a:xfrm>
            <a:off x="7560594" y="3444495"/>
            <a:ext cx="1583406" cy="164980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indent="182563">
              <a:buFont typeface="Arial" pitchFamily="34" charset="0"/>
              <a:buChar char="•"/>
            </a:pP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проведение мероприятий </a:t>
            </a: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по паспортизации автомобильных дорог 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в целях государственной регистрации прав на объекты недвижимости дорожного хозяйства </a:t>
            </a:r>
            <a:endParaRPr lang="ru-RU" sz="1000" i="1" dirty="0">
              <a:ln w="50800"/>
              <a:solidFill>
                <a:srgbClr val="170858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indent="182563">
              <a:buFont typeface="Arial" pitchFamily="34" charset="0"/>
              <a:buChar char="•"/>
            </a:pPr>
            <a:endParaRPr lang="ru-RU" sz="1050" i="1" dirty="0">
              <a:ln w="50800"/>
              <a:solidFill>
                <a:srgbClr val="170858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F3920-A54E-4946-AEDE-0D3FF2990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4"/>
          <a:stretch/>
        </p:blipFill>
        <p:spPr>
          <a:xfrm>
            <a:off x="2869846" y="892046"/>
            <a:ext cx="2965716" cy="18565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8C1B867-9351-4225-9938-4F4178DED2C5}"/>
              </a:ext>
            </a:extLst>
          </p:cNvPr>
          <p:cNvSpPr/>
          <p:nvPr/>
        </p:nvSpPr>
        <p:spPr>
          <a:xfrm>
            <a:off x="7560594" y="2139664"/>
            <a:ext cx="1583406" cy="12327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indent="182563">
              <a:buFont typeface="Arial" pitchFamily="34" charset="0"/>
              <a:buChar char="•"/>
            </a:pPr>
            <a:r>
              <a:rPr lang="ru-RU" sz="11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техническое обслуживание светофорных постов 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(субсидии МБУ «Дорожное хозяйство и благоустройство»)</a:t>
            </a:r>
          </a:p>
          <a:p>
            <a:pPr indent="182563">
              <a:buFont typeface="Arial" pitchFamily="34" charset="0"/>
              <a:buChar char="•"/>
            </a:pPr>
            <a:endParaRPr lang="ru-RU" sz="1100" i="1" dirty="0">
              <a:ln w="50800"/>
              <a:solidFill>
                <a:srgbClr val="170858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031"/>
            <a:ext cx="5076056" cy="8395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3. Муниципальная программа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«Развитие  автомобильных дорог 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в МО город Волхов»</a:t>
            </a:r>
          </a:p>
          <a:p>
            <a:r>
              <a:rPr lang="ru-RU" sz="1200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(лист 2 из 2)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76056" y="2358"/>
            <a:ext cx="4067944" cy="84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обеспечение устойчивого функционирования сети автомобильных дорог МО город Волхов для увеличения мобильности и улучшения качества жизни населения, стабильного экономического роста экономики,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повышения  транспортной  доступности МО город Волхов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-7979" y="2736056"/>
            <a:ext cx="2839832" cy="1016425"/>
          </a:xfrm>
          <a:prstGeom prst="downArrow">
            <a:avLst>
              <a:gd name="adj1" fmla="val 98459"/>
              <a:gd name="adj2" fmla="val 15448"/>
            </a:avLst>
          </a:prstGeom>
          <a:solidFill>
            <a:srgbClr val="485C5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ctr"/>
            <a:r>
              <a:rPr lang="ru-RU" sz="9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Содержание автомобильных дорог общего пользования местного значения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</a:t>
            </a:r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82 548,9 </a:t>
            </a:r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" y="3752946"/>
            <a:ext cx="2839832" cy="13826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indent="182563">
              <a:buFont typeface="Arial" pitchFamily="34" charset="0"/>
              <a:buChar char="•"/>
            </a:pPr>
            <a:r>
              <a:rPr lang="ru-RU" sz="10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</a:t>
            </a:r>
            <a:r>
              <a:rPr lang="ru-RU" sz="10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содержание муниципальных автомобильных дорог </a:t>
            </a:r>
            <a:r>
              <a:rPr lang="ru-RU" sz="10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(субсидии МБУ «Дорожное хозяйство и благоустройство» на выполнение муниципального задания) – </a:t>
            </a: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75 931,2 </a:t>
            </a:r>
            <a:r>
              <a:rPr lang="ru-RU" sz="10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  <a:p>
            <a:pPr indent="182563">
              <a:spcBef>
                <a:spcPts val="600"/>
              </a:spcBef>
              <a:buFont typeface="Arial" pitchFamily="34" charset="0"/>
              <a:buChar char="•"/>
            </a:pPr>
            <a:r>
              <a:rPr lang="ru-RU" sz="10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для приобретения дорожной техники – </a:t>
            </a: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6 617,7 </a:t>
            </a:r>
            <a:r>
              <a:rPr lang="ru-RU" sz="10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 (субсидии МБУ «Дорожное хозяйство и благоустройство»)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76099" y="3760882"/>
            <a:ext cx="2992045" cy="13746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indent="182563">
              <a:spcBef>
                <a:spcPts val="600"/>
              </a:spcBef>
              <a:buFont typeface="Arial" pitchFamily="34" charset="0"/>
              <a:buChar char="•"/>
            </a:pP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оплату потребленной  электрической энергии 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–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36 869,4 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 </a:t>
            </a:r>
            <a:r>
              <a:rPr lang="ru-RU" sz="10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(субсидии МБУ «Дорожное хозяйство и благоустройство»)</a:t>
            </a:r>
          </a:p>
          <a:p>
            <a:pPr indent="182563">
              <a:spcBef>
                <a:spcPts val="600"/>
              </a:spcBef>
              <a:buFont typeface="Arial" pitchFamily="34" charset="0"/>
              <a:buChar char="•"/>
            </a:pP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05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оплату расходов по содержанию сетей уличного освещения 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– </a:t>
            </a:r>
            <a:r>
              <a:rPr lang="ru-RU" sz="11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8 500,0 </a:t>
            </a:r>
            <a:r>
              <a:rPr lang="ru-RU" sz="105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 </a:t>
            </a:r>
            <a:r>
              <a:rPr lang="ru-RU" sz="10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(субсидии МБУ «Дорожное хозяйство и благоустройство»)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699792" y="366573"/>
            <a:ext cx="2544318" cy="476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pPr lvl="0"/>
            <a:r>
              <a:rPr lang="ru-RU" sz="16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155 077,5 </a:t>
            </a:r>
            <a:r>
              <a:rPr lang="ru-RU" sz="13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1100" b="1" dirty="0">
              <a:ln w="50800"/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\\192.168.130.252\kf_obmen\!!%D0%92%D0%9E%D0%9B%D0%A5%D0%9E%D0%92\!%D0%91%D0%AE%D0%94%D0%96%D0%95%D0%A2%D0%9D%D0%AB%D0%99\!%D0%91%D0%AE%D0%94%D0%96%D0%95%D0%A2\%D0%91%D1%8E%D0%B4%D0%B6%D0%B5%D1%82 2023 %D0%B3\!%D0%9F%D0%9B%D0%90%D0%9D%D0%98%D0%A0%D0%9E%D0%92%D0%90%D0%9D%D0%98%D0%95\%D0%9F%D1%80%D0%B5%D0%B7%D0%B5%D0%BD%D1%82%D0%B0%D1%86%D0%B8%D1%8F\%D0%A4%D0%BE%D1%82%D0%BE\%D0%94%D0%BE%D1%80%D0%BE%D0%B3%D0%B8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\\192.168.130.252\kf_obmen\!!%D0%92%D0%9E%D0%9B%D0%A5%D0%9E%D0%92\!%D0%91%D0%AE%D0%94%D0%96%D0%95%D0%A2%D0%9D%D0%AB%D0%99\!%D0%91%D0%AE%D0%94%D0%96%D0%95%D0%A2\%D0%91%D1%8E%D0%B4%D0%B6%D0%B5%D1%82 2023 %D0%B3\!%D0%9F%D0%9B%D0%90%D0%9D%D0%98%D0%A0%D0%9E%D0%92%D0%90%D0%9D%D0%98%D0%95\%D0%9F%D1%80%D0%B5%D0%B7%D0%B5%D0%BD%D1%82%D0%B0%D1%86%D0%B8%D1%8F\%D0%A4%D0%BE%D1%82%D0%BE\%D0%94%D0%BE%D1%80%D0%BE%D0%B3%D0%B8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1214" y="4941639"/>
            <a:ext cx="402786" cy="19392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fld id="{678A38D6-93D9-4536-98F1-4040998D3599}" type="slidenum">
              <a:rPr lang="ru-RU" sz="11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31</a:t>
            </a:fld>
            <a:endParaRPr lang="ru-RU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77A47B79-EDCC-48BF-85BE-CDA5A1E63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257" r="20164" b="21551"/>
          <a:stretch/>
        </p:blipFill>
        <p:spPr bwMode="auto">
          <a:xfrm>
            <a:off x="31769" y="892045"/>
            <a:ext cx="2768581" cy="18440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ятиугольник 7">
            <a:extLst>
              <a:ext uri="{FF2B5EF4-FFF2-40B4-BE49-F238E27FC236}">
                <a16:creationId xmlns:a16="http://schemas.microsoft.com/office/drawing/2014/main" id="{AAC62F02-EAB9-4DE1-A400-8962383798E6}"/>
              </a:ext>
            </a:extLst>
          </p:cNvPr>
          <p:cNvSpPr/>
          <p:nvPr/>
        </p:nvSpPr>
        <p:spPr>
          <a:xfrm>
            <a:off x="2839833" y="2736056"/>
            <a:ext cx="3028312" cy="1016425"/>
          </a:xfrm>
          <a:prstGeom prst="downArrow">
            <a:avLst>
              <a:gd name="adj1" fmla="val 98459"/>
              <a:gd name="adj2" fmla="val 15448"/>
            </a:avLst>
          </a:prstGeom>
          <a:solidFill>
            <a:srgbClr val="485C5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ctr"/>
            <a:r>
              <a:rPr lang="ru-RU" sz="9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1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Снижение аварийности на муниципальной сети автомобильных дорог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</a:t>
            </a:r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45 369,4 </a:t>
            </a:r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20" name="Пятиугольник 7">
            <a:extLst>
              <a:ext uri="{FF2B5EF4-FFF2-40B4-BE49-F238E27FC236}">
                <a16:creationId xmlns:a16="http://schemas.microsoft.com/office/drawing/2014/main" id="{FFF2CA49-7AAA-498F-ABF1-C8832E1DD244}"/>
              </a:ext>
            </a:extLst>
          </p:cNvPr>
          <p:cNvSpPr/>
          <p:nvPr/>
        </p:nvSpPr>
        <p:spPr>
          <a:xfrm>
            <a:off x="5897285" y="2139663"/>
            <a:ext cx="1663309" cy="1263571"/>
          </a:xfrm>
          <a:prstGeom prst="rightArrow">
            <a:avLst>
              <a:gd name="adj1" fmla="val 100000"/>
              <a:gd name="adj2" fmla="val 13360"/>
            </a:avLst>
          </a:prstGeom>
          <a:solidFill>
            <a:srgbClr val="485C5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ctr"/>
            <a:r>
              <a:rPr lang="ru-RU" sz="8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9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Проведение мероприятий по обеспечению безопасности дорожного движения</a:t>
            </a:r>
            <a:r>
              <a:rPr lang="ru-RU" sz="9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ru-RU" sz="12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2 112,9 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22" name="Пятиугольник 7">
            <a:extLst>
              <a:ext uri="{FF2B5EF4-FFF2-40B4-BE49-F238E27FC236}">
                <a16:creationId xmlns:a16="http://schemas.microsoft.com/office/drawing/2014/main" id="{597C4488-59B8-4D23-B9D9-4F7D4FD6E34E}"/>
              </a:ext>
            </a:extLst>
          </p:cNvPr>
          <p:cNvSpPr/>
          <p:nvPr/>
        </p:nvSpPr>
        <p:spPr>
          <a:xfrm>
            <a:off x="5904410" y="3444496"/>
            <a:ext cx="1619918" cy="1649809"/>
          </a:xfrm>
          <a:prstGeom prst="rightArrow">
            <a:avLst>
              <a:gd name="adj1" fmla="val 100000"/>
              <a:gd name="adj2" fmla="val 9519"/>
            </a:avLst>
          </a:prstGeom>
          <a:solidFill>
            <a:srgbClr val="485C5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ctr"/>
            <a:r>
              <a:rPr lang="ru-RU" sz="8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9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05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Техническое оснащение, постановка на кадастровый учет объектов недвижимости в целях государственной регистрации прав</a:t>
            </a:r>
            <a:r>
              <a:rPr lang="ru-RU" sz="9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ru-RU" sz="12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80,0 </a:t>
            </a:r>
            <a:r>
              <a:rPr lang="ru-RU" sz="10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BFFA371-A5FD-46AD-B9AE-01BD93A585F1}"/>
              </a:ext>
            </a:extLst>
          </p:cNvPr>
          <p:cNvSpPr/>
          <p:nvPr/>
        </p:nvSpPr>
        <p:spPr>
          <a:xfrm>
            <a:off x="5924589" y="884819"/>
            <a:ext cx="1944078" cy="122698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algn="ctr"/>
            <a:endParaRPr lang="ru-RU" sz="1100" b="1" dirty="0">
              <a:ln w="50800"/>
              <a:solidFill>
                <a:srgbClr val="170858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2417B4E-6556-4753-82D2-991B7CEBCC37}"/>
              </a:ext>
            </a:extLst>
          </p:cNvPr>
          <p:cNvSpPr/>
          <p:nvPr/>
        </p:nvSpPr>
        <p:spPr>
          <a:xfrm>
            <a:off x="7928180" y="1301234"/>
            <a:ext cx="1155175" cy="79717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algn="ctr"/>
            <a:endParaRPr lang="ru-RU" sz="1100" b="1" dirty="0">
              <a:ln w="50800"/>
              <a:solidFill>
                <a:srgbClr val="170858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0036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"/>
            <a:ext cx="5436096" cy="8094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4. Муниципальная программа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«Развитие культуры 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в МО город Волхов»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2359"/>
            <a:ext cx="3708758" cy="8019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повышение обеспеченности населения МО город Волхов традиционными продуктами отрасли культуры, создание условий для занятий искусством, развитие местного народного художественного творчества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20272" y="2090062"/>
            <a:ext cx="2090493" cy="2988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marL="0" lvl="1" defTabSz="56422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800" b="1" dirty="0">
                <a:solidFill>
                  <a:srgbClr val="170858"/>
                </a:solidFill>
                <a:latin typeface="Arial Narrow" pitchFamily="34" charset="0"/>
              </a:rPr>
              <a:t>Комплекс процессных мероприятий </a:t>
            </a:r>
            <a:r>
              <a:rPr lang="ru-RU" sz="1000" b="1" dirty="0">
                <a:solidFill>
                  <a:srgbClr val="170858"/>
                </a:solidFill>
                <a:latin typeface="Arial Narrow" pitchFamily="34" charset="0"/>
              </a:rPr>
              <a:t>«Сохранение, поддержка и развитие объектов культуры МО город Волхов, совершенствование материально-технической базы» -                 </a:t>
            </a:r>
            <a:r>
              <a:rPr lang="ru-RU" sz="1100" b="1" dirty="0">
                <a:solidFill>
                  <a:srgbClr val="170858"/>
                </a:solidFill>
                <a:latin typeface="Arial Narrow" pitchFamily="34" charset="0"/>
              </a:rPr>
              <a:t>1 442,1 </a:t>
            </a:r>
            <a:r>
              <a:rPr lang="ru-RU" sz="1000" b="1" dirty="0">
                <a:solidFill>
                  <a:srgbClr val="170858"/>
                </a:solidFill>
                <a:latin typeface="Arial Narrow" pitchFamily="34" charset="0"/>
              </a:rPr>
              <a:t>тыс. рублей </a:t>
            </a:r>
          </a:p>
          <a:p>
            <a:pPr indent="182563">
              <a:spcBef>
                <a:spcPts val="600"/>
              </a:spcBef>
              <a:buFont typeface="Arial" pitchFamily="34" charset="0"/>
              <a:buChar char="•"/>
            </a:pPr>
            <a:r>
              <a:rPr lang="ru-RU" sz="9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софинансирование  мероприятий</a:t>
            </a:r>
            <a:r>
              <a:rPr lang="ru-RU" sz="9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, </a:t>
            </a:r>
            <a:r>
              <a:rPr lang="ru-RU" sz="8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направленных на поддержку развития объектов общественной инфраструктуры по инициативе депутатов Законодательного собрания Ленинградской области </a:t>
            </a:r>
            <a:r>
              <a:rPr lang="ru-RU" sz="9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(</a:t>
            </a:r>
            <a:r>
              <a:rPr lang="ru-RU" sz="9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приобретение консоли управления светом для МБУК «ДК «Железнодорожник»</a:t>
            </a:r>
            <a:r>
              <a:rPr lang="ru-RU" sz="9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) – </a:t>
            </a:r>
            <a:r>
              <a:rPr lang="ru-RU" sz="10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42,1</a:t>
            </a:r>
            <a:r>
              <a:rPr lang="ru-RU" sz="9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тыс. рублей</a:t>
            </a:r>
          </a:p>
          <a:p>
            <a:pPr indent="182563">
              <a:spcBef>
                <a:spcPts val="600"/>
              </a:spcBef>
              <a:buFont typeface="Arial" pitchFamily="34" charset="0"/>
              <a:buChar char="•"/>
            </a:pPr>
            <a:r>
              <a:rPr lang="ru-RU" sz="9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на </a:t>
            </a:r>
            <a:r>
              <a:rPr lang="ru-RU" sz="9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укрепление материально-технической базы учреждений культуры</a:t>
            </a:r>
            <a:r>
              <a:rPr lang="ru-RU" sz="9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 для приобретения костюмов и обуви, комплектования книг для библиотеки, на техническое оснащение – </a:t>
            </a:r>
            <a:r>
              <a:rPr lang="ru-RU" sz="900" b="1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1 400,0 </a:t>
            </a:r>
            <a:r>
              <a:rPr lang="ru-RU" sz="900" i="1" dirty="0">
                <a:ln w="50800"/>
                <a:solidFill>
                  <a:srgbClr val="170858"/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89162" y="4411875"/>
            <a:ext cx="4759102" cy="6482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Комплекс процессных мероприятий «</a:t>
            </a: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Сохранение и развитие народной культуры и самодеятельного творчества в МО город Волхов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» - </a:t>
            </a:r>
            <a:r>
              <a:rPr lang="ru-RU" sz="1050" b="1" dirty="0">
                <a:solidFill>
                  <a:srgbClr val="002060"/>
                </a:solidFill>
                <a:latin typeface="Arial Narrow" pitchFamily="34" charset="0"/>
              </a:rPr>
              <a:t>1 200,0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тыс. рублей  </a:t>
            </a:r>
            <a:endParaRPr lang="ru-RU" sz="800" b="1" i="1" dirty="0">
              <a:solidFill>
                <a:srgbClr val="002060"/>
              </a:solidFill>
              <a:latin typeface="Arial Narrow" pitchFamily="34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организация и проведение праздничных мероприятий и мероприятий в сфере культуры</a:t>
            </a:r>
            <a:endParaRPr lang="ru-RU" sz="600" i="1" dirty="0">
              <a:solidFill>
                <a:srgbClr val="00206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41584"/>
            <a:ext cx="324382" cy="237109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32</a:t>
            </a:fld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21583" y="205095"/>
            <a:ext cx="3114513" cy="6017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2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r>
              <a:rPr lang="ru-RU" sz="14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87 789,3 </a:t>
            </a:r>
            <a:r>
              <a:rPr lang="ru-RU" sz="12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1200" b="1" dirty="0">
              <a:ln w="50800"/>
              <a:solidFill>
                <a:schemeClr val="tx2">
                  <a:lumMod val="5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0180" y="3008504"/>
            <a:ext cx="4759102" cy="13634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lvl="0" defTabSz="564223">
              <a:lnSpc>
                <a:spcPct val="90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Комплекс процессных мероприятий «</a:t>
            </a: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Развитие и содержание муниципальных учреждений культуры МО город Волхов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» - </a:t>
            </a:r>
            <a:r>
              <a:rPr lang="ru-RU" sz="1050" b="1" dirty="0">
                <a:solidFill>
                  <a:srgbClr val="002060"/>
                </a:solidFill>
                <a:latin typeface="Arial Narrow" pitchFamily="34" charset="0"/>
              </a:rPr>
              <a:t>71 784,6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тыс. рублей </a:t>
            </a:r>
            <a:endParaRPr lang="ru-RU" sz="800" b="1" i="1" dirty="0">
              <a:solidFill>
                <a:srgbClr val="002060"/>
              </a:solidFill>
              <a:latin typeface="Arial Narrow" pitchFamily="34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171450" lvl="0" indent="-171450" defTabSz="56422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субсидии учреждениям культуры на выполнение муниципального задания –                       51 306,1 тыс. рублей  </a:t>
            </a: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(</a:t>
            </a:r>
            <a:r>
              <a:rPr lang="ru-RU" sz="800" i="1" dirty="0">
                <a:solidFill>
                  <a:srgbClr val="002060"/>
                </a:solidFill>
                <a:latin typeface="Arial Narrow" pitchFamily="34" charset="0"/>
              </a:rPr>
              <a:t>в том числе на </a:t>
            </a:r>
            <a:r>
              <a:rPr lang="ru-RU" sz="800" b="1" i="1" dirty="0">
                <a:solidFill>
                  <a:srgbClr val="002060"/>
                </a:solidFill>
                <a:latin typeface="Arial Narrow" pitchFamily="34" charset="0"/>
              </a:rPr>
              <a:t>софинансирование</a:t>
            </a:r>
            <a:r>
              <a:rPr lang="ru-RU" sz="800" i="1" dirty="0">
                <a:solidFill>
                  <a:srgbClr val="002060"/>
                </a:solidFill>
                <a:latin typeface="Arial Narrow" pitchFamily="34" charset="0"/>
              </a:rPr>
              <a:t> государственной программы «Развитие культуры в Ленинградской области» на обеспечение выплат стимулирующего характера – </a:t>
            </a:r>
            <a:r>
              <a:rPr lang="ru-RU" sz="800" b="1" i="1" dirty="0">
                <a:solidFill>
                  <a:srgbClr val="002060"/>
                </a:solidFill>
                <a:latin typeface="Arial Narrow" pitchFamily="34" charset="0"/>
              </a:rPr>
              <a:t>13 903,3 тыс. рублей</a:t>
            </a: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)</a:t>
            </a:r>
          </a:p>
          <a:p>
            <a:pPr marL="171450" lvl="1" indent="-171450" defTabSz="564223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700" b="1" i="1" dirty="0">
                <a:solidFill>
                  <a:srgbClr val="002060"/>
                </a:solidFill>
                <a:latin typeface="Arial Narrow" pitchFamily="34" charset="0"/>
              </a:rPr>
              <a:t>	 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хозяйственное обеспечение деятельности муниципальных учреждений культуры – 20 478,5 тыс. рублей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31" y="216603"/>
            <a:ext cx="679740" cy="67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193" y="2092806"/>
            <a:ext cx="2083997" cy="1178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800" b="1" dirty="0">
                <a:solidFill>
                  <a:srgbClr val="002060"/>
                </a:solidFill>
                <a:latin typeface="Arial Narrow" pitchFamily="34" charset="0"/>
              </a:rPr>
              <a:t>Региональный проект </a:t>
            </a: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«Семейные ценности и инфраструктура культуры»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- </a:t>
            </a:r>
            <a:r>
              <a:rPr lang="ru-RU" sz="1050" b="1" dirty="0">
                <a:solidFill>
                  <a:srgbClr val="002060"/>
                </a:solidFill>
                <a:latin typeface="Arial Narrow" pitchFamily="34" charset="0"/>
              </a:rPr>
              <a:t>791,2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тыс. рублей  </a:t>
            </a:r>
            <a:endParaRPr lang="ru-RU" sz="800" b="1" i="1" dirty="0">
              <a:solidFill>
                <a:srgbClr val="002060"/>
              </a:solidFill>
              <a:latin typeface="Arial Narrow" pitchFamily="34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на софинансирование мероприятий по созданию модельных муниципальных библиотек</a:t>
            </a:r>
            <a:endParaRPr lang="ru-RU" sz="500" b="1" i="1" dirty="0">
              <a:solidFill>
                <a:srgbClr val="00206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6" b="15941"/>
          <a:stretch/>
        </p:blipFill>
        <p:spPr bwMode="auto">
          <a:xfrm>
            <a:off x="45832" y="870586"/>
            <a:ext cx="1708568" cy="118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B02BF-1549-478F-8255-DE2D4BB30C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16" t="11023" r="30036"/>
          <a:stretch/>
        </p:blipFill>
        <p:spPr>
          <a:xfrm>
            <a:off x="3114124" y="870859"/>
            <a:ext cx="1794350" cy="1178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EA5C1B-5BB4-4937-9C0A-541A90A35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013" y="870586"/>
            <a:ext cx="1708568" cy="11560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4DD28D-0DCB-4989-AD86-516DA2A6AD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988"/>
          <a:stretch/>
        </p:blipFill>
        <p:spPr>
          <a:xfrm>
            <a:off x="1307454" y="870586"/>
            <a:ext cx="1708568" cy="11788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364601E-9BCE-4DA4-981F-EDD6038073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7" r="4286"/>
          <a:stretch/>
        </p:blipFill>
        <p:spPr>
          <a:xfrm>
            <a:off x="4714449" y="850650"/>
            <a:ext cx="1733426" cy="117833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DB53F83-649A-4392-90DF-1A4A862DA8DA}"/>
              </a:ext>
            </a:extLst>
          </p:cNvPr>
          <p:cNvSpPr/>
          <p:nvPr/>
        </p:nvSpPr>
        <p:spPr>
          <a:xfrm>
            <a:off x="28697" y="862710"/>
            <a:ext cx="2982790" cy="1178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2EC497A-B6B3-4952-92A2-44E05216ECC1}"/>
              </a:ext>
            </a:extLst>
          </p:cNvPr>
          <p:cNvSpPr/>
          <p:nvPr/>
        </p:nvSpPr>
        <p:spPr>
          <a:xfrm>
            <a:off x="3109589" y="861813"/>
            <a:ext cx="3338286" cy="1178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BACBE88D-7304-41A2-93FA-89F5DC3CC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r="13389" b="14590"/>
          <a:stretch/>
        </p:blipFill>
        <p:spPr bwMode="auto">
          <a:xfrm>
            <a:off x="8001382" y="850650"/>
            <a:ext cx="1109383" cy="11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7515749-F250-4914-ABE5-9793F020FF44}"/>
              </a:ext>
            </a:extLst>
          </p:cNvPr>
          <p:cNvSpPr/>
          <p:nvPr/>
        </p:nvSpPr>
        <p:spPr>
          <a:xfrm>
            <a:off x="6557602" y="857055"/>
            <a:ext cx="2553163" cy="118685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BB98BFE-A26B-42D7-9BF4-2000237F86D1}"/>
              </a:ext>
            </a:extLst>
          </p:cNvPr>
          <p:cNvSpPr/>
          <p:nvPr/>
        </p:nvSpPr>
        <p:spPr>
          <a:xfrm>
            <a:off x="28697" y="3308875"/>
            <a:ext cx="2090493" cy="17695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800" b="1" dirty="0">
                <a:solidFill>
                  <a:srgbClr val="002060"/>
                </a:solidFill>
                <a:latin typeface="Arial Narrow" pitchFamily="34" charset="0"/>
              </a:rPr>
              <a:t>Муниципальный проект МО город Волхов </a:t>
            </a: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«Создание выставочного пространства в МБУК «КИЦ им. А.С. Пушкина»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- </a:t>
            </a:r>
            <a:r>
              <a:rPr lang="ru-RU" sz="1050" b="1" dirty="0">
                <a:solidFill>
                  <a:srgbClr val="002060"/>
                </a:solidFill>
                <a:latin typeface="Arial Narrow" pitchFamily="34" charset="0"/>
              </a:rPr>
              <a:t>1 300,0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тыс. рублей  </a:t>
            </a:r>
            <a:endParaRPr lang="ru-RU" sz="800" b="1" i="1" dirty="0">
              <a:solidFill>
                <a:srgbClr val="002060"/>
              </a:solidFill>
              <a:latin typeface="Arial Narrow" pitchFamily="34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на софинансирование проектов</a:t>
            </a: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, реализуемых с участием АО «Апатит» (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проведение работ по трансформации выставочного зала МБУК «КИЦ им. А.С. Пушкина»</a:t>
            </a: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)</a:t>
            </a:r>
            <a:endParaRPr lang="ru-RU" sz="600" i="1" dirty="0">
              <a:solidFill>
                <a:srgbClr val="00206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D2899E6-EEE0-4136-BCC2-6C495A919A30}"/>
              </a:ext>
            </a:extLst>
          </p:cNvPr>
          <p:cNvSpPr/>
          <p:nvPr/>
        </p:nvSpPr>
        <p:spPr>
          <a:xfrm>
            <a:off x="2190180" y="2090062"/>
            <a:ext cx="4758084" cy="8785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Отраслевой проект </a:t>
            </a: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«Развитие инфраструктуры культуры»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- </a:t>
            </a:r>
            <a:r>
              <a:rPr lang="ru-RU" sz="1050" b="1" dirty="0">
                <a:solidFill>
                  <a:srgbClr val="002060"/>
                </a:solidFill>
                <a:latin typeface="Arial Narrow" pitchFamily="34" charset="0"/>
              </a:rPr>
              <a:t>11 271,4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</a:rPr>
              <a:t>тыс. рублей  </a:t>
            </a:r>
            <a:endParaRPr lang="ru-RU" sz="800" b="1" i="1" dirty="0">
              <a:solidFill>
                <a:srgbClr val="002060"/>
              </a:solidFill>
              <a:latin typeface="Arial Narrow" pitchFamily="34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на </a:t>
            </a: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разработку проектно-сметной документации для проведения капитального ремонта здания </a:t>
            </a: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МБУК «Волховский городской дворец культуры» – </a:t>
            </a: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10 260,0 </a:t>
            </a: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тыс. рублей 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на </a:t>
            </a: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софинансирование</a:t>
            </a: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мероприятий</a:t>
            </a: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по проведению капитального ремонта здания </a:t>
            </a: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МБУК «Волховский городской дворец культуры» – </a:t>
            </a: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1 011,4 </a:t>
            </a: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276765918"/>
      </p:ext>
    </p:extLst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940152" y="3111907"/>
            <a:ext cx="3178269" cy="19876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Муниципальный проект МО город Волхов </a:t>
            </a:r>
            <a:r>
              <a:rPr lang="ru-RU" sz="1100" b="1" i="1" dirty="0">
                <a:solidFill>
                  <a:srgbClr val="002060"/>
                </a:solidFill>
                <a:latin typeface="Arial Narrow" pitchFamily="34" charset="0"/>
              </a:rPr>
              <a:t>«Благоустройство и развитие Лыжной базы «Двугорье» </a:t>
            </a:r>
            <a:r>
              <a:rPr lang="ru-RU" sz="1050" b="1" i="1" dirty="0">
                <a:solidFill>
                  <a:srgbClr val="002060"/>
                </a:solidFill>
                <a:latin typeface="Arial Narrow" pitchFamily="34" charset="0"/>
              </a:rPr>
              <a:t>- </a:t>
            </a:r>
            <a:r>
              <a:rPr lang="ru-RU" sz="1200" b="1" i="1" dirty="0">
                <a:solidFill>
                  <a:srgbClr val="002060"/>
                </a:solidFill>
                <a:latin typeface="Arial Narrow" pitchFamily="34" charset="0"/>
              </a:rPr>
              <a:t>1 600,0 </a:t>
            </a:r>
            <a:r>
              <a:rPr lang="ru-RU" sz="1050" b="1" i="1" dirty="0">
                <a:solidFill>
                  <a:srgbClr val="002060"/>
                </a:solidFill>
                <a:latin typeface="Arial Narrow" pitchFamily="34" charset="0"/>
              </a:rPr>
              <a:t>тыс. рублей </a:t>
            </a:r>
            <a:endParaRPr lang="ru-RU" sz="1100" b="1" i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Aft>
                <a:spcPts val="0"/>
              </a:spcAft>
            </a:pP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в виде предоставления субсидий МБУС «Физкультурно-спортивный центр «Волхов»: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rgbClr val="002060"/>
                </a:solidFill>
                <a:latin typeface="Arial Narrow" pitchFamily="34" charset="0"/>
              </a:rPr>
              <a:t>на софинансирование проектов</a:t>
            </a:r>
            <a:r>
              <a:rPr lang="ru-RU" sz="1100" i="1" dirty="0">
                <a:solidFill>
                  <a:srgbClr val="002060"/>
                </a:solidFill>
                <a:latin typeface="Arial Narrow" pitchFamily="34" charset="0"/>
              </a:rPr>
              <a:t>, </a:t>
            </a:r>
            <a:r>
              <a:rPr lang="ru-RU" sz="1050" i="1" dirty="0">
                <a:solidFill>
                  <a:srgbClr val="002060"/>
                </a:solidFill>
                <a:latin typeface="Arial Narrow" pitchFamily="34" charset="0"/>
              </a:rPr>
              <a:t>реализуемых с участием АО «Апатит» </a:t>
            </a:r>
            <a:r>
              <a:rPr lang="ru-RU" sz="1100" i="1" dirty="0">
                <a:solidFill>
                  <a:srgbClr val="002060"/>
                </a:solidFill>
                <a:latin typeface="Arial Narrow" pitchFamily="34" charset="0"/>
              </a:rPr>
              <a:t>(</a:t>
            </a:r>
            <a:r>
              <a:rPr lang="ru-RU" sz="1100" b="1" i="1" dirty="0">
                <a:solidFill>
                  <a:srgbClr val="002060"/>
                </a:solidFill>
                <a:latin typeface="Arial Narrow" pitchFamily="34" charset="0"/>
              </a:rPr>
              <a:t>строительство многофункционального комплекса на территории лыжной базы</a:t>
            </a:r>
            <a:r>
              <a:rPr lang="en-US" sz="1100" b="1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1100" b="1" i="1" dirty="0">
                <a:solidFill>
                  <a:srgbClr val="002060"/>
                </a:solidFill>
                <a:latin typeface="Arial Narrow" pitchFamily="34" charset="0"/>
              </a:rPr>
              <a:t>«Двугорье», а также проведение работ по подключению лыжной базы к сетям теплоснабжения</a:t>
            </a:r>
            <a:r>
              <a:rPr lang="en-US" sz="1100" b="1" i="1" dirty="0">
                <a:solidFill>
                  <a:srgbClr val="002060"/>
                </a:solidFill>
                <a:latin typeface="Arial Narrow" pitchFamily="34" charset="0"/>
              </a:rPr>
              <a:t>)</a:t>
            </a:r>
            <a:endParaRPr lang="ru-RU" sz="800" i="1" dirty="0">
              <a:solidFill>
                <a:srgbClr val="00206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482F96-AECC-4CF1-B909-55F7375EE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r="22207" b="11700"/>
          <a:stretch/>
        </p:blipFill>
        <p:spPr>
          <a:xfrm>
            <a:off x="5234941" y="1004962"/>
            <a:ext cx="1998865" cy="1299595"/>
          </a:xfrm>
          <a:prstGeom prst="rect">
            <a:avLst/>
          </a:prstGeom>
        </p:spPr>
      </p:pic>
      <p:pic>
        <p:nvPicPr>
          <p:cNvPr id="1030" name="Picture 6" descr="https://fsc47.ru/uploads/s/w/g/c/wgczjwz5zfpb/img/autocrop/155f38f86d635258250a9636a04696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42" y="1978623"/>
            <a:ext cx="1977188" cy="10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591B8E-D6F9-4ED8-8905-2C1843EDE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155" y="2369115"/>
            <a:ext cx="1730484" cy="7699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5"/>
            <a:ext cx="4571999" cy="95395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endParaRPr lang="ru-RU" sz="14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5. Муниципальная программа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«Развитие физической культуры и спорта 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в МО город Волхов»</a:t>
            </a:r>
          </a:p>
          <a:p>
            <a:endParaRPr lang="ru-RU" sz="14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endParaRPr lang="ru-RU" sz="14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2" y="2358"/>
            <a:ext cx="4546419" cy="95159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r"/>
            <a:r>
              <a:rPr lang="ru-RU" sz="95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95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обеспечение возможностей гражданам систематически заниматься физической культурой и массовым спортом и вести здоровый образ жизни, создание необходимой инфраструктуры, обеспечивающей право каждого на свободный доступ к физической культуре и спорту, в том числе для выполнения нормативов Всероссийского физкультурно- спортивного комплекса «Готов к труду и обороне»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27350" y="478158"/>
            <a:ext cx="2664296" cy="47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pPr lvl="0"/>
            <a:r>
              <a:rPr lang="ru-RU" sz="16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82 780,4 </a:t>
            </a:r>
            <a:r>
              <a:rPr lang="ru-RU" sz="13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</a:t>
            </a:r>
            <a:r>
              <a:rPr lang="ru-RU" sz="12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ln w="50800"/>
              <a:solidFill>
                <a:srgbClr val="170858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64" y="1004962"/>
            <a:ext cx="3995604" cy="40965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Комплекс процессных мероприятий </a:t>
            </a:r>
            <a:r>
              <a:rPr lang="ru-RU" sz="1100" b="1" i="1" dirty="0">
                <a:solidFill>
                  <a:srgbClr val="002060"/>
                </a:solidFill>
                <a:latin typeface="Arial Narrow" pitchFamily="34" charset="0"/>
              </a:rPr>
              <a:t>«Развитие физической культуры и массового спорта в МО город Волхов» -  </a:t>
            </a:r>
            <a:r>
              <a:rPr lang="ru-RU" sz="1200" b="1" i="1" dirty="0">
                <a:solidFill>
                  <a:srgbClr val="002060"/>
                </a:solidFill>
                <a:latin typeface="Arial Narrow" pitchFamily="34" charset="0"/>
              </a:rPr>
              <a:t>73 770,7 </a:t>
            </a:r>
            <a:r>
              <a:rPr lang="ru-RU" sz="1050" b="1" i="1" dirty="0">
                <a:solidFill>
                  <a:srgbClr val="002060"/>
                </a:solidFill>
                <a:latin typeface="Arial Narrow" pitchFamily="34" charset="0"/>
              </a:rPr>
              <a:t>тыс. рублей </a:t>
            </a: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в виде предоставления субсидий МБУС «Физкультурно-спортивный центр «Волхов»</a:t>
            </a: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  <a:p>
            <a:pPr marL="171450" lvl="0" indent="-793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на выполнение муниципального задания </a:t>
            </a: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– 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60 630,7 тыс. рублей</a:t>
            </a:r>
          </a:p>
          <a:p>
            <a:pPr marL="171450" lvl="0" indent="-793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на проведение тренировочных занятий по плаванию групп подготовки спортивного резерва в период проведения капитального ремонта дома спорта «Юность» – 4 500,0 тыс. рублей</a:t>
            </a:r>
          </a:p>
          <a:p>
            <a:pPr marL="171450" lvl="0" indent="-793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для организации, проведения и участия в физкультурных мероприятиях и спортивных соревнованиях</a:t>
            </a: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 – 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4 587,6 тыс. рублей</a:t>
            </a:r>
          </a:p>
          <a:p>
            <a:pPr marL="171450" lvl="0" indent="-793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на финансовое обеспечение затрат по содержанию спортивных сооружений в целях предоставления сертификатов на занятия физической культурой и спортом, организованных спортивных групп и команд, отобранных по результатам конкурсных процедур</a:t>
            </a: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 – 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552,8 тыс. рублей</a:t>
            </a:r>
          </a:p>
          <a:p>
            <a:pPr marL="171450" lvl="0" indent="-7937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на укрепление материально-технической базы </a:t>
            </a:r>
            <a:r>
              <a:rPr lang="ru-RU" sz="1000" i="1" dirty="0">
                <a:solidFill>
                  <a:srgbClr val="002060"/>
                </a:solidFill>
                <a:latin typeface="Arial Narrow" pitchFamily="34" charset="0"/>
              </a:rPr>
              <a:t>(на ремонт и покраску ворот входной группы стадиона «Металлург», а также на асфальтирование входной группы стадиона «Металлург») 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– 2 394,3 тыс. рублей</a:t>
            </a:r>
          </a:p>
          <a:p>
            <a:pPr marL="171450" lvl="0" indent="-7937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на ведение строительного контроля и авторского надзора при проведении капитального ремонта дома спорта «Юность» -                      1 105,3 тыс. рублей</a:t>
            </a:r>
          </a:p>
        </p:txBody>
      </p:sp>
      <p:pic>
        <p:nvPicPr>
          <p:cNvPr id="1026" name="Picture 2" descr="https://fsc47.ru/uploads/s/w/g/c/wgczjwz5zfpb/img/full_RqDAAtCI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62" y="76018"/>
            <a:ext cx="570409" cy="3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openclipart.org/image/2400px/svg_to_png/74611/1280081500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70" y="42011"/>
            <a:ext cx="643248" cy="7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sun9-79.userapi.com/sun9-82/s/v1/if2/4SzZKvboeUZSrWoh5Di7y0ZONHk9_viyyrAbqG7d3u6Ow4fTPPRCK_8DoKSWP5Am23SbuC_3nAxpSnNkm9llDuKp.jpg?size=400x400&amp;quality=96&amp;crop=58,31,836,836&amp;ava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42" y="1004962"/>
            <a:ext cx="922655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20472" y="4876007"/>
            <a:ext cx="276375" cy="205982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6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33</a:t>
            </a:fld>
            <a:endParaRPr lang="ru-RU" sz="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6AFE413-20D5-4213-9122-FCF48E80ECDD}"/>
              </a:ext>
            </a:extLst>
          </p:cNvPr>
          <p:cNvSpPr/>
          <p:nvPr/>
        </p:nvSpPr>
        <p:spPr>
          <a:xfrm>
            <a:off x="7247900" y="1004962"/>
            <a:ext cx="1870521" cy="20559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ru-RU" sz="900" b="1" i="1" dirty="0">
                <a:solidFill>
                  <a:srgbClr val="002060"/>
                </a:solidFill>
                <a:latin typeface="Arial Narrow" pitchFamily="34" charset="0"/>
              </a:rPr>
              <a:t>Отраслевой проект </a:t>
            </a:r>
            <a:r>
              <a:rPr lang="ru-RU" sz="800" b="1" i="1" dirty="0">
                <a:solidFill>
                  <a:srgbClr val="002060"/>
                </a:solidFill>
                <a:latin typeface="Arial Narrow" pitchFamily="34" charset="0"/>
              </a:rPr>
              <a:t>«</a:t>
            </a:r>
            <a:r>
              <a:rPr lang="ru-RU" sz="1050" b="1" i="1" dirty="0">
                <a:solidFill>
                  <a:srgbClr val="002060"/>
                </a:solidFill>
                <a:latin typeface="Arial Narrow" pitchFamily="34" charset="0"/>
              </a:rPr>
              <a:t>Развитие объектов физической культуры и спорта</a:t>
            </a:r>
            <a:r>
              <a:rPr lang="ru-RU" sz="800" b="1" i="1" dirty="0">
                <a:solidFill>
                  <a:srgbClr val="002060"/>
                </a:solidFill>
                <a:latin typeface="Arial Narrow" pitchFamily="34" charset="0"/>
              </a:rPr>
              <a:t>»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 -  </a:t>
            </a:r>
            <a:r>
              <a:rPr lang="ru-RU" sz="1050" b="1" i="1" dirty="0">
                <a:solidFill>
                  <a:srgbClr val="002060"/>
                </a:solidFill>
                <a:latin typeface="Arial Narrow" pitchFamily="34" charset="0"/>
              </a:rPr>
              <a:t>7 409,7</a:t>
            </a:r>
            <a:r>
              <a:rPr lang="ru-RU" sz="1200" b="1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1050" b="1" i="1" dirty="0">
                <a:solidFill>
                  <a:srgbClr val="002060"/>
                </a:solidFill>
                <a:latin typeface="Arial Narrow" pitchFamily="34" charset="0"/>
              </a:rPr>
              <a:t>тыс. рублей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900" i="1" dirty="0">
                <a:solidFill>
                  <a:srgbClr val="002060"/>
                </a:solidFill>
                <a:latin typeface="Arial Narrow" pitchFamily="34" charset="0"/>
              </a:rPr>
              <a:t>в виде предоставления субсидий МБУС «Физкультурно-спортивный центр «Волхов»: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на</a:t>
            </a:r>
            <a:r>
              <a:rPr lang="ru-RU" sz="1050" b="1" i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1000" b="1" i="1" dirty="0">
                <a:solidFill>
                  <a:srgbClr val="002060"/>
                </a:solidFill>
                <a:latin typeface="Arial Narrow" pitchFamily="34" charset="0"/>
              </a:rPr>
              <a:t>софинансирование мероприятий по проведению капитального ремонта Дома спорта «Юность»</a:t>
            </a:r>
            <a:endParaRPr lang="ru-RU" sz="9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DB4CD5-E4A1-4998-A5BF-B3965FF9F5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b="19983"/>
          <a:stretch/>
        </p:blipFill>
        <p:spPr>
          <a:xfrm>
            <a:off x="4042542" y="3936524"/>
            <a:ext cx="1947824" cy="11630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2CBD9C-D201-4790-BF35-64CEB524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3117697"/>
            <a:ext cx="2088233" cy="7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427"/>
      </p:ext>
    </p:extLst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07503" y="994069"/>
            <a:ext cx="8928993" cy="4068523"/>
            <a:chOff x="-55398" y="0"/>
            <a:chExt cx="10424549" cy="5472608"/>
          </a:xfrm>
          <a:solidFill>
            <a:schemeClr val="accent5">
              <a:lumMod val="50000"/>
              <a:alpha val="5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7" name="Прямоугольный треугольник 16"/>
            <p:cNvSpPr/>
            <p:nvPr/>
          </p:nvSpPr>
          <p:spPr>
            <a:xfrm>
              <a:off x="0" y="0"/>
              <a:ext cx="10369151" cy="5472608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Трапеция 4"/>
            <p:cNvSpPr/>
            <p:nvPr/>
          </p:nvSpPr>
          <p:spPr>
            <a:xfrm>
              <a:off x="-55398" y="2509589"/>
              <a:ext cx="6505497" cy="2788258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defTabSz="705278">
                <a:lnSpc>
                  <a:spcPct val="90000"/>
                </a:lnSpc>
                <a:spcAft>
                  <a:spcPts val="0"/>
                </a:spcAft>
              </a:pPr>
              <a:endPara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endParaRPr>
            </a:p>
            <a:p>
              <a:pPr defTabSz="705278">
                <a:lnSpc>
                  <a:spcPct val="90000"/>
                </a:lnSpc>
                <a:spcAft>
                  <a:spcPts val="0"/>
                </a:spcAft>
              </a:pPr>
              <a:r>
                <a:rPr lang="ru-RU" sz="11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itchFamily="34" charset="0"/>
                  <a:cs typeface="Times New Roman" panose="02020603050405020304" pitchFamily="18" charset="0"/>
                </a:rPr>
                <a:t>Комплекс процессных мероприятий </a:t>
              </a:r>
            </a:p>
            <a:p>
              <a:pPr defTabSz="705278">
                <a:lnSpc>
                  <a:spcPct val="90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itchFamily="34" charset="0"/>
                  <a:cs typeface="Times New Roman" panose="02020603050405020304" pitchFamily="18" charset="0"/>
                </a:rPr>
                <a:t>«Проведение систематической </a:t>
              </a:r>
            </a:p>
            <a:p>
              <a:pPr defTabSz="705278">
                <a:lnSpc>
                  <a:spcPct val="90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itchFamily="34" charset="0"/>
                  <a:cs typeface="Times New Roman" panose="02020603050405020304" pitchFamily="18" charset="0"/>
                </a:rPr>
                <a:t>информационной кампании, популяризирующей ведение предпринимательской деятельности»</a:t>
              </a:r>
            </a:p>
            <a:p>
              <a:pPr defTabSz="705278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</a:pPr>
              <a:r>
                <a:rPr lang="ru-RU" sz="1400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itchFamily="34" charset="0"/>
                </a:rPr>
                <a:t>- на организацию и содействие участию субъектов МСП в муниципальных, региональных, российских и международных </a:t>
              </a:r>
              <a:r>
                <a:rPr lang="ru-RU" sz="1400" i="1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itchFamily="34" charset="0"/>
                </a:rPr>
                <a:t>конгрессно</a:t>
              </a:r>
              <a:r>
                <a:rPr lang="ru-RU" sz="1400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itchFamily="34" charset="0"/>
                </a:rPr>
                <a:t>-выставочных мероприятиях</a:t>
              </a:r>
              <a:endPara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0384" y="14799"/>
            <a:ext cx="4815837" cy="10435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6. Муниципальная программа</a:t>
            </a: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«Развитие малого, среднего предпринимательства и  потребительского рынка МО город Волхов» </a:t>
            </a: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15845" y="14800"/>
            <a:ext cx="4325839" cy="10287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создание условий для устойчивого функционирования и развития малого и среднего предпринимательства на территории МО город Волхов</a:t>
            </a:r>
          </a:p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87172" y="625995"/>
            <a:ext cx="2415522" cy="6268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r>
              <a:rPr lang="ru-RU" sz="16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90,0 </a:t>
            </a:r>
            <a:r>
              <a:rPr lang="ru-RU" sz="13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1000" b="1" dirty="0">
              <a:ln w="50800"/>
              <a:solidFill>
                <a:srgbClr val="170858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6F6076-0E8B-4B50-A2B8-7717004B3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15" y="1405889"/>
            <a:ext cx="5877818" cy="2039536"/>
          </a:xfrm>
          <a:prstGeom prst="rect">
            <a:avLst/>
          </a:prstGeom>
        </p:spPr>
      </p:pic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id="{FD7730B6-54CE-4E21-B2C1-E5617952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53" y="3535006"/>
            <a:ext cx="2291380" cy="152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1F805-996E-4AAE-B30D-779CE71692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12955" b="8283"/>
          <a:stretch/>
        </p:blipFill>
        <p:spPr>
          <a:xfrm>
            <a:off x="64001" y="1058315"/>
            <a:ext cx="3076777" cy="14582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4395" y="4917142"/>
            <a:ext cx="459605" cy="200090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7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34</a:t>
            </a:fld>
            <a:endParaRPr lang="ru-RU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01522"/>
      </p:ext>
    </p:extLst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29200" y="1023534"/>
            <a:ext cx="4093048" cy="1993645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lvl="0"/>
            <a:r>
              <a:rPr lang="ru-RU" sz="9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«Реализация мероприятий по обеспечению правопорядка и профилактики правонарушений» -                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4 735,2 </a:t>
            </a:r>
            <a:r>
              <a:rPr lang="ru-RU" sz="1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рублей:</a:t>
            </a:r>
            <a:endParaRPr lang="ru-RU" sz="1100" b="1" i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marL="182563" lvl="1" indent="-904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bg1"/>
                </a:solidFill>
                <a:latin typeface="Arial Narrow" pitchFamily="34" charset="0"/>
              </a:rPr>
              <a:t>на стимулирование  участия граждан в охране общественного порядка – 300,0 тыс. рублей</a:t>
            </a:r>
            <a:endParaRPr lang="ru-RU" sz="1100" b="1" i="1" dirty="0">
              <a:solidFill>
                <a:schemeClr val="bg1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marL="182563" lvl="1" indent="-904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bg1"/>
                </a:solidFill>
                <a:latin typeface="Arial Narrow" pitchFamily="34" charset="0"/>
              </a:rPr>
              <a:t>на содержание работников АПК АИС «Безопасный город» –                  4 385,2 тыс. рублей</a:t>
            </a:r>
          </a:p>
          <a:p>
            <a:pPr marL="182563" lvl="1" indent="-904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на проведение мероприятий по обеспечению правопорядка и профилактики правонарушений </a:t>
            </a:r>
            <a:r>
              <a:rPr lang="ru-RU" sz="1050" i="1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(</a:t>
            </a:r>
            <a:r>
              <a:rPr lang="ru-RU" sz="1000" i="1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поставка стендов с целью их размещения в местах массового пребывания) </a:t>
            </a:r>
            <a:r>
              <a:rPr lang="ru-RU" sz="1100" b="1" i="1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– 50,0 тыс.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40509" y="3024907"/>
            <a:ext cx="6381738" cy="554956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b"/>
          <a:lstStyle/>
          <a:p>
            <a:pPr lvl="0"/>
            <a:r>
              <a:rPr lang="ru-RU" sz="9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Предупреждение и ликвидация чрезвычайных ситуаций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 -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370,0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обеспечение предупреждения и ликвидации последствий чрезвычайных ситуаций и стихийных бедствий, проведение мероприятий по обеспечению безопасности людей на водных объектах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531" y="-10931"/>
            <a:ext cx="3183453" cy="99850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7. Муниципальная программа</a:t>
            </a: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«Безопасность  МО г. Волхов»</a:t>
            </a: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82920" y="-10931"/>
            <a:ext cx="5961080" cy="99850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r"/>
            <a:r>
              <a:rPr lang="ru-RU" sz="85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: </a:t>
            </a:r>
          </a:p>
          <a:p>
            <a:pPr marL="136019" indent="-136019" algn="r">
              <a:buFont typeface="Arial" pitchFamily="34" charset="0"/>
              <a:buChar char="•"/>
            </a:pPr>
            <a:r>
              <a:rPr lang="ru-RU" sz="85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создание системы профилактики правонарушений,  преступлений на территории МО город Волхов;</a:t>
            </a:r>
          </a:p>
          <a:p>
            <a:pPr marL="136019" indent="-136019" algn="r">
              <a:buFont typeface="Arial" pitchFamily="34" charset="0"/>
              <a:buChar char="•"/>
            </a:pPr>
            <a:r>
              <a:rPr lang="ru-RU" sz="85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снижение рисков чрезвычайных ситуаций, повышение уровня защищенности населения и территории МО город Волхов от поражающих факторов чрезвычайных ситуаций природного и техногенного характера, опасностей, возникающих  при ведении военных действий или вследствие этих действий, обеспечение первичных мер пожарной безопасности, безопасности людей на водных объектах;  </a:t>
            </a:r>
          </a:p>
          <a:p>
            <a:pPr marL="136019" indent="-136019" algn="r">
              <a:buFont typeface="Arial" pitchFamily="34" charset="0"/>
              <a:buChar char="•"/>
            </a:pPr>
            <a:r>
              <a:rPr lang="ru-RU" sz="85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формирование законопослушного поведения участников дорожного движения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2775" y="540160"/>
            <a:ext cx="2698469" cy="4230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r>
              <a:rPr lang="ru-RU" sz="16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18 181,3 </a:t>
            </a:r>
            <a:r>
              <a:rPr lang="ru-RU" sz="13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1000" b="1" dirty="0">
              <a:ln w="50800"/>
              <a:solidFill>
                <a:srgbClr val="170858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14" descr="https://www.genlayn.ru/upload/iblock/0b8/0b80a8b46c9a7fa27bca5a53411da5d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6" descr="https://www.genlayn.ru/upload/iblock/0b8/0b80a8b46c9a7fa27bca5a53411da5d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40510" y="3638491"/>
            <a:ext cx="6381738" cy="841516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lvl="0"/>
            <a:r>
              <a:rPr lang="ru-RU" sz="9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05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«Проведение мероприятий по гражданской обороне» 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914,5 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b="1" i="1" dirty="0">
                <a:solidFill>
                  <a:schemeClr val="bg1"/>
                </a:solidFill>
                <a:latin typeface="Arial Narrow" pitchFamily="34" charset="0"/>
              </a:rPr>
              <a:t>изготовление информационных стендов, настенных карт по гражданской обороне, обследование подвальных помещений, приспосабливаемых для укрытия населения – 872,4 тыс. рублей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b="1" i="1" dirty="0">
                <a:solidFill>
                  <a:schemeClr val="bg1"/>
                </a:solidFill>
                <a:latin typeface="Arial Narrow" pitchFamily="34" charset="0"/>
              </a:rPr>
              <a:t>на софинансирование мероприятий по обслуживанию местной системы оповещения – 42,1 тыс. 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40507" y="4515966"/>
            <a:ext cx="6381739" cy="62753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lvl="0"/>
            <a:r>
              <a:rPr lang="ru-RU" sz="9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05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Обеспечение первичных мер пожарной безопасности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» -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2 555,0 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b="1" i="1" dirty="0">
                <a:solidFill>
                  <a:schemeClr val="bg1"/>
                </a:solidFill>
                <a:latin typeface="Arial Narrow" pitchFamily="34" charset="0"/>
              </a:rPr>
              <a:t>на обустройство 2-х пожарных резервуаров в микрорайонах г. Волхова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05173" y="4869656"/>
            <a:ext cx="372182" cy="27384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700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092" y="1013603"/>
            <a:ext cx="2611691" cy="3218572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lvl="0"/>
            <a:r>
              <a:rPr lang="ru-RU" sz="9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Муниципальный проект МО город Волхов </a:t>
            </a:r>
            <a:r>
              <a:rPr lang="ru-RU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</a:t>
            </a:r>
            <a:r>
              <a:rPr lang="ru-RU" sz="1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Развитие подсистемы видеонаблюдения аппаратно-программного комплекса автоматизированной системы «Безопасный город»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-                                       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9 606,6 </a:t>
            </a:r>
            <a:r>
              <a:rPr lang="ru-RU" sz="1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тыс. рублей:</a:t>
            </a:r>
          </a:p>
          <a:p>
            <a:pPr marL="0" lvl="1" indent="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b="1" i="1" dirty="0">
                <a:solidFill>
                  <a:schemeClr val="bg1"/>
                </a:solidFill>
                <a:latin typeface="Arial Narrow" pitchFamily="34" charset="0"/>
              </a:rPr>
              <a:t>на оплату лизинговых платежей по контракту, заключенному в 2023 году на оказание услуг финансовой аренды (лизинга) оборудования видеонаблюдения для расширения АПК АИС «Безопасный город»  </a:t>
            </a:r>
            <a:r>
              <a:rPr lang="ru-RU" sz="1200" b="1" i="1" dirty="0">
                <a:solidFill>
                  <a:schemeClr val="bg1"/>
                </a:solidFill>
                <a:latin typeface="Arial Narrow" pitchFamily="34" charset="0"/>
              </a:rPr>
              <a:t>– 7 476,6 </a:t>
            </a:r>
            <a:r>
              <a:rPr lang="ru-RU" sz="1050" b="1" i="1" dirty="0">
                <a:solidFill>
                  <a:schemeClr val="bg1"/>
                </a:solidFill>
                <a:latin typeface="Arial Narrow" pitchFamily="34" charset="0"/>
              </a:rPr>
              <a:t>тыс. рублей  </a:t>
            </a:r>
            <a:endParaRPr lang="ru-RU" sz="12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0" lvl="1" indent="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b="1" i="1" dirty="0">
                <a:solidFill>
                  <a:schemeClr val="bg1"/>
                </a:solidFill>
                <a:latin typeface="Arial Narrow" pitchFamily="34" charset="0"/>
              </a:rPr>
              <a:t>обслуживание АПК АИС «Безопасный город» </a:t>
            </a:r>
            <a:r>
              <a:rPr lang="ru-RU" sz="1200" b="1" i="1" dirty="0">
                <a:solidFill>
                  <a:schemeClr val="bg1"/>
                </a:solidFill>
                <a:latin typeface="Arial Narrow" pitchFamily="34" charset="0"/>
              </a:rPr>
              <a:t>– 2 130,0 </a:t>
            </a:r>
            <a:r>
              <a:rPr lang="ru-RU" sz="1050" b="1" i="1" dirty="0">
                <a:solidFill>
                  <a:schemeClr val="bg1"/>
                </a:solidFill>
                <a:latin typeface="Arial Narrow" pitchFamily="34" charset="0"/>
              </a:rPr>
              <a:t>тыс. рублей</a:t>
            </a:r>
            <a:endParaRPr lang="ru-RU" sz="1200" b="1" i="1" dirty="0">
              <a:solidFill>
                <a:schemeClr val="bg1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https://akvaice.ru/wp-content/uploads/2016/07/xScreenshot-at-iyulya-22-18-19-25-768x757.png.pagespeed.ic.bJssHHdUhp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40" y="4232156"/>
            <a:ext cx="916339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s://infodoski.ru/images/detailed/9/chs21_nov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1" y="4232156"/>
            <a:ext cx="1164858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071F8A76-686B-4669-BDA6-A9BEC63A9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84" y="1998763"/>
            <a:ext cx="1648474" cy="9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6726F2-DBAA-4221-B4F9-179C914D46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84" y="1015807"/>
            <a:ext cx="2480115" cy="9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15477"/>
      </p:ext>
    </p:extLst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Блок-схема: ручной ввод 11"/>
          <p:cNvSpPr/>
          <p:nvPr/>
        </p:nvSpPr>
        <p:spPr>
          <a:xfrm>
            <a:off x="26783" y="1995685"/>
            <a:ext cx="3177065" cy="3134199"/>
          </a:xfrm>
          <a:prstGeom prst="flowChartManualInput">
            <a:avLst/>
          </a:prstGeom>
          <a:gradFill>
            <a:gsLst>
              <a:gs pos="10000">
                <a:srgbClr val="6E3E49"/>
              </a:gs>
              <a:gs pos="34982">
                <a:srgbClr val="6E3E49"/>
              </a:gs>
              <a:gs pos="18010">
                <a:srgbClr val="7B464C"/>
              </a:gs>
              <a:gs pos="100000">
                <a:srgbClr val="FF9966"/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 Narrow" pitchFamily="34" charset="0"/>
              </a:rPr>
              <a:t>Комплекс процессных мероприятий </a:t>
            </a:r>
            <a:r>
              <a:rPr lang="ru-RU" sz="1050" b="1" dirty="0">
                <a:solidFill>
                  <a:schemeClr val="tx1"/>
                </a:solidFill>
                <a:latin typeface="Arial Narrow" pitchFamily="34" charset="0"/>
              </a:rPr>
              <a:t>«</a:t>
            </a:r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Повышение информационной открытости органов местного самоуправления Волховского муниципального района</a:t>
            </a:r>
            <a:r>
              <a:rPr lang="ru-RU" sz="1050" b="1" dirty="0">
                <a:solidFill>
                  <a:schemeClr val="tx1"/>
                </a:solidFill>
                <a:latin typeface="Arial Narrow" pitchFamily="34" charset="0"/>
              </a:rPr>
              <a:t>» - </a:t>
            </a:r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1 300,0</a:t>
            </a:r>
            <a:r>
              <a:rPr lang="ru-RU" sz="1050" b="1" dirty="0">
                <a:solidFill>
                  <a:schemeClr val="tx1"/>
                </a:solidFill>
                <a:latin typeface="Arial Narrow" pitchFamily="34" charset="0"/>
              </a:rPr>
              <a:t> тыс.рублей</a:t>
            </a:r>
            <a:endParaRPr lang="ru-RU" sz="1050" dirty="0">
              <a:solidFill>
                <a:schemeClr val="tx1"/>
              </a:solidFill>
              <a:latin typeface="Arial Narrow" pitchFamily="34" charset="0"/>
            </a:endParaRPr>
          </a:p>
          <a:p>
            <a:pPr marL="182563" lvl="1" indent="-90488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b="1" i="1" dirty="0">
                <a:solidFill>
                  <a:schemeClr val="bg1"/>
                </a:solidFill>
                <a:latin typeface="Arial Narrow" pitchFamily="34" charset="0"/>
              </a:rPr>
              <a:t>для осуществления взаимодействия с местными средствами массовой информации, выступления в печатных и электронных средствах массовой информации</a:t>
            </a:r>
          </a:p>
          <a:p>
            <a:pPr marL="589338" lvl="1" indent="-226696">
              <a:buFont typeface="Arial" pitchFamily="34" charset="0"/>
              <a:buChar char="•"/>
            </a:pPr>
            <a:endParaRPr lang="ru-RU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16907" y="205773"/>
            <a:ext cx="2226318" cy="491170"/>
            <a:chOff x="5850928" y="1053366"/>
            <a:chExt cx="1136340" cy="1182705"/>
          </a:xfrm>
          <a:solidFill>
            <a:srgbClr val="C7D7CD"/>
          </a:solidFill>
          <a:scene3d>
            <a:camera prst="orthographicFront"/>
            <a:lightRig rig="threeP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850928" y="1053366"/>
              <a:ext cx="1136340" cy="1182705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48181F"/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5884210" y="1086648"/>
              <a:ext cx="1069776" cy="1116141"/>
            </a:xfrm>
            <a:prstGeom prst="rect">
              <a:avLst/>
            </a:prstGeom>
            <a:grpFill/>
            <a:ln>
              <a:solidFill>
                <a:srgbClr val="48181F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705278">
                <a:lnSpc>
                  <a:spcPct val="90000"/>
                </a:lnSpc>
                <a:spcAft>
                  <a:spcPct val="35000"/>
                </a:spcAft>
              </a:pPr>
              <a:r>
                <a:rPr lang="ru-RU" sz="1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2 532,0 </a:t>
              </a:r>
              <a:r>
                <a:rPr lang="ru-RU" sz="1100" b="1" dirty="0"/>
                <a:t>тыс.рублей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" y="2"/>
            <a:ext cx="4815837" cy="8744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8. Муниципальная программа </a:t>
            </a:r>
          </a:p>
          <a:p>
            <a:r>
              <a:rPr lang="ru-RU" sz="14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«Устойчивое общественное развитие в МО город Волхов»</a:t>
            </a:r>
          </a:p>
          <a:p>
            <a:endParaRPr lang="ru-RU" sz="14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endParaRPr lang="ru-RU" sz="14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15845" y="2"/>
            <a:ext cx="4325839" cy="8744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повышение качества жизни населения и поддержка деятельности социально ориентированных некоммерческих организаций, осуществляющих деятельность на территории МО город Волхов</a:t>
            </a:r>
          </a:p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ручной ввод 12"/>
          <p:cNvSpPr/>
          <p:nvPr/>
        </p:nvSpPr>
        <p:spPr>
          <a:xfrm>
            <a:off x="3312330" y="1763997"/>
            <a:ext cx="2843846" cy="3358148"/>
          </a:xfrm>
          <a:prstGeom prst="flowChartManualInput">
            <a:avLst/>
          </a:prstGeom>
          <a:gradFill>
            <a:gsLst>
              <a:gs pos="10000">
                <a:srgbClr val="6E3E49"/>
              </a:gs>
              <a:gs pos="34982">
                <a:srgbClr val="6E3E49"/>
              </a:gs>
              <a:gs pos="18010">
                <a:srgbClr val="7B464C"/>
              </a:gs>
              <a:gs pos="100000">
                <a:srgbClr val="FF9966"/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 Narrow" pitchFamily="34" charset="0"/>
              </a:rPr>
              <a:t>Комплекс процессных мероприятий </a:t>
            </a: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«Поддержка социально ориентированных некоммерческих организаций в МО город Волхов в сфере социальной поддержки и защиты граждан» - </a:t>
            </a:r>
            <a:r>
              <a:rPr lang="ru-RU" sz="1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700,0</a:t>
            </a: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 тыс.рублей</a:t>
            </a:r>
            <a:endParaRPr lang="ru-RU" sz="1100" dirty="0">
              <a:solidFill>
                <a:schemeClr val="tx1"/>
              </a:solidFill>
              <a:latin typeface="Arial Narrow" pitchFamily="34" charset="0"/>
            </a:endParaRPr>
          </a:p>
          <a:p>
            <a:pPr marL="182563" lvl="1" indent="-90488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b="1" i="1" dirty="0">
                <a:solidFill>
                  <a:schemeClr val="bg1"/>
                </a:solidFill>
                <a:latin typeface="Arial Narrow" pitchFamily="34" charset="0"/>
              </a:rPr>
              <a:t>на оказание финансовой помощи советам ветеранов, организациям инвалидов</a:t>
            </a:r>
          </a:p>
          <a:p>
            <a:pPr marL="589338" lvl="1" indent="-226696">
              <a:buFont typeface="Arial" pitchFamily="34" charset="0"/>
              <a:buChar char="•"/>
            </a:pPr>
            <a:endParaRPr lang="ru-RU" sz="11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589338" lvl="1" indent="-226696">
              <a:buFont typeface="Arial" pitchFamily="34" charset="0"/>
              <a:buChar char="•"/>
            </a:pPr>
            <a:endParaRPr lang="ru-RU" sz="11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589338" lvl="1" indent="-226696">
              <a:buFont typeface="Arial" pitchFamily="34" charset="0"/>
              <a:buChar char="•"/>
            </a:pPr>
            <a:endParaRPr lang="ru-RU" sz="11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589338" lvl="1" indent="-226696">
              <a:buFont typeface="Arial" pitchFamily="34" charset="0"/>
              <a:buChar char="•"/>
            </a:pPr>
            <a:endParaRPr lang="ru-RU" sz="11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589338" lvl="1" indent="-226696">
              <a:buFont typeface="Arial" pitchFamily="34" charset="0"/>
              <a:buChar char="•"/>
            </a:pPr>
            <a:endParaRPr lang="ru-RU" sz="11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589338" lvl="1" indent="-226696">
              <a:buFont typeface="Arial" pitchFamily="34" charset="0"/>
              <a:buChar char="•"/>
            </a:pPr>
            <a:endParaRPr lang="ru-RU" sz="11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589338" lvl="1" indent="-226696">
              <a:buFont typeface="Arial" pitchFamily="34" charset="0"/>
              <a:buChar char="•"/>
            </a:pPr>
            <a:endParaRPr lang="ru-RU" sz="11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589338" lvl="1" indent="-226696">
              <a:buFont typeface="Arial" pitchFamily="34" charset="0"/>
              <a:buChar char="•"/>
            </a:pPr>
            <a:endParaRPr lang="ru-RU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Блок-схема: ручной ввод 13"/>
          <p:cNvSpPr/>
          <p:nvPr/>
        </p:nvSpPr>
        <p:spPr>
          <a:xfrm>
            <a:off x="6273372" y="1771738"/>
            <a:ext cx="2843845" cy="3358148"/>
          </a:xfrm>
          <a:prstGeom prst="flowChartManualInput">
            <a:avLst/>
          </a:prstGeom>
          <a:gradFill>
            <a:gsLst>
              <a:gs pos="10000">
                <a:srgbClr val="6E3E49"/>
              </a:gs>
              <a:gs pos="34982">
                <a:srgbClr val="6E3E49"/>
              </a:gs>
              <a:gs pos="18010">
                <a:srgbClr val="7B464C"/>
              </a:gs>
              <a:gs pos="100000">
                <a:srgbClr val="FF9966"/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endParaRPr lang="ru-RU" sz="1100" b="1" dirty="0">
              <a:solidFill>
                <a:schemeClr val="tx1"/>
              </a:solidFill>
              <a:latin typeface="Arial Narrow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 Narrow" pitchFamily="34" charset="0"/>
              </a:rPr>
              <a:t>Комплекс процессных мероприятий </a:t>
            </a: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«Реализация проектов местных инициатив граждан» -                   </a:t>
            </a:r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2 889,7 </a:t>
            </a: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тыс.рублей 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100" b="1" i="1" dirty="0">
                <a:solidFill>
                  <a:schemeClr val="bg1"/>
                </a:solidFill>
                <a:latin typeface="Arial Narrow" pitchFamily="34" charset="0"/>
              </a:rPr>
              <a:t>на софинансирование мероприятий, направленных на реализацию областного закона от  16.02.2024 г. №10-оз </a:t>
            </a:r>
          </a:p>
          <a:p>
            <a:pPr lvl="0"/>
            <a:r>
              <a:rPr lang="ru-RU" sz="1050" i="1" dirty="0">
                <a:solidFill>
                  <a:schemeClr val="bg1"/>
                </a:solidFill>
                <a:latin typeface="Arial Narrow" pitchFamily="34" charset="0"/>
              </a:rPr>
              <a:t>(проведение работ по благоустройству дворовой территории (в том числе устройство парковочных карманов и обустройство пешеходных дорожек) многоквартирных домов №№38,38а,40б по ул. Калинина)</a:t>
            </a:r>
            <a:endParaRPr lang="ru-RU" sz="900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92075" lvl="1"/>
            <a:endParaRPr lang="ru-RU" sz="9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498661" lvl="1" indent="-136019">
              <a:buFont typeface="Arial" pitchFamily="34" charset="0"/>
              <a:buChar char="•"/>
            </a:pPr>
            <a:endParaRPr lang="ru-RU" sz="900" b="1" i="1" dirty="0">
              <a:solidFill>
                <a:schemeClr val="bg1"/>
              </a:solidFill>
              <a:latin typeface="Arial Narrow" pitchFamily="34" charset="0"/>
            </a:endParaRPr>
          </a:p>
          <a:p>
            <a:pPr marL="498661" lvl="1" indent="-136019">
              <a:buFont typeface="Arial" pitchFamily="34" charset="0"/>
              <a:buChar char="•"/>
            </a:pPr>
            <a:endParaRPr lang="ru-RU" sz="900" b="1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491717"/>
            <a:ext cx="2468453" cy="4394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2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pPr lvl="0"/>
            <a:r>
              <a:rPr lang="ru-RU" sz="14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4 889,7 </a:t>
            </a:r>
            <a:r>
              <a:rPr lang="ru-RU" sz="12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</a:t>
            </a:r>
            <a:r>
              <a:rPr lang="ru-RU" sz="11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ln w="50800"/>
              <a:solidFill>
                <a:srgbClr val="170858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7" y="4906392"/>
            <a:ext cx="465228" cy="237109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36</a:t>
            </a:fld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6" name="Picture 8" descr="https://zlata-kukla.ru/wp-content/uploads/0/1/8/018be0d78ffddf7480634bb4016eb857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5"/>
          <a:stretch/>
        </p:blipFill>
        <p:spPr bwMode="auto">
          <a:xfrm>
            <a:off x="26783" y="965831"/>
            <a:ext cx="3177065" cy="189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13" y="1771738"/>
            <a:ext cx="3150083" cy="12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19" y="858269"/>
            <a:ext cx="2412494" cy="7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36" y="1360370"/>
            <a:ext cx="1371617" cy="4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DF1C08-3301-4190-8B38-2F5CEACA8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31" y="965831"/>
            <a:ext cx="2854745" cy="1906277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EF60E4E6-7DFE-4A3D-971B-4F5AD5E9C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73" y="968933"/>
            <a:ext cx="2854745" cy="189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3759"/>
      </p:ext>
    </p:extLst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916016" y="3304241"/>
            <a:ext cx="3105501" cy="17753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marL="92075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субсидии МБУ «Дорожное хозяйство и благоустройство» </a:t>
            </a:r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на выполнение муниципального задания по благоустройству общегородских территорий – </a:t>
            </a:r>
            <a:r>
              <a:rPr lang="ru-RU" sz="1100" b="1" i="1" dirty="0">
                <a:solidFill>
                  <a:schemeClr val="bg1"/>
                </a:solidFill>
                <a:latin typeface="Arial Narrow" pitchFamily="34" charset="0"/>
              </a:rPr>
              <a:t>28 836,1 </a:t>
            </a: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тыс. рублей</a:t>
            </a:r>
          </a:p>
          <a:p>
            <a:pPr marL="92075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 проведение прочих мероприятий по благоустройству </a:t>
            </a:r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(на проведение работ по ремонту водоотводной (мелиоративной) канавы в микрорайоне </a:t>
            </a:r>
            <a:r>
              <a:rPr lang="ru-RU" sz="1000" i="1" dirty="0" err="1">
                <a:solidFill>
                  <a:schemeClr val="bg1"/>
                </a:solidFill>
                <a:latin typeface="Arial Narrow" pitchFamily="34" charset="0"/>
              </a:rPr>
              <a:t>Халтурино</a:t>
            </a:r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, снос незаконно установленных гаражей, приобретение и установка праздничных украшений) </a:t>
            </a: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–              </a:t>
            </a:r>
            <a:r>
              <a:rPr lang="ru-RU" sz="1100" b="1" i="1" dirty="0">
                <a:solidFill>
                  <a:schemeClr val="bg1"/>
                </a:solidFill>
                <a:latin typeface="Arial Narrow" pitchFamily="34" charset="0"/>
              </a:rPr>
              <a:t>3 000,0 </a:t>
            </a: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тыс. рублей</a:t>
            </a:r>
            <a:endParaRPr lang="ru-RU" sz="1000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"/>
            <a:ext cx="5425428" cy="6693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9. Муниципальная программа </a:t>
            </a: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25436" y="2"/>
            <a:ext cx="3716248" cy="6693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повышение комфортности 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условий проживания </a:t>
            </a:r>
          </a:p>
          <a:p>
            <a:pPr algn="r"/>
            <a:r>
              <a:rPr lang="ru-RU" sz="9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населения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940" y="1923678"/>
            <a:ext cx="2609742" cy="12024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indent="92075">
              <a:buFont typeface="Arial" pitchFamily="34" charset="0"/>
              <a:buChar char="•"/>
            </a:pPr>
            <a:r>
              <a:rPr lang="ru-RU" sz="1050" b="1" i="1" dirty="0">
                <a:solidFill>
                  <a:schemeClr val="bg1"/>
                </a:solidFill>
                <a:latin typeface="Arial Narrow" pitchFamily="34" charset="0"/>
              </a:rPr>
              <a:t>проведение работ по благоустройству общественной территории Привокзальной площади</a:t>
            </a:r>
          </a:p>
          <a:p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(Привокзальный сквер </a:t>
            </a:r>
          </a:p>
          <a:p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и территория, на которой </a:t>
            </a:r>
          </a:p>
          <a:p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находится артиллерийское </a:t>
            </a:r>
          </a:p>
          <a:p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орудие ЗИС-3)</a:t>
            </a:r>
            <a:endParaRPr lang="ru-RU" sz="1050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5649" y="219348"/>
            <a:ext cx="2220438" cy="450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2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r>
              <a:rPr lang="ru-RU" sz="14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48 585,2 </a:t>
            </a:r>
            <a:r>
              <a:rPr lang="ru-RU" sz="12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800" b="1" dirty="0">
              <a:ln w="50800"/>
              <a:solidFill>
                <a:srgbClr val="170858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57115" y="1927018"/>
            <a:ext cx="2878972" cy="11990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marL="92075" indent="-92075">
              <a:buFont typeface="Arial" pitchFamily="34" charset="0"/>
              <a:buChar char="•"/>
            </a:pPr>
            <a:r>
              <a:rPr lang="ru-RU" sz="1050" b="1" i="1" dirty="0">
                <a:solidFill>
                  <a:schemeClr val="bg1"/>
                </a:solidFill>
                <a:latin typeface="Arial Narrow" pitchFamily="34" charset="0"/>
              </a:rPr>
              <a:t>софинансирование мероприятий по благоустройству дворовой территории между многоквартирных домов</a:t>
            </a:r>
            <a:r>
              <a:rPr lang="ru-RU" sz="1050" i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по Железнодорожному переулку, д.7 </a:t>
            </a:r>
          </a:p>
          <a:p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   и по ул. </a:t>
            </a:r>
            <a:r>
              <a:rPr lang="ru-RU" sz="1000" i="1" dirty="0" err="1">
                <a:solidFill>
                  <a:schemeClr val="bg1"/>
                </a:solidFill>
                <a:latin typeface="Arial Narrow" pitchFamily="34" charset="0"/>
              </a:rPr>
              <a:t>Борисогорское</a:t>
            </a:r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 поле, </a:t>
            </a:r>
          </a:p>
          <a:p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   д.14а, д.14б</a:t>
            </a: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2757115" y="771549"/>
            <a:ext cx="2878972" cy="1152129"/>
          </a:xfrm>
          <a:prstGeom prst="downArrowCallout">
            <a:avLst>
              <a:gd name="adj1" fmla="val 80599"/>
              <a:gd name="adj2" fmla="val 51715"/>
              <a:gd name="adj3" fmla="val 16034"/>
              <a:gd name="adj4" fmla="val 78875"/>
            </a:avLst>
          </a:prstGeom>
          <a:solidFill>
            <a:srgbClr val="4F70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lvl="0" algn="ctr"/>
            <a:r>
              <a:rPr lang="ru-RU" sz="900" b="1" dirty="0">
                <a:latin typeface="Arial Narrow" pitchFamily="34" charset="0"/>
              </a:rPr>
              <a:t>Отраслевой проект</a:t>
            </a:r>
          </a:p>
          <a:p>
            <a:pPr lvl="0" algn="ctr"/>
            <a:r>
              <a:rPr lang="ru-RU" sz="900" b="1" dirty="0">
                <a:latin typeface="Arial Narrow" pitchFamily="34" charset="0"/>
              </a:rPr>
              <a:t>«</a:t>
            </a:r>
            <a:r>
              <a:rPr lang="ru-RU" sz="1050" b="1" dirty="0">
                <a:latin typeface="Arial Narrow" pitchFamily="34" charset="0"/>
              </a:rPr>
              <a:t>Благоустройство общественных, дворовых пространств и цифровизация городского хозяйства</a:t>
            </a:r>
            <a:r>
              <a:rPr lang="ru-RU" sz="900" b="1" dirty="0">
                <a:latin typeface="Arial Narrow" pitchFamily="34" charset="0"/>
              </a:rPr>
              <a:t>» - </a:t>
            </a:r>
          </a:p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6 405,6 </a:t>
            </a:r>
            <a:r>
              <a:rPr lang="ru-RU" sz="1050" b="1" dirty="0">
                <a:latin typeface="Arial Narrow" pitchFamily="34" charset="0"/>
              </a:rPr>
              <a:t>тыс. рублей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53496" y="1923678"/>
            <a:ext cx="3370644" cy="320375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marL="92075" indent="-92075">
              <a:buFont typeface="Arial" pitchFamily="34" charset="0"/>
              <a:buChar char="•"/>
            </a:pP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софинансирование проектов, реализуемых с участием АО «Апатит» </a:t>
            </a:r>
            <a:r>
              <a:rPr lang="ru-RU" sz="900" i="1" dirty="0">
                <a:solidFill>
                  <a:schemeClr val="bg1"/>
                </a:solidFill>
                <a:latin typeface="Arial Narrow" pitchFamily="34" charset="0"/>
              </a:rPr>
              <a:t>(благоустройство парка им. 40-летия ВЛКСМ, благоустройство территории, прилегающей к памятнику им. Ленина и территории бульвара Чайковского, проведение работ по восстановлению </a:t>
            </a:r>
            <a:r>
              <a:rPr lang="ru-RU" sz="900" i="1" dirty="0" err="1">
                <a:solidFill>
                  <a:schemeClr val="bg1"/>
                </a:solidFill>
                <a:latin typeface="Arial Narrow" pitchFamily="34" charset="0"/>
              </a:rPr>
              <a:t>Новооктябрьского</a:t>
            </a:r>
            <a:r>
              <a:rPr lang="ru-RU" sz="900" i="1" dirty="0">
                <a:solidFill>
                  <a:schemeClr val="bg1"/>
                </a:solidFill>
                <a:latin typeface="Arial Narrow" pitchFamily="34" charset="0"/>
              </a:rPr>
              <a:t> братского захоронения) </a:t>
            </a:r>
            <a:r>
              <a:rPr lang="ru-RU" sz="1000" i="1" dirty="0">
                <a:solidFill>
                  <a:schemeClr val="bg1"/>
                </a:solidFill>
                <a:latin typeface="Arial Narrow" pitchFamily="34" charset="0"/>
              </a:rPr>
              <a:t>– </a:t>
            </a:r>
            <a:r>
              <a:rPr lang="ru-RU" sz="1200" b="1" i="1" dirty="0">
                <a:solidFill>
                  <a:schemeClr val="bg1"/>
                </a:solidFill>
                <a:latin typeface="Arial Narrow" pitchFamily="34" charset="0"/>
              </a:rPr>
              <a:t>350,0 </a:t>
            </a: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тыс. рублей</a:t>
            </a:r>
          </a:p>
          <a:p>
            <a:pPr marL="92075" indent="-92075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софинансирование мероприятий,  направленных на поддержку развития объектов общественной инфраструктуры по инициативе депутата Законодательного собрания Ленинградской области  </a:t>
            </a:r>
            <a:r>
              <a:rPr lang="ru-RU" sz="900" i="1" dirty="0">
                <a:solidFill>
                  <a:schemeClr val="bg1"/>
                </a:solidFill>
                <a:latin typeface="Arial Narrow" pitchFamily="34" charset="0"/>
              </a:rPr>
              <a:t>(благоустройство дворовой территории многоквартирных домов (устройство уличного освещения территории между домами)  по ул. Ю. Гагарина, д.4а, по ул. Новая д.4, по ул. Дзержинского, д.7 и по благоустройству дворовой территории многоквартирных домов по ул. Державина, д.34, 36, 38) </a:t>
            </a: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– </a:t>
            </a:r>
            <a:r>
              <a:rPr lang="ru-RU" sz="1200" b="1" i="1" dirty="0">
                <a:solidFill>
                  <a:schemeClr val="bg1"/>
                </a:solidFill>
                <a:latin typeface="Arial Narrow" pitchFamily="34" charset="0"/>
              </a:rPr>
              <a:t>201,6 </a:t>
            </a: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тыс. рублей</a:t>
            </a:r>
          </a:p>
          <a:p>
            <a:pPr marL="92075" indent="-92075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проведение мероприятий по благоустройству дворовых территорий и общественных зон </a:t>
            </a:r>
            <a:r>
              <a:rPr lang="ru-RU" sz="900" i="1" dirty="0">
                <a:solidFill>
                  <a:schemeClr val="bg1"/>
                </a:solidFill>
                <a:latin typeface="Arial Narrow" pitchFamily="34" charset="0"/>
              </a:rPr>
              <a:t>(благоустройство детских игровых площадок, проведение экспертизы, ведение технадзора, разработка дизайн проектов) </a:t>
            </a: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– </a:t>
            </a:r>
            <a:r>
              <a:rPr lang="ru-RU" sz="1200" b="1" i="1" dirty="0">
                <a:solidFill>
                  <a:schemeClr val="bg1"/>
                </a:solidFill>
                <a:latin typeface="Arial Narrow" pitchFamily="34" charset="0"/>
              </a:rPr>
              <a:t>6 600,0</a:t>
            </a:r>
            <a:r>
              <a:rPr lang="ru-RU" sz="1000" b="1" i="1" dirty="0">
                <a:solidFill>
                  <a:schemeClr val="bg1"/>
                </a:solidFill>
                <a:latin typeface="Arial Narrow" pitchFamily="34" charset="0"/>
              </a:rPr>
              <a:t> тыс. рублей</a:t>
            </a:r>
            <a:endParaRPr lang="ru-RU" sz="1000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Выноска со стрелкой вправо 20"/>
          <p:cNvSpPr/>
          <p:nvPr/>
        </p:nvSpPr>
        <p:spPr>
          <a:xfrm>
            <a:off x="-1951" y="3291830"/>
            <a:ext cx="1909655" cy="1800200"/>
          </a:xfrm>
          <a:prstGeom prst="rightArrowCallout">
            <a:avLst>
              <a:gd name="adj1" fmla="val 59634"/>
              <a:gd name="adj2" fmla="val 40268"/>
              <a:gd name="adj3" fmla="val 9571"/>
              <a:gd name="adj4" fmla="val 88721"/>
            </a:avLst>
          </a:prstGeom>
          <a:solidFill>
            <a:srgbClr val="4F70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lvl="0" algn="ctr"/>
            <a:r>
              <a:rPr lang="ru-RU" sz="900" b="1" dirty="0">
                <a:latin typeface="Arial Narrow" pitchFamily="34" charset="0"/>
              </a:rPr>
              <a:t>Комплекс процессных мероприятий </a:t>
            </a:r>
            <a:r>
              <a:rPr lang="ru-RU" sz="1000" b="1" dirty="0">
                <a:latin typeface="Arial Narrow" pitchFamily="34" charset="0"/>
              </a:rPr>
              <a:t>«Благоустройство территорий МО город Волхов»</a:t>
            </a:r>
            <a:r>
              <a:rPr lang="ru-RU" sz="1050" b="1" dirty="0">
                <a:latin typeface="Arial Narrow" pitchFamily="34" charset="0"/>
              </a:rPr>
              <a:t> - </a:t>
            </a:r>
          </a:p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31 836,1 </a:t>
            </a:r>
            <a:r>
              <a:rPr lang="ru-RU" sz="1050" b="1" dirty="0">
                <a:latin typeface="Arial Narrow" pitchFamily="34" charset="0"/>
              </a:rPr>
              <a:t>тыс. рублей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78" y="3525557"/>
            <a:ext cx="1284875" cy="72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84" y="74218"/>
            <a:ext cx="911335" cy="6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4974835"/>
            <a:ext cx="284822" cy="1686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678A38D6-93D9-4536-98F1-4040998D3599}" type="slidenum">
              <a:rPr lang="ru-RU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37</a:t>
            </a:fld>
            <a:endParaRPr lang="ru-RU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Выноска со стрелкой вниз 13">
            <a:extLst>
              <a:ext uri="{FF2B5EF4-FFF2-40B4-BE49-F238E27FC236}">
                <a16:creationId xmlns:a16="http://schemas.microsoft.com/office/drawing/2014/main" id="{DE0D966D-4B61-4613-B97D-917E2E4DBC3A}"/>
              </a:ext>
            </a:extLst>
          </p:cNvPr>
          <p:cNvSpPr/>
          <p:nvPr/>
        </p:nvSpPr>
        <p:spPr>
          <a:xfrm>
            <a:off x="29914" y="771549"/>
            <a:ext cx="2609767" cy="1152129"/>
          </a:xfrm>
          <a:prstGeom prst="downArrowCallout">
            <a:avLst>
              <a:gd name="adj1" fmla="val 80599"/>
              <a:gd name="adj2" fmla="val 51715"/>
              <a:gd name="adj3" fmla="val 16034"/>
              <a:gd name="adj4" fmla="val 78875"/>
            </a:avLst>
          </a:prstGeom>
          <a:solidFill>
            <a:srgbClr val="4F70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lvl="0" algn="ctr"/>
            <a:r>
              <a:rPr lang="ru-RU" sz="900" b="1" dirty="0">
                <a:latin typeface="Arial Narrow" pitchFamily="34" charset="0"/>
              </a:rPr>
              <a:t>Региональный проект </a:t>
            </a:r>
            <a:r>
              <a:rPr lang="ru-RU" sz="1000" b="1" dirty="0">
                <a:latin typeface="Arial Narrow" pitchFamily="34" charset="0"/>
              </a:rPr>
              <a:t>«Формирование комфортной городской среды» </a:t>
            </a:r>
            <a:r>
              <a:rPr lang="ru-RU" sz="900" dirty="0">
                <a:latin typeface="Arial Narrow" pitchFamily="34" charset="0"/>
              </a:rPr>
              <a:t>(софинансирование </a:t>
            </a:r>
            <a:r>
              <a:rPr lang="ru-RU" sz="800" dirty="0">
                <a:latin typeface="Arial Narrow" pitchFamily="34" charset="0"/>
              </a:rPr>
              <a:t>федерального проекта, входящего в состав национального проекта</a:t>
            </a:r>
            <a:r>
              <a:rPr lang="ru-RU" sz="900" dirty="0">
                <a:latin typeface="Arial Narrow" pitchFamily="34" charset="0"/>
              </a:rPr>
              <a:t>) </a:t>
            </a:r>
            <a:r>
              <a:rPr lang="ru-RU" sz="1000" b="1" dirty="0">
                <a:latin typeface="Arial Narrow" pitchFamily="34" charset="0"/>
              </a:rPr>
              <a:t>- </a:t>
            </a:r>
          </a:p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3 191,9 </a:t>
            </a:r>
            <a:r>
              <a:rPr lang="ru-RU" sz="1050" b="1" dirty="0">
                <a:latin typeface="Arial Narrow" pitchFamily="34" charset="0"/>
              </a:rPr>
              <a:t>тыс. рублей</a:t>
            </a:r>
          </a:p>
        </p:txBody>
      </p:sp>
      <p:sp>
        <p:nvSpPr>
          <p:cNvPr id="22" name="Выноска со стрелкой вниз 13">
            <a:extLst>
              <a:ext uri="{FF2B5EF4-FFF2-40B4-BE49-F238E27FC236}">
                <a16:creationId xmlns:a16="http://schemas.microsoft.com/office/drawing/2014/main" id="{4C382282-49C1-416D-84C3-6FAC6A93A6FC}"/>
              </a:ext>
            </a:extLst>
          </p:cNvPr>
          <p:cNvSpPr/>
          <p:nvPr/>
        </p:nvSpPr>
        <p:spPr>
          <a:xfrm>
            <a:off x="5786059" y="771549"/>
            <a:ext cx="3263472" cy="1152129"/>
          </a:xfrm>
          <a:prstGeom prst="downArrowCallout">
            <a:avLst>
              <a:gd name="adj1" fmla="val 80599"/>
              <a:gd name="adj2" fmla="val 51715"/>
              <a:gd name="adj3" fmla="val 16034"/>
              <a:gd name="adj4" fmla="val 78875"/>
            </a:avLst>
          </a:prstGeom>
          <a:solidFill>
            <a:srgbClr val="4F70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lvl="0" algn="ctr"/>
            <a:r>
              <a:rPr lang="ru-RU" sz="900" b="1" dirty="0">
                <a:latin typeface="Arial Narrow" pitchFamily="34" charset="0"/>
              </a:rPr>
              <a:t>Муниципальный проект МО город Волхов </a:t>
            </a:r>
            <a:r>
              <a:rPr lang="ru-RU" sz="1000" b="1" dirty="0">
                <a:latin typeface="Arial Narrow" pitchFamily="34" charset="0"/>
              </a:rPr>
              <a:t>«</a:t>
            </a:r>
            <a:r>
              <a:rPr lang="ru-RU" sz="1100" b="1" dirty="0">
                <a:latin typeface="Arial Narrow" pitchFamily="34" charset="0"/>
              </a:rPr>
              <a:t>Благоустройство дворовых и общественных пространств</a:t>
            </a:r>
            <a:r>
              <a:rPr lang="ru-RU" sz="1000" b="1" dirty="0">
                <a:latin typeface="Arial Narrow" pitchFamily="34" charset="0"/>
              </a:rPr>
              <a:t>» - </a:t>
            </a:r>
            <a:endParaRPr lang="ru-RU" sz="800" b="1" dirty="0">
              <a:latin typeface="Arial Narrow" pitchFamily="34" charset="0"/>
            </a:endParaRPr>
          </a:p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7 151,6 </a:t>
            </a:r>
            <a:r>
              <a:rPr lang="ru-RU" sz="1050" b="1" dirty="0">
                <a:latin typeface="Arial Narrow" pitchFamily="34" charset="0"/>
              </a:rPr>
              <a:t>тыс. рублей</a:t>
            </a:r>
            <a:endParaRPr lang="ru-RU" sz="1200" b="1" dirty="0">
              <a:latin typeface="Arial Narrow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0AF538-7A56-43AD-8568-649EB19FE3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0"/>
          <a:stretch/>
        </p:blipFill>
        <p:spPr>
          <a:xfrm>
            <a:off x="1551316" y="2372283"/>
            <a:ext cx="1176260" cy="7646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09A78E-50C1-4AFE-9896-B7CF77DBC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925" y="2395621"/>
            <a:ext cx="1176260" cy="11299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57728859"/>
      </p:ext>
    </p:extLst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F9B353CB-8519-40F9-9AE9-813B066F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29" y="745059"/>
            <a:ext cx="2760819" cy="14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16907" y="205773"/>
            <a:ext cx="2226318" cy="491170"/>
            <a:chOff x="5850928" y="1053366"/>
            <a:chExt cx="1136340" cy="1182705"/>
          </a:xfrm>
          <a:solidFill>
            <a:srgbClr val="C7D7CD"/>
          </a:solidFill>
          <a:scene3d>
            <a:camera prst="orthographicFront"/>
            <a:lightRig rig="threeP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850928" y="1053366"/>
              <a:ext cx="1136340" cy="1182705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48181F"/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5884210" y="1086648"/>
              <a:ext cx="1069776" cy="1116141"/>
            </a:xfrm>
            <a:prstGeom prst="rect">
              <a:avLst/>
            </a:prstGeom>
            <a:grpFill/>
            <a:ln>
              <a:solidFill>
                <a:srgbClr val="48181F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705278">
                <a:lnSpc>
                  <a:spcPct val="90000"/>
                </a:lnSpc>
                <a:spcAft>
                  <a:spcPct val="35000"/>
                </a:spcAft>
              </a:pPr>
              <a:r>
                <a:rPr lang="ru-RU" sz="1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2 532,0 </a:t>
              </a:r>
              <a:r>
                <a:rPr lang="ru-RU" sz="1100" b="1" dirty="0"/>
                <a:t>тыс.рублей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" y="0"/>
            <a:ext cx="5059674" cy="69694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10. Муниципальная программа </a:t>
            </a: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«Молодежь МО города Волхова»</a:t>
            </a: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62002" y="-1120"/>
            <a:ext cx="4082001" cy="69806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создание условий для развития </a:t>
            </a:r>
          </a:p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молодежи МО город Волхов</a:t>
            </a:r>
          </a:p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27755" y="745059"/>
            <a:ext cx="3986965" cy="4367364"/>
          </a:xfrm>
          <a:custGeom>
            <a:avLst/>
            <a:gdLst>
              <a:gd name="connsiteX0" fmla="*/ 0 w 3896173"/>
              <a:gd name="connsiteY0" fmla="*/ 0 h 4367364"/>
              <a:gd name="connsiteX1" fmla="*/ 3653636 w 3896173"/>
              <a:gd name="connsiteY1" fmla="*/ 0 h 4367364"/>
              <a:gd name="connsiteX2" fmla="*/ 3653636 w 3896173"/>
              <a:gd name="connsiteY2" fmla="*/ 1209639 h 4367364"/>
              <a:gd name="connsiteX3" fmla="*/ 3653636 w 3896173"/>
              <a:gd name="connsiteY3" fmla="*/ 1209639 h 4367364"/>
              <a:gd name="connsiteX4" fmla="*/ 3653636 w 3896173"/>
              <a:gd name="connsiteY4" fmla="*/ 1209639 h 4367364"/>
              <a:gd name="connsiteX5" fmla="*/ 3896173 w 3896173"/>
              <a:gd name="connsiteY5" fmla="*/ 2183682 h 4367364"/>
              <a:gd name="connsiteX6" fmla="*/ 3653636 w 3896173"/>
              <a:gd name="connsiteY6" fmla="*/ 3157725 h 4367364"/>
              <a:gd name="connsiteX7" fmla="*/ 3653636 w 3896173"/>
              <a:gd name="connsiteY7" fmla="*/ 3157725 h 4367364"/>
              <a:gd name="connsiteX8" fmla="*/ 3653636 w 3896173"/>
              <a:gd name="connsiteY8" fmla="*/ 3157725 h 4367364"/>
              <a:gd name="connsiteX9" fmla="*/ 3653636 w 3896173"/>
              <a:gd name="connsiteY9" fmla="*/ 4367364 h 4367364"/>
              <a:gd name="connsiteX10" fmla="*/ 0 w 3896173"/>
              <a:gd name="connsiteY10" fmla="*/ 4367364 h 4367364"/>
              <a:gd name="connsiteX11" fmla="*/ 0 w 3896173"/>
              <a:gd name="connsiteY11" fmla="*/ 0 h 4367364"/>
              <a:gd name="connsiteX0" fmla="*/ 0 w 3896173"/>
              <a:gd name="connsiteY0" fmla="*/ 0 h 4367364"/>
              <a:gd name="connsiteX1" fmla="*/ 3653636 w 3896173"/>
              <a:gd name="connsiteY1" fmla="*/ 0 h 4367364"/>
              <a:gd name="connsiteX2" fmla="*/ 3653636 w 3896173"/>
              <a:gd name="connsiteY2" fmla="*/ 1209639 h 4367364"/>
              <a:gd name="connsiteX3" fmla="*/ 3653636 w 3896173"/>
              <a:gd name="connsiteY3" fmla="*/ 1209639 h 4367364"/>
              <a:gd name="connsiteX4" fmla="*/ 3645323 w 3896173"/>
              <a:gd name="connsiteY4" fmla="*/ 361741 h 4367364"/>
              <a:gd name="connsiteX5" fmla="*/ 3896173 w 3896173"/>
              <a:gd name="connsiteY5" fmla="*/ 2183682 h 4367364"/>
              <a:gd name="connsiteX6" fmla="*/ 3653636 w 3896173"/>
              <a:gd name="connsiteY6" fmla="*/ 3157725 h 4367364"/>
              <a:gd name="connsiteX7" fmla="*/ 3653636 w 3896173"/>
              <a:gd name="connsiteY7" fmla="*/ 3157725 h 4367364"/>
              <a:gd name="connsiteX8" fmla="*/ 3653636 w 3896173"/>
              <a:gd name="connsiteY8" fmla="*/ 3157725 h 4367364"/>
              <a:gd name="connsiteX9" fmla="*/ 3653636 w 3896173"/>
              <a:gd name="connsiteY9" fmla="*/ 4367364 h 4367364"/>
              <a:gd name="connsiteX10" fmla="*/ 0 w 3896173"/>
              <a:gd name="connsiteY10" fmla="*/ 4367364 h 4367364"/>
              <a:gd name="connsiteX11" fmla="*/ 0 w 3896173"/>
              <a:gd name="connsiteY11" fmla="*/ 0 h 4367364"/>
              <a:gd name="connsiteX0" fmla="*/ 0 w 3921111"/>
              <a:gd name="connsiteY0" fmla="*/ 0 h 4367364"/>
              <a:gd name="connsiteX1" fmla="*/ 3653636 w 3921111"/>
              <a:gd name="connsiteY1" fmla="*/ 0 h 4367364"/>
              <a:gd name="connsiteX2" fmla="*/ 3653636 w 3921111"/>
              <a:gd name="connsiteY2" fmla="*/ 1209639 h 4367364"/>
              <a:gd name="connsiteX3" fmla="*/ 3653636 w 3921111"/>
              <a:gd name="connsiteY3" fmla="*/ 1209639 h 4367364"/>
              <a:gd name="connsiteX4" fmla="*/ 3645323 w 3921111"/>
              <a:gd name="connsiteY4" fmla="*/ 361741 h 4367364"/>
              <a:gd name="connsiteX5" fmla="*/ 3921111 w 3921111"/>
              <a:gd name="connsiteY5" fmla="*/ 1277595 h 4367364"/>
              <a:gd name="connsiteX6" fmla="*/ 3653636 w 3921111"/>
              <a:gd name="connsiteY6" fmla="*/ 3157725 h 4367364"/>
              <a:gd name="connsiteX7" fmla="*/ 3653636 w 3921111"/>
              <a:gd name="connsiteY7" fmla="*/ 3157725 h 4367364"/>
              <a:gd name="connsiteX8" fmla="*/ 3653636 w 3921111"/>
              <a:gd name="connsiteY8" fmla="*/ 3157725 h 4367364"/>
              <a:gd name="connsiteX9" fmla="*/ 3653636 w 3921111"/>
              <a:gd name="connsiteY9" fmla="*/ 4367364 h 4367364"/>
              <a:gd name="connsiteX10" fmla="*/ 0 w 3921111"/>
              <a:gd name="connsiteY10" fmla="*/ 4367364 h 4367364"/>
              <a:gd name="connsiteX11" fmla="*/ 0 w 3921111"/>
              <a:gd name="connsiteY11" fmla="*/ 0 h 4367364"/>
              <a:gd name="connsiteX0" fmla="*/ 0 w 3935179"/>
              <a:gd name="connsiteY0" fmla="*/ 0 h 4367364"/>
              <a:gd name="connsiteX1" fmla="*/ 3653636 w 3935179"/>
              <a:gd name="connsiteY1" fmla="*/ 0 h 4367364"/>
              <a:gd name="connsiteX2" fmla="*/ 3653636 w 3935179"/>
              <a:gd name="connsiteY2" fmla="*/ 1209639 h 4367364"/>
              <a:gd name="connsiteX3" fmla="*/ 3653636 w 3935179"/>
              <a:gd name="connsiteY3" fmla="*/ 1209639 h 4367364"/>
              <a:gd name="connsiteX4" fmla="*/ 3645323 w 3935179"/>
              <a:gd name="connsiteY4" fmla="*/ 361741 h 4367364"/>
              <a:gd name="connsiteX5" fmla="*/ 3935179 w 3935179"/>
              <a:gd name="connsiteY5" fmla="*/ 623447 h 4367364"/>
              <a:gd name="connsiteX6" fmla="*/ 3653636 w 3935179"/>
              <a:gd name="connsiteY6" fmla="*/ 3157725 h 4367364"/>
              <a:gd name="connsiteX7" fmla="*/ 3653636 w 3935179"/>
              <a:gd name="connsiteY7" fmla="*/ 3157725 h 4367364"/>
              <a:gd name="connsiteX8" fmla="*/ 3653636 w 3935179"/>
              <a:gd name="connsiteY8" fmla="*/ 3157725 h 4367364"/>
              <a:gd name="connsiteX9" fmla="*/ 3653636 w 3935179"/>
              <a:gd name="connsiteY9" fmla="*/ 4367364 h 4367364"/>
              <a:gd name="connsiteX10" fmla="*/ 0 w 3935179"/>
              <a:gd name="connsiteY10" fmla="*/ 4367364 h 4367364"/>
              <a:gd name="connsiteX11" fmla="*/ 0 w 3935179"/>
              <a:gd name="connsiteY11" fmla="*/ 0 h 436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5179" h="4367364">
                <a:moveTo>
                  <a:pt x="0" y="0"/>
                </a:moveTo>
                <a:lnTo>
                  <a:pt x="3653636" y="0"/>
                </a:lnTo>
                <a:lnTo>
                  <a:pt x="3653636" y="1209639"/>
                </a:lnTo>
                <a:lnTo>
                  <a:pt x="3653636" y="1209639"/>
                </a:lnTo>
                <a:lnTo>
                  <a:pt x="3645323" y="361741"/>
                </a:lnTo>
                <a:lnTo>
                  <a:pt x="3935179" y="623447"/>
                </a:lnTo>
                <a:lnTo>
                  <a:pt x="3653636" y="3157725"/>
                </a:lnTo>
                <a:lnTo>
                  <a:pt x="3653636" y="3157725"/>
                </a:lnTo>
                <a:lnTo>
                  <a:pt x="3653636" y="3157725"/>
                </a:lnTo>
                <a:lnTo>
                  <a:pt x="3653636" y="4367364"/>
                </a:lnTo>
                <a:lnTo>
                  <a:pt x="0" y="43673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10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Комплекс процессных мероприятий </a:t>
            </a:r>
            <a:r>
              <a:rPr lang="ru-RU" sz="105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Участие в молодежных массовых мероприятиях и молодежных объединениях</a:t>
            </a:r>
            <a:r>
              <a:rPr lang="ru-RU" sz="105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» - </a:t>
            </a:r>
          </a:p>
          <a:p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4 665,9 </a:t>
            </a:r>
            <a:r>
              <a:rPr lang="ru-RU" sz="105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тыс. рублей</a:t>
            </a:r>
          </a:p>
          <a:p>
            <a:pPr marL="144835"/>
            <a:endParaRPr lang="ru-RU" sz="5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228600" indent="-136525">
              <a:buFont typeface="+mj-lt"/>
              <a:buAutoNum type="arabicParenR"/>
            </a:pPr>
            <a:r>
              <a:rPr lang="ru-RU" sz="1100" i="1" u="sng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субсидии МБУК «КИЦ им. А.С. Пушкина»</a:t>
            </a:r>
          </a:p>
          <a:p>
            <a:pPr marL="92075">
              <a:spcBef>
                <a:spcPts val="600"/>
              </a:spcBef>
            </a:pP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- на содержание и обеспечение молодежного коворкинг-центра «Параграф» </a:t>
            </a:r>
            <a:r>
              <a:rPr lang="ru-RU" sz="105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3 419,9 </a:t>
            </a: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тыс. рублей</a:t>
            </a:r>
          </a:p>
          <a:p>
            <a:pPr marL="92075">
              <a:spcBef>
                <a:spcPts val="600"/>
              </a:spcBef>
            </a:pP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- на поддержку деятельности молодежных организаций и объединений, молодежных инициатив и развитию волонтерского движения –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400,0</a:t>
            </a: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тыс. рублей </a:t>
            </a:r>
          </a:p>
          <a:p>
            <a:pPr marL="92075">
              <a:spcBef>
                <a:spcPts val="600"/>
              </a:spcBef>
            </a:pP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- проведение молодежных массовых мероприятий, образовательных форумов и форумов молодежных    проектов –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200,0</a:t>
            </a: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тыс. рублей</a:t>
            </a:r>
          </a:p>
          <a:p>
            <a:pPr marL="228600" indent="-136525">
              <a:spcBef>
                <a:spcPts val="600"/>
              </a:spcBef>
              <a:buFont typeface="+mj-lt"/>
              <a:buAutoNum type="arabicParenR" startAt="2"/>
            </a:pPr>
            <a:r>
              <a:rPr lang="ru-RU" sz="1100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100" i="1" u="sng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субсидии МБУС «ФСЦ «Волхов» </a:t>
            </a:r>
          </a:p>
          <a:p>
            <a:pPr marL="92075">
              <a:spcBef>
                <a:spcPts val="600"/>
              </a:spcBef>
            </a:pP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-на реализацию проекта «Губернаторский молодежный трудовой отряд» –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597,9</a:t>
            </a: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тыс. рублей </a:t>
            </a:r>
          </a:p>
          <a:p>
            <a:pPr marL="92075">
              <a:spcBef>
                <a:spcPts val="600"/>
              </a:spcBef>
            </a:pP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- на софинансирование мероприятий по поддержке содействия трудовой адаптации и занятости молодежи</a:t>
            </a:r>
          </a:p>
          <a:p>
            <a:pPr marL="92075">
              <a:spcBef>
                <a:spcPts val="0"/>
              </a:spcBef>
            </a:pP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– </a:t>
            </a:r>
            <a:r>
              <a:rPr lang="ru-RU" sz="12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48,1</a:t>
            </a: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тыс. рублей</a:t>
            </a:r>
            <a:endParaRPr lang="ru-RU" sz="10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79261" y="745060"/>
            <a:ext cx="2231820" cy="1820593"/>
          </a:xfrm>
          <a:prstGeom prst="rect">
            <a:avLst/>
          </a:prstGeom>
          <a:gradFill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marL="144835" algn="r"/>
            <a:r>
              <a:rPr lang="ru-RU" sz="10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Комплекс процессных мероприятий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«Поддержка молодых семей и пропаганда семейных ценностей» </a:t>
            </a:r>
            <a:r>
              <a:rPr lang="ru-RU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200,0</a:t>
            </a:r>
            <a:r>
              <a:rPr lang="ru-RU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тыс. рублей</a:t>
            </a:r>
          </a:p>
          <a:p>
            <a:pPr marL="144835"/>
            <a:endParaRPr lang="ru-RU" sz="8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 algn="r">
              <a:buFont typeface="Arial" pitchFamily="34" charset="0"/>
              <a:buChar char="•"/>
            </a:pP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поддержка молодых семей и пропаганда семейных ценностей</a:t>
            </a:r>
            <a:endParaRPr lang="ru-RU" sz="105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>
              <a:buFont typeface="Arial" pitchFamily="34" charset="0"/>
              <a:buChar char="•"/>
            </a:pP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>
              <a:buFont typeface="Arial" pitchFamily="34" charset="0"/>
              <a:buChar char="•"/>
            </a:pP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>
              <a:buFont typeface="Arial" pitchFamily="34" charset="0"/>
              <a:buChar char="•"/>
            </a:pP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Выноска со стрелкой влево 12"/>
          <p:cNvSpPr/>
          <p:nvPr/>
        </p:nvSpPr>
        <p:spPr>
          <a:xfrm>
            <a:off x="6588224" y="2637856"/>
            <a:ext cx="2525895" cy="2474763"/>
          </a:xfrm>
          <a:custGeom>
            <a:avLst/>
            <a:gdLst>
              <a:gd name="connsiteX0" fmla="*/ 0 w 2237891"/>
              <a:gd name="connsiteY0" fmla="*/ 1237382 h 2474763"/>
              <a:gd name="connsiteX1" fmla="*/ 226967 w 2237891"/>
              <a:gd name="connsiteY1" fmla="*/ 278893 h 2474763"/>
              <a:gd name="connsiteX2" fmla="*/ 226967 w 2237891"/>
              <a:gd name="connsiteY2" fmla="*/ 916076 h 2474763"/>
              <a:gd name="connsiteX3" fmla="*/ 226967 w 2237891"/>
              <a:gd name="connsiteY3" fmla="*/ 916076 h 2474763"/>
              <a:gd name="connsiteX4" fmla="*/ 226967 w 2237891"/>
              <a:gd name="connsiteY4" fmla="*/ 0 h 2474763"/>
              <a:gd name="connsiteX5" fmla="*/ 2237891 w 2237891"/>
              <a:gd name="connsiteY5" fmla="*/ 0 h 2474763"/>
              <a:gd name="connsiteX6" fmla="*/ 2237891 w 2237891"/>
              <a:gd name="connsiteY6" fmla="*/ 2474763 h 2474763"/>
              <a:gd name="connsiteX7" fmla="*/ 226967 w 2237891"/>
              <a:gd name="connsiteY7" fmla="*/ 2474763 h 2474763"/>
              <a:gd name="connsiteX8" fmla="*/ 226967 w 2237891"/>
              <a:gd name="connsiteY8" fmla="*/ 1558687 h 2474763"/>
              <a:gd name="connsiteX9" fmla="*/ 226967 w 2237891"/>
              <a:gd name="connsiteY9" fmla="*/ 1558687 h 2474763"/>
              <a:gd name="connsiteX10" fmla="*/ 226967 w 2237891"/>
              <a:gd name="connsiteY10" fmla="*/ 2195870 h 2474763"/>
              <a:gd name="connsiteX11" fmla="*/ 0 w 2237891"/>
              <a:gd name="connsiteY11" fmla="*/ 1237382 h 2474763"/>
              <a:gd name="connsiteX0" fmla="*/ 0 w 2287767"/>
              <a:gd name="connsiteY0" fmla="*/ 1677957 h 2474763"/>
              <a:gd name="connsiteX1" fmla="*/ 276843 w 2287767"/>
              <a:gd name="connsiteY1" fmla="*/ 278893 h 2474763"/>
              <a:gd name="connsiteX2" fmla="*/ 276843 w 2287767"/>
              <a:gd name="connsiteY2" fmla="*/ 916076 h 2474763"/>
              <a:gd name="connsiteX3" fmla="*/ 276843 w 2287767"/>
              <a:gd name="connsiteY3" fmla="*/ 916076 h 2474763"/>
              <a:gd name="connsiteX4" fmla="*/ 276843 w 2287767"/>
              <a:gd name="connsiteY4" fmla="*/ 0 h 2474763"/>
              <a:gd name="connsiteX5" fmla="*/ 2287767 w 2287767"/>
              <a:gd name="connsiteY5" fmla="*/ 0 h 2474763"/>
              <a:gd name="connsiteX6" fmla="*/ 2287767 w 2287767"/>
              <a:gd name="connsiteY6" fmla="*/ 2474763 h 2474763"/>
              <a:gd name="connsiteX7" fmla="*/ 276843 w 2287767"/>
              <a:gd name="connsiteY7" fmla="*/ 2474763 h 2474763"/>
              <a:gd name="connsiteX8" fmla="*/ 276843 w 2287767"/>
              <a:gd name="connsiteY8" fmla="*/ 1558687 h 2474763"/>
              <a:gd name="connsiteX9" fmla="*/ 276843 w 2287767"/>
              <a:gd name="connsiteY9" fmla="*/ 1558687 h 2474763"/>
              <a:gd name="connsiteX10" fmla="*/ 276843 w 2287767"/>
              <a:gd name="connsiteY10" fmla="*/ 2195870 h 2474763"/>
              <a:gd name="connsiteX11" fmla="*/ 0 w 2287767"/>
              <a:gd name="connsiteY11" fmla="*/ 1677957 h 247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7767" h="2474763">
                <a:moveTo>
                  <a:pt x="0" y="1677957"/>
                </a:moveTo>
                <a:lnTo>
                  <a:pt x="276843" y="278893"/>
                </a:lnTo>
                <a:lnTo>
                  <a:pt x="276843" y="916076"/>
                </a:lnTo>
                <a:lnTo>
                  <a:pt x="276843" y="916076"/>
                </a:lnTo>
                <a:lnTo>
                  <a:pt x="276843" y="0"/>
                </a:lnTo>
                <a:lnTo>
                  <a:pt x="2287767" y="0"/>
                </a:lnTo>
                <a:lnTo>
                  <a:pt x="2287767" y="2474763"/>
                </a:lnTo>
                <a:lnTo>
                  <a:pt x="276843" y="2474763"/>
                </a:lnTo>
                <a:lnTo>
                  <a:pt x="276843" y="1558687"/>
                </a:lnTo>
                <a:lnTo>
                  <a:pt x="276843" y="1558687"/>
                </a:lnTo>
                <a:lnTo>
                  <a:pt x="276843" y="2195870"/>
                </a:lnTo>
                <a:lnTo>
                  <a:pt x="0" y="1677957"/>
                </a:lnTo>
                <a:close/>
              </a:path>
            </a:pathLst>
          </a:custGeom>
          <a:gradFill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0" scaled="1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marL="144835" algn="r"/>
            <a:endParaRPr lang="ru-RU" sz="10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algn="r"/>
            <a:r>
              <a:rPr lang="ru-RU" sz="10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Комплекс процессных мероприятий «</a:t>
            </a:r>
            <a:r>
              <a:rPr lang="ru-RU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Сохранение исторической памяти, гражданско-патриотическое и духовно-нравственное воспитание молодежи</a:t>
            </a:r>
            <a:r>
              <a:rPr lang="ru-RU" sz="10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» -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100,0</a:t>
            </a:r>
            <a:r>
              <a:rPr lang="ru-RU" sz="10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тыс. рублей</a:t>
            </a:r>
          </a:p>
          <a:p>
            <a:pPr marL="144835" algn="r"/>
            <a:endParaRPr lang="ru-RU" sz="8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 algn="r">
              <a:buFont typeface="Arial" pitchFamily="34" charset="0"/>
              <a:buChar char="•"/>
            </a:pPr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проведение мероприятий по сохранению исторической памяти, гражданско-патриотического и духовно-нравственного воспитания молодежи</a:t>
            </a:r>
          </a:p>
          <a:p>
            <a:pPr marL="144835" indent="69269" algn="r">
              <a:buFont typeface="Arial" pitchFamily="34" charset="0"/>
              <a:buChar char="•"/>
            </a:pP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 algn="r">
              <a:buFont typeface="Arial" pitchFamily="34" charset="0"/>
              <a:buChar char="•"/>
            </a:pP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 algn="r">
              <a:buFont typeface="Arial" pitchFamily="34" charset="0"/>
              <a:buChar char="•"/>
            </a:pP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 algn="r">
              <a:buFont typeface="Arial" pitchFamily="34" charset="0"/>
              <a:buChar char="•"/>
            </a:pP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  <a:p>
            <a:pPr marL="144835" indent="69269" algn="r">
              <a:buFont typeface="Arial" pitchFamily="34" charset="0"/>
              <a:buChar char="•"/>
            </a:pP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174" name="Picture 6" descr="https://sun9-54.userapi.com/c858128/v858128977/1f1cc7/eUvNgRKDXr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29" y="2263850"/>
            <a:ext cx="2332098" cy="13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4803998"/>
            <a:ext cx="357904" cy="308425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600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23928" y="205773"/>
            <a:ext cx="2409084" cy="491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2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r>
              <a:rPr lang="ru-RU" sz="14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4 965,9 </a:t>
            </a:r>
            <a:r>
              <a:rPr lang="ru-RU" sz="12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800" b="1" dirty="0">
              <a:ln w="50800"/>
              <a:solidFill>
                <a:srgbClr val="170858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t="6975" r="15300" b="5958"/>
          <a:stretch/>
        </p:blipFill>
        <p:spPr bwMode="auto">
          <a:xfrm>
            <a:off x="3988286" y="1198260"/>
            <a:ext cx="841973" cy="112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tacon.ru/wp-content/uploads/c/8/5/c85737ecc283c6852ef581419009021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 b="4444"/>
          <a:stretch/>
        </p:blipFill>
        <p:spPr bwMode="auto">
          <a:xfrm>
            <a:off x="4716015" y="3795886"/>
            <a:ext cx="1891532" cy="124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EB1A73-DCBF-49A0-85A4-5E0CD3BC4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76" y="3664315"/>
            <a:ext cx="885282" cy="88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23012"/>
      </p:ext>
    </p:extLst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59220426"/>
              </p:ext>
            </p:extLst>
          </p:nvPr>
        </p:nvGraphicFramePr>
        <p:xfrm>
          <a:off x="5" y="1093606"/>
          <a:ext cx="9143995" cy="3926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1485" y="4901876"/>
            <a:ext cx="532510" cy="236291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39</a:t>
            </a:fld>
            <a:endParaRPr lang="ru-RU" sz="9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" y="0"/>
            <a:ext cx="5059674" cy="69694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11. Муниципальная программа </a:t>
            </a:r>
          </a:p>
          <a:p>
            <a:r>
              <a:rPr lang="ru-RU" sz="1300" b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«Борьба с борщевиком Сосновского на территории муниципального образования город Волхов Волховского муниципального района»</a:t>
            </a: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endParaRPr lang="ru-RU" sz="1300" b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1999" y="0"/>
            <a:ext cx="4082001" cy="69806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Цель реализации муниципальной программы – </a:t>
            </a:r>
          </a:p>
          <a:p>
            <a:pPr algn="r"/>
            <a:r>
              <a:rPr lang="ru-RU" sz="10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локализация и ликвидация очагов распространения борщевика Сосновского на территории МО город Волхов</a:t>
            </a:r>
          </a:p>
          <a:p>
            <a:pPr algn="r"/>
            <a:endParaRPr lang="ru-RU" sz="1000" b="1" i="1" dirty="0">
              <a:ln w="50800"/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602432"/>
            <a:ext cx="2038322" cy="491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r>
              <a:rPr lang="ru-RU" sz="12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2025 год – </a:t>
            </a:r>
          </a:p>
          <a:p>
            <a:r>
              <a:rPr lang="ru-RU" sz="1400" b="1" dirty="0">
                <a:ln w="50800"/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153,5 </a:t>
            </a:r>
            <a:r>
              <a:rPr lang="ru-RU" sz="1200" b="1" dirty="0">
                <a:ln w="50800"/>
                <a:solidFill>
                  <a:srgbClr val="170858"/>
                </a:solidFill>
                <a:latin typeface="Arial Black" pitchFamily="34" charset="0"/>
                <a:cs typeface="Times New Roman" panose="02020603050405020304" pitchFamily="18" charset="0"/>
              </a:rPr>
              <a:t>тыс. рублей</a:t>
            </a:r>
            <a:endParaRPr lang="ru-RU" sz="800" b="1" dirty="0">
              <a:ln w="50800"/>
              <a:solidFill>
                <a:srgbClr val="170858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22" y="4105619"/>
            <a:ext cx="1063217" cy="93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14C38B-1E55-4370-8B88-1FD5F474D8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" y="4231484"/>
            <a:ext cx="1206470" cy="7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41789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F3814F-B896-4F82-881A-A59912A5E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33"/>
            <a:ext cx="9144000" cy="84459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76255" y="843558"/>
            <a:ext cx="2263315" cy="424847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2480" y="4924572"/>
            <a:ext cx="251520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4</a:t>
            </a:fld>
            <a:endParaRPr lang="ru-RU" sz="9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-66351"/>
            <a:ext cx="6876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ОПИСАНИЕ АДМИНИСТРАТИВНОГО-ТЕРРИТОРИАЛЬНОГО ДЕЛЕНИЯ </a:t>
            </a:r>
          </a:p>
          <a:p>
            <a:pPr algn="ctr"/>
            <a:r>
              <a:rPr lang="ru-RU" sz="16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ПУБЛИЧНО-ПРАВОВОГО ОБРАЗОВАНИЯ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52268"/>
            <a:ext cx="7092280" cy="42484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" y="17235"/>
            <a:ext cx="597043" cy="920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FF5893-53C4-4471-9648-F212F96163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96"/>
          <a:stretch/>
        </p:blipFill>
        <p:spPr>
          <a:xfrm>
            <a:off x="4816979" y="2188812"/>
            <a:ext cx="4654888" cy="266091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D070F2C-12AE-4489-91D0-C490A4150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00" y="1131590"/>
            <a:ext cx="2363170" cy="18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Выгнутая вправо стрелка 12">
            <a:extLst>
              <a:ext uri="{FF2B5EF4-FFF2-40B4-BE49-F238E27FC236}">
                <a16:creationId xmlns:a16="http://schemas.microsoft.com/office/drawing/2014/main" id="{F3CA234B-E4D1-4D93-B2B5-96CB9C69BFEC}"/>
              </a:ext>
            </a:extLst>
          </p:cNvPr>
          <p:cNvSpPr/>
          <p:nvPr/>
        </p:nvSpPr>
        <p:spPr>
          <a:xfrm rot="20706089">
            <a:off x="8561298" y="1737609"/>
            <a:ext cx="468222" cy="1940399"/>
          </a:xfrm>
          <a:prstGeom prst="curvedLeftArrow">
            <a:avLst>
              <a:gd name="adj1" fmla="val 15616"/>
              <a:gd name="adj2" fmla="val 50000"/>
              <a:gd name="adj3" fmla="val 23273"/>
            </a:avLst>
          </a:prstGeom>
          <a:solidFill>
            <a:srgbClr val="1F4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1CD6D-AC33-4316-AC53-0BA420121BB8}"/>
              </a:ext>
            </a:extLst>
          </p:cNvPr>
          <p:cNvSpPr txBox="1"/>
          <p:nvPr/>
        </p:nvSpPr>
        <p:spPr>
          <a:xfrm>
            <a:off x="0" y="3374709"/>
            <a:ext cx="63897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Постановлением Президиума Всероссийского ЦИК </a:t>
            </a:r>
          </a:p>
          <a:p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от 27 декабря 1933 г. рабочий посёлок преобразован в город Волховстрой. </a:t>
            </a:r>
          </a:p>
          <a:p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Указом Президиума Верховного Совета РСФСР от 11 апреля 1940 г. </a:t>
            </a:r>
          </a:p>
          <a:p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город Волховстрой переименован в Волхов </a:t>
            </a:r>
            <a:r>
              <a:rPr lang="ru-RU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(название Волховстрой, имеющее чётко выраженный характер временности, связанное с периодом строительства, было заменено на Волхов по расположению на р. Волхов)</a:t>
            </a:r>
            <a:endParaRPr lang="ru-RU" sz="1600" dirty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29F090-BC40-4695-8700-DD76C480C133}"/>
              </a:ext>
            </a:extLst>
          </p:cNvPr>
          <p:cNvSpPr txBox="1"/>
          <p:nvPr/>
        </p:nvSpPr>
        <p:spPr>
          <a:xfrm>
            <a:off x="24878" y="852269"/>
            <a:ext cx="6747092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Город Волхов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 </a:t>
            </a: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расположен в восточной части Ленинградской области и находится на обоих берегах реки Волхов.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Площадь – 10 821 га.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Город возник как посёлок строителей Волховской ГЭС (Волховстрой), которая строилась с 1918 по 1926 год и была первой крупной ГЭС в России. </a:t>
            </a:r>
          </a:p>
          <a:p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Прежние названия:</a:t>
            </a:r>
          </a:p>
          <a:p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до 1927 г. – деревня Званка</a:t>
            </a:r>
          </a:p>
          <a:p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до 1933 г. – рабочий поселок Званка</a:t>
            </a:r>
          </a:p>
          <a:p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до 1940 г. – город Волховстрой</a:t>
            </a:r>
          </a:p>
        </p:txBody>
      </p:sp>
    </p:spTree>
    <p:extLst>
      <p:ext uri="{BB962C8B-B14F-4D97-AF65-F5344CB8AC3E}">
        <p14:creationId xmlns:p14="http://schemas.microsoft.com/office/powerpoint/2010/main" val="919045361"/>
      </p:ext>
    </p:extLst>
  </p:cSld>
  <p:clrMapOvr>
    <a:masterClrMapping/>
  </p:clrMapOvr>
  <p:transition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54270B-BA58-4767-94A9-97F902148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4" b="23545"/>
          <a:stretch/>
        </p:blipFill>
        <p:spPr>
          <a:xfrm>
            <a:off x="5314368" y="3291830"/>
            <a:ext cx="3743667" cy="17331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88A333-8F77-4A5A-9ED1-0AB725B2F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77206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16016" y="982651"/>
            <a:ext cx="4361314" cy="17331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marL="352640" lvl="1" indent="-69269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2D18A8"/>
                </a:solidFill>
                <a:latin typeface="Arial Narrow" pitchFamily="34" charset="0"/>
              </a:rPr>
              <a:t>на обеспечение представительного органа МО город Волхов </a:t>
            </a:r>
            <a:r>
              <a:rPr lang="ru-RU" sz="1200" dirty="0">
                <a:solidFill>
                  <a:srgbClr val="2D18A8"/>
                </a:solidFill>
                <a:latin typeface="Arial Narrow" pitchFamily="34" charset="0"/>
              </a:rPr>
              <a:t>(Совет депутатов МО город Волхов) – </a:t>
            </a:r>
            <a:r>
              <a:rPr lang="ru-RU" sz="1400" b="1" dirty="0">
                <a:solidFill>
                  <a:srgbClr val="2D18A8"/>
                </a:solidFill>
                <a:latin typeface="Arial Narrow" pitchFamily="34" charset="0"/>
              </a:rPr>
              <a:t>6 051,0 </a:t>
            </a:r>
            <a:r>
              <a:rPr lang="ru-RU" sz="1200" dirty="0">
                <a:solidFill>
                  <a:srgbClr val="2D18A8"/>
                </a:solidFill>
                <a:latin typeface="Arial Narrow" pitchFamily="34" charset="0"/>
              </a:rPr>
              <a:t>тыс. рублей</a:t>
            </a:r>
          </a:p>
          <a:p>
            <a:pPr marL="352640" lvl="1" indent="-69269"/>
            <a:r>
              <a:rPr lang="ru-RU" sz="1200" dirty="0">
                <a:solidFill>
                  <a:srgbClr val="2D18A8"/>
                </a:solidFill>
                <a:latin typeface="Arial Narrow" pitchFamily="34" charset="0"/>
              </a:rPr>
              <a:t> </a:t>
            </a:r>
          </a:p>
          <a:p>
            <a:pPr marL="352640" lvl="1" indent="-69269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2D18A8"/>
                </a:solidFill>
                <a:latin typeface="Arial Narrow" pitchFamily="34" charset="0"/>
              </a:rPr>
              <a:t>на осуществление полномочий в части внешнего муниципального финансового контроля</a:t>
            </a:r>
            <a:r>
              <a:rPr lang="ru-RU" sz="1200" dirty="0">
                <a:solidFill>
                  <a:srgbClr val="2D18A8"/>
                </a:solidFill>
                <a:latin typeface="Arial Narrow" pitchFamily="34" charset="0"/>
              </a:rPr>
              <a:t> МО город Волхов в виде предоставления межбюджетных трансфертов бюджету Волховского муниципального района (Контрольно-счетный орган Волховского муниципального района) – </a:t>
            </a:r>
            <a:r>
              <a:rPr lang="ru-RU" sz="1400" b="1" dirty="0">
                <a:solidFill>
                  <a:srgbClr val="2D18A8"/>
                </a:solidFill>
                <a:latin typeface="Arial Narrow" pitchFamily="34" charset="0"/>
              </a:rPr>
              <a:t>200,0</a:t>
            </a:r>
            <a:r>
              <a:rPr lang="ru-RU" sz="1200" b="1" dirty="0">
                <a:solidFill>
                  <a:srgbClr val="2D18A8"/>
                </a:solidFill>
                <a:latin typeface="Arial Narrow" pitchFamily="34" charset="0"/>
              </a:rPr>
              <a:t> </a:t>
            </a:r>
            <a:r>
              <a:rPr lang="ru-RU" sz="1200" dirty="0">
                <a:solidFill>
                  <a:srgbClr val="2D18A8"/>
                </a:solidFill>
                <a:latin typeface="Arial Narrow" pitchFamily="34" charset="0"/>
              </a:rPr>
              <a:t>тыс. рублей</a:t>
            </a:r>
          </a:p>
        </p:txBody>
      </p:sp>
      <p:sp>
        <p:nvSpPr>
          <p:cNvPr id="29" name="Прямоугольник 15"/>
          <p:cNvSpPr/>
          <p:nvPr/>
        </p:nvSpPr>
        <p:spPr>
          <a:xfrm>
            <a:off x="47285" y="702637"/>
            <a:ext cx="4524715" cy="1080120"/>
          </a:xfrm>
          <a:prstGeom prst="downArrow">
            <a:avLst>
              <a:gd name="adj1" fmla="val 89255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latin typeface="Arial Narrow" pitchFamily="34" charset="0"/>
              </a:rPr>
              <a:t>Расходы на осуществление непрограммных направлений деятельности запланированы на 2024 год в размере </a:t>
            </a:r>
          </a:p>
          <a:p>
            <a:pPr algn="ctr"/>
            <a:r>
              <a:rPr lang="ru-RU" sz="1600" b="1" dirty="0">
                <a:latin typeface="Arial Narrow" pitchFamily="34" charset="0"/>
              </a:rPr>
              <a:t>84 158,1 </a:t>
            </a:r>
            <a:r>
              <a:rPr lang="ru-RU" sz="1200" dirty="0">
                <a:latin typeface="Arial Narrow" pitchFamily="34" charset="0"/>
              </a:rPr>
              <a:t>тыс. руб. или </a:t>
            </a:r>
            <a:r>
              <a:rPr lang="ru-RU" sz="1600" b="1" dirty="0">
                <a:latin typeface="Arial Narrow" pitchFamily="34" charset="0"/>
              </a:rPr>
              <a:t>16,3</a:t>
            </a:r>
            <a:r>
              <a:rPr lang="ru-RU" sz="1200" b="1" dirty="0">
                <a:latin typeface="Arial Narrow" pitchFamily="34" charset="0"/>
              </a:rPr>
              <a:t>% </a:t>
            </a:r>
            <a:r>
              <a:rPr lang="ru-RU" sz="1200" dirty="0">
                <a:latin typeface="Arial Narrow" pitchFamily="34" charset="0"/>
              </a:rPr>
              <a:t>от общего объема расходов</a:t>
            </a:r>
          </a:p>
          <a:p>
            <a:pPr algn="ctr"/>
            <a:endParaRPr lang="ru-RU" sz="1200" b="1" dirty="0">
              <a:latin typeface="Arial Narrow" pitchFamily="34" charset="0"/>
            </a:endParaRPr>
          </a:p>
          <a:p>
            <a:pPr algn="ctr"/>
            <a:endParaRPr lang="ru-RU" sz="1200" b="1" dirty="0"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4906392"/>
            <a:ext cx="395539" cy="237108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40</a:t>
            </a:fld>
            <a:endParaRPr lang="ru-RU" sz="9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-17555"/>
            <a:ext cx="5400600" cy="565689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Расходы бюджета МО город Волхов на 2025 год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на осуществление непрограммных направлений деятельности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31345660"/>
              </p:ext>
            </p:extLst>
          </p:nvPr>
        </p:nvGraphicFramePr>
        <p:xfrm>
          <a:off x="73930" y="1535435"/>
          <a:ext cx="4665282" cy="1311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CCB70D-8A28-4879-9B5F-EB6BDCB55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" y="2870270"/>
            <a:ext cx="5162344" cy="215467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E19DA30-B92E-469B-A0DC-25D74C6AFC50}"/>
              </a:ext>
            </a:extLst>
          </p:cNvPr>
          <p:cNvSpPr/>
          <p:nvPr/>
        </p:nvSpPr>
        <p:spPr>
          <a:xfrm>
            <a:off x="8149816" y="244590"/>
            <a:ext cx="994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(лист 1 из </a:t>
            </a:r>
            <a:r>
              <a:rPr lang="en-US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3</a:t>
            </a:r>
            <a:r>
              <a:rPr lang="ru-RU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0A76D1-FAB2-4258-B2BF-FD9F9A1269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-1656"/>
            <a:ext cx="1475656" cy="68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25484"/>
      </p:ext>
    </p:extLst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88A333-8F77-4A5A-9ED1-0AB725B2F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77206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16016" y="982650"/>
            <a:ext cx="4361314" cy="18771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>
              <a:spcAft>
                <a:spcPts val="600"/>
              </a:spcAft>
            </a:pPr>
            <a:r>
              <a:rPr lang="ru-RU" sz="1050" b="1" dirty="0">
                <a:ln w="50800"/>
                <a:solidFill>
                  <a:srgbClr val="2D18A8"/>
                </a:solidFill>
                <a:latin typeface="Arial Narrow" pitchFamily="34" charset="0"/>
                <a:cs typeface="Times New Roman" panose="02020603050405020304" pitchFamily="18" charset="0"/>
              </a:rPr>
              <a:t>В рамках иных непрограммных расходов предусмотрены ассигнования на проведение следующих мероприятий:</a:t>
            </a:r>
          </a:p>
          <a:p>
            <a:pPr lvl="0"/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1) исполнение публичных нормативных обязательств МО город Волхов – 12 546,7 тыс. рублей: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единовременное поощрение гражданам, награждаемым знаками отличия «За заслуги перед городом Волховом» и выплаты почетным гражданам города Волхова – 558,5 тыс. рублей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на осуществление доплат к пенсиям муниципальных служащих – 11 988,2 тыс. рублей</a:t>
            </a:r>
          </a:p>
        </p:txBody>
      </p:sp>
      <p:sp>
        <p:nvSpPr>
          <p:cNvPr id="29" name="Прямоугольник 15"/>
          <p:cNvSpPr/>
          <p:nvPr/>
        </p:nvSpPr>
        <p:spPr>
          <a:xfrm>
            <a:off x="47285" y="702637"/>
            <a:ext cx="4524715" cy="1080120"/>
          </a:xfrm>
          <a:prstGeom prst="downArrow">
            <a:avLst>
              <a:gd name="adj1" fmla="val 89255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latin typeface="Arial Narrow" pitchFamily="34" charset="0"/>
              </a:rPr>
              <a:t>Расходы на осуществление непрограммных направлений деятельности запланированы на 2024 год в размере </a:t>
            </a:r>
          </a:p>
          <a:p>
            <a:pPr algn="ctr"/>
            <a:r>
              <a:rPr lang="ru-RU" sz="1600" b="1" dirty="0">
                <a:latin typeface="Arial Narrow" pitchFamily="34" charset="0"/>
              </a:rPr>
              <a:t>84 158,1 </a:t>
            </a:r>
            <a:r>
              <a:rPr lang="ru-RU" sz="1200" dirty="0">
                <a:latin typeface="Arial Narrow" pitchFamily="34" charset="0"/>
              </a:rPr>
              <a:t>тыс. руб. или </a:t>
            </a:r>
            <a:r>
              <a:rPr lang="ru-RU" sz="1600" b="1" dirty="0">
                <a:latin typeface="Arial Narrow" pitchFamily="34" charset="0"/>
              </a:rPr>
              <a:t>16,3</a:t>
            </a:r>
            <a:r>
              <a:rPr lang="ru-RU" sz="1200" b="1" dirty="0">
                <a:latin typeface="Arial Narrow" pitchFamily="34" charset="0"/>
              </a:rPr>
              <a:t>% </a:t>
            </a:r>
            <a:r>
              <a:rPr lang="ru-RU" sz="1200" dirty="0">
                <a:latin typeface="Arial Narrow" pitchFamily="34" charset="0"/>
              </a:rPr>
              <a:t>от общего объема расходов</a:t>
            </a:r>
          </a:p>
          <a:p>
            <a:pPr algn="ctr"/>
            <a:endParaRPr lang="ru-RU" sz="1200" b="1" dirty="0">
              <a:latin typeface="Arial Narrow" pitchFamily="34" charset="0"/>
            </a:endParaRPr>
          </a:p>
          <a:p>
            <a:pPr algn="ctr"/>
            <a:endParaRPr lang="ru-RU" sz="1200" b="1" dirty="0"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4906392"/>
            <a:ext cx="395539" cy="237108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41</a:t>
            </a:fld>
            <a:endParaRPr lang="ru-RU" sz="9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-17555"/>
            <a:ext cx="5400600" cy="565689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Расходы бюджета МО город Волхов на 2025 год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на осуществление непрограммных направлений деятельности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258334830"/>
              </p:ext>
            </p:extLst>
          </p:nvPr>
        </p:nvGraphicFramePr>
        <p:xfrm>
          <a:off x="94402" y="1635646"/>
          <a:ext cx="4665282" cy="1311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 descr="https://upload.wikimedia.org/wikipedia/commons/4/42/%D0%92%D0%BE%D0%BB%D1%85%D0%BE%D0%B2%D1%81%D0%BA%D0%B0%D1%8F_%D0%B0%D0%B4%D0%BC%D0%B8%D0%BD%D0%B8%D1%81%D1%82%D1%80%D0%B0%D1%86%D0%B8%D1%8F.jpg">
            <a:extLst>
              <a:ext uri="{FF2B5EF4-FFF2-40B4-BE49-F238E27FC236}">
                <a16:creationId xmlns:a16="http://schemas.microsoft.com/office/drawing/2014/main" id="{67203F63-64E3-448C-B770-D216A0D86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67300"/>
            <a:ext cx="2489106" cy="147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B5BA76-5D7C-448A-91AC-14E3F7532FAA}"/>
              </a:ext>
            </a:extLst>
          </p:cNvPr>
          <p:cNvSpPr/>
          <p:nvPr/>
        </p:nvSpPr>
        <p:spPr>
          <a:xfrm>
            <a:off x="8149816" y="244590"/>
            <a:ext cx="994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(лист 2 из </a:t>
            </a:r>
            <a:r>
              <a:rPr lang="en-US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3</a:t>
            </a:r>
            <a:r>
              <a:rPr lang="ru-RU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6D4C08-434A-40C9-A202-780FFAAC554E}"/>
              </a:ext>
            </a:extLst>
          </p:cNvPr>
          <p:cNvSpPr/>
          <p:nvPr/>
        </p:nvSpPr>
        <p:spPr>
          <a:xfrm>
            <a:off x="104999" y="2968007"/>
            <a:ext cx="6421814" cy="20569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>
              <a:spcBef>
                <a:spcPts val="600"/>
              </a:spcBef>
            </a:pPr>
            <a:r>
              <a:rPr lang="ru-RU" sz="115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2) субсидии на выполнение муниципального задания МБУ «Управление общежитиями» – 21 061,3 тыс. рублей </a:t>
            </a:r>
          </a:p>
          <a:p>
            <a:pPr>
              <a:spcBef>
                <a:spcPts val="600"/>
              </a:spcBef>
            </a:pPr>
            <a:r>
              <a:rPr lang="ru-RU" sz="115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3) обеспечение деятельности МКУ «Служба заказчика» – 17 888,6 тыс. рублей</a:t>
            </a:r>
          </a:p>
          <a:p>
            <a:pPr>
              <a:spcBef>
                <a:spcPts val="600"/>
              </a:spcBef>
            </a:pPr>
            <a:r>
              <a:rPr lang="ru-RU" sz="115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4) резервный фонд исполнительно-распорядительного органа МО город Волхов – 7 400,0 тыс. рублей</a:t>
            </a:r>
          </a:p>
          <a:p>
            <a:pPr lvl="0">
              <a:spcBef>
                <a:spcPts val="600"/>
              </a:spcBef>
            </a:pPr>
            <a:r>
              <a:rPr lang="ru-RU" sz="115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5) содержание муниципального имущества – 3 592,0 тыс. рублей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50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субсидии МБУ «Дорожное хозяйство и благоустройство» на охрану комплекса зданий лагеря «</a:t>
            </a:r>
            <a:r>
              <a:rPr lang="ru-RU" sz="1150" dirty="0" err="1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Стуглево</a:t>
            </a:r>
            <a:r>
              <a:rPr lang="ru-RU" sz="1150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» – 1 954,8 тыс. рублей и аттракциона «Канатный городок» - 1 517,2 тыс.рублей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50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бездоговорное потребление отопления нежилых помещений по счетам АО «ЛОТЭК» – 120,0 тыс. рублей</a:t>
            </a:r>
          </a:p>
          <a:p>
            <a:pPr>
              <a:spcBef>
                <a:spcPts val="600"/>
              </a:spcBef>
            </a:pPr>
            <a:r>
              <a:rPr lang="ru-RU" sz="115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6) на охрану закрытого полигона, занятого твердыми бытовыми отходами – 1 576,8 тыс. рублей </a:t>
            </a:r>
          </a:p>
          <a:p>
            <a:pPr lvl="0"/>
            <a:endParaRPr lang="ru-RU" sz="1150" b="1" dirty="0">
              <a:solidFill>
                <a:srgbClr val="2D18A8"/>
              </a:solidFill>
              <a:latin typeface="Arial Narrow" pitchFamily="34" charset="0"/>
              <a:ea typeface="Times New Roman"/>
              <a:cs typeface="Times New Roman"/>
            </a:endParaRPr>
          </a:p>
          <a:p>
            <a:pPr lvl="0"/>
            <a:endParaRPr lang="ru-RU" sz="1150" dirty="0">
              <a:solidFill>
                <a:srgbClr val="2D18A8"/>
              </a:solidFill>
              <a:latin typeface="Arial Narrow" pitchFamily="34" charset="0"/>
              <a:ea typeface="Times New Roman"/>
              <a:cs typeface="Times New Roman"/>
            </a:endParaRPr>
          </a:p>
          <a:p>
            <a:endParaRPr lang="ru-RU" sz="1150" i="1" dirty="0">
              <a:ln w="50800"/>
              <a:solidFill>
                <a:srgbClr val="2D18A8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5A53D0-BE67-475F-9E42-29D6ED087B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79" y="3882837"/>
            <a:ext cx="2627782" cy="1244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FC361C-C3EA-4820-9D58-FB988F34A6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-1656"/>
            <a:ext cx="1475656" cy="68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4031"/>
      </p:ext>
    </p:extLst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6D4C08-434A-40C9-A202-780FFAAC554E}"/>
              </a:ext>
            </a:extLst>
          </p:cNvPr>
          <p:cNvSpPr/>
          <p:nvPr/>
        </p:nvSpPr>
        <p:spPr>
          <a:xfrm>
            <a:off x="1187624" y="2870006"/>
            <a:ext cx="7889706" cy="22025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t"/>
          <a:lstStyle/>
          <a:p>
            <a:pPr lvl="0"/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1</a:t>
            </a:r>
            <a:r>
              <a:rPr lang="en-US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0</a:t>
            </a: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) проведение кадастровых работ по земельным участкам, расположенным под многоквартирными домами, автомобильными дорогами и постановка их на кадастровый учет, а также проведение прочих мероприятий по землеустройству – 1 200,0 тыс. рублей</a:t>
            </a:r>
          </a:p>
          <a:p>
            <a:pPr>
              <a:spcBef>
                <a:spcPts val="600"/>
              </a:spcBef>
            </a:pP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11) проведение работ по ремонту крыльца офиса Общества инвалидов с установкой пандуса для маломобильных групп населения у жилого дома №26/11 по ул. Кирова – 1 039,9 тыс. рублей</a:t>
            </a:r>
          </a:p>
          <a:p>
            <a:pPr>
              <a:spcBef>
                <a:spcPts val="600"/>
              </a:spcBef>
            </a:pP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12) комиссионное вознаграждение АО «ЕИРЦ ЛО» за сбор и перечисление в бюджет платы за наем жилых помещений и мероприятия по подготовке к проведению праздника, посвященного Дню работников жилищно-коммунального хозяйств – </a:t>
            </a:r>
            <a:r>
              <a:rPr lang="en-US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294,0</a:t>
            </a: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 тыс. рублей</a:t>
            </a:r>
          </a:p>
          <a:p>
            <a:pPr>
              <a:spcBef>
                <a:spcPts val="300"/>
              </a:spcBef>
            </a:pP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13) оценка недвижимости, признание прав и регулирование отношений по муниципальной собственности – 250,0 тыс. рублей</a:t>
            </a:r>
          </a:p>
          <a:p>
            <a:pPr lvl="0">
              <a:spcBef>
                <a:spcPts val="300"/>
              </a:spcBef>
            </a:pP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14) выполнение других обязательств органов местного самоуправления и прочие непрограммные расходы                                                          </a:t>
            </a:r>
            <a:r>
              <a:rPr lang="ru-RU" sz="1050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(для оплаты налога на имущество организаций за недвижимое имущество, числящееся на балансе администрации, членских взносов в Совет муниципальных образований Ленинградской области, услуги по приему делегаций, исполнительские сборы, расходы на исполнение судебных актов и прочие вопросы местного значения, обслуживание муниципального долга) </a:t>
            </a: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– 3 999,2 тыс. рублей</a:t>
            </a:r>
          </a:p>
          <a:p>
            <a:pPr lvl="0"/>
            <a:endParaRPr lang="ru-RU" sz="1100" b="1" dirty="0">
              <a:solidFill>
                <a:srgbClr val="2D18A8"/>
              </a:solidFill>
              <a:latin typeface="Arial Narrow" pitchFamily="34" charset="0"/>
              <a:ea typeface="Times New Roman"/>
              <a:cs typeface="Times New Roman"/>
            </a:endParaRPr>
          </a:p>
          <a:p>
            <a:pPr lvl="0"/>
            <a:endParaRPr lang="ru-RU" sz="1100" dirty="0">
              <a:solidFill>
                <a:srgbClr val="2D18A8"/>
              </a:solidFill>
              <a:latin typeface="Arial Narrow" pitchFamily="34" charset="0"/>
              <a:ea typeface="Times New Roman"/>
              <a:cs typeface="Times New Roman"/>
            </a:endParaRPr>
          </a:p>
          <a:p>
            <a:endParaRPr lang="ru-RU" sz="1100" i="1" dirty="0">
              <a:ln w="50800"/>
              <a:solidFill>
                <a:srgbClr val="2D18A8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88A333-8F77-4A5A-9ED1-0AB725B2F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77206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16016" y="982651"/>
            <a:ext cx="4361314" cy="18051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>
              <a:spcAft>
                <a:spcPts val="600"/>
              </a:spcAft>
            </a:pPr>
            <a:r>
              <a:rPr lang="ru-RU" sz="1050" b="1" dirty="0">
                <a:ln w="50800"/>
                <a:solidFill>
                  <a:srgbClr val="2D18A8"/>
                </a:solidFill>
                <a:latin typeface="Arial Narrow" pitchFamily="34" charset="0"/>
                <a:cs typeface="Times New Roman" panose="02020603050405020304" pitchFamily="18" charset="0"/>
              </a:rPr>
              <a:t>В рамках иных непрограммных расходов предусмотрены ассигнования на проведение следующих мероприятий:</a:t>
            </a:r>
          </a:p>
          <a:p>
            <a:pPr lvl="0"/>
            <a:r>
              <a:rPr lang="en-US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7</a:t>
            </a: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) субсидии организациям, оказывающим банные услуги физическим лицам – 3 500,0 тыс. рублей</a:t>
            </a:r>
          </a:p>
          <a:p>
            <a:pPr>
              <a:spcBef>
                <a:spcPts val="300"/>
              </a:spcBef>
            </a:pPr>
            <a:r>
              <a:rPr lang="en-US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8</a:t>
            </a: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) проведение ремонта и содержание муниципального жилищного фонда – </a:t>
            </a:r>
            <a:r>
              <a:rPr lang="en-US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2 </a:t>
            </a: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300,0 тыс. рублей</a:t>
            </a:r>
          </a:p>
          <a:p>
            <a:pPr lvl="0">
              <a:spcBef>
                <a:spcPts val="300"/>
              </a:spcBef>
            </a:pPr>
            <a:r>
              <a:rPr lang="en-US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9</a:t>
            </a: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) организация ритуальных услуг и содержание мест захоронения – </a:t>
            </a:r>
            <a:r>
              <a:rPr lang="en-US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               </a:t>
            </a:r>
            <a:r>
              <a:rPr lang="ru-RU" sz="1100" b="1" dirty="0">
                <a:solidFill>
                  <a:srgbClr val="2D18A8"/>
                </a:solidFill>
                <a:latin typeface="Arial Narrow" pitchFamily="34" charset="0"/>
                <a:ea typeface="Times New Roman"/>
                <a:cs typeface="Times New Roman"/>
              </a:rPr>
              <a:t>1 258,6 тыс. рублей</a:t>
            </a:r>
          </a:p>
        </p:txBody>
      </p:sp>
      <p:sp>
        <p:nvSpPr>
          <p:cNvPr id="29" name="Прямоугольник 15"/>
          <p:cNvSpPr/>
          <p:nvPr/>
        </p:nvSpPr>
        <p:spPr>
          <a:xfrm>
            <a:off x="47285" y="702637"/>
            <a:ext cx="4524715" cy="1080120"/>
          </a:xfrm>
          <a:prstGeom prst="downArrow">
            <a:avLst>
              <a:gd name="adj1" fmla="val 89255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latin typeface="Arial Narrow" pitchFamily="34" charset="0"/>
              </a:rPr>
              <a:t>Расходы на осуществление непрограммных направлений деятельности запланированы на 2024 год в размере </a:t>
            </a:r>
          </a:p>
          <a:p>
            <a:pPr algn="ctr"/>
            <a:r>
              <a:rPr lang="ru-RU" sz="1600" b="1" dirty="0">
                <a:latin typeface="Arial Narrow" pitchFamily="34" charset="0"/>
              </a:rPr>
              <a:t>84 158,1 </a:t>
            </a:r>
            <a:r>
              <a:rPr lang="ru-RU" sz="1200" dirty="0">
                <a:latin typeface="Arial Narrow" pitchFamily="34" charset="0"/>
              </a:rPr>
              <a:t>тыс. руб. или </a:t>
            </a:r>
            <a:r>
              <a:rPr lang="ru-RU" sz="1600" b="1" dirty="0">
                <a:latin typeface="Arial Narrow" pitchFamily="34" charset="0"/>
              </a:rPr>
              <a:t>16,3</a:t>
            </a:r>
            <a:r>
              <a:rPr lang="ru-RU" sz="1200" b="1" dirty="0">
                <a:latin typeface="Arial Narrow" pitchFamily="34" charset="0"/>
              </a:rPr>
              <a:t>% </a:t>
            </a:r>
            <a:r>
              <a:rPr lang="ru-RU" sz="1200" dirty="0">
                <a:latin typeface="Arial Narrow" pitchFamily="34" charset="0"/>
              </a:rPr>
              <a:t>от общего объема расходов</a:t>
            </a:r>
          </a:p>
          <a:p>
            <a:pPr algn="ctr"/>
            <a:endParaRPr lang="ru-RU" sz="1200" b="1" dirty="0">
              <a:latin typeface="Arial Narrow" pitchFamily="34" charset="0"/>
            </a:endParaRPr>
          </a:p>
          <a:p>
            <a:pPr algn="ctr"/>
            <a:endParaRPr lang="ru-RU" sz="1200" b="1" dirty="0"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846" y="4847693"/>
            <a:ext cx="395539" cy="244590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pPr>
                <a:defRPr/>
              </a:pPr>
              <a:t>42</a:t>
            </a:fld>
            <a:endParaRPr lang="ru-RU" sz="9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-17555"/>
            <a:ext cx="5400600" cy="565689"/>
          </a:xfrm>
          <a:prstGeom prst="rect">
            <a:avLst/>
          </a:prstGeom>
          <a:noFill/>
        </p:spPr>
        <p:txBody>
          <a:bodyPr wrap="square" lIns="72536" tIns="36269" rIns="72536" bIns="36269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Расходы бюджета МО город Волхов на 2025 год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на осуществление непрограммных направлений деятельности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94402" y="1635646"/>
          <a:ext cx="4665282" cy="1311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B5BA76-5D7C-448A-91AC-14E3F7532FAA}"/>
              </a:ext>
            </a:extLst>
          </p:cNvPr>
          <p:cNvSpPr/>
          <p:nvPr/>
        </p:nvSpPr>
        <p:spPr>
          <a:xfrm>
            <a:off x="8149816" y="244590"/>
            <a:ext cx="994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(лист </a:t>
            </a:r>
            <a:r>
              <a:rPr lang="en-US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3</a:t>
            </a:r>
            <a:r>
              <a:rPr lang="ru-RU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из </a:t>
            </a:r>
            <a:r>
              <a:rPr lang="en-US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3</a:t>
            </a:r>
            <a:r>
              <a:rPr lang="ru-RU" sz="1200" b="1" i="1" dirty="0">
                <a:ln w="50800"/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FC361C-C3EA-4820-9D58-FB988F34A6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1656"/>
            <a:ext cx="1475656" cy="6894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1B5AB23-A459-4FA1-B852-13F32963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" y="4211029"/>
            <a:ext cx="1255868" cy="80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8894128-2A8E-450A-94D8-06585297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" y="2976141"/>
            <a:ext cx="1120954" cy="84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093290"/>
      </p:ext>
    </p:extLst>
  </p:cSld>
  <p:clrMapOvr>
    <a:masterClrMapping/>
  </p:clrMapOvr>
  <p:transition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80F0B0-285E-4E64-AE8C-209FA4C12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16136" r="8685" b="20128"/>
          <a:stretch/>
        </p:blipFill>
        <p:spPr>
          <a:xfrm>
            <a:off x="3533204" y="1270779"/>
            <a:ext cx="2462995" cy="84952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068647" y="4018559"/>
            <a:ext cx="2983818" cy="1071004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Ремонтные работы в помещениях муниципальных квартир, а также Ремонт крыльца с установкой пандуса для маломобильных групп населения у жилого дома №26/11 по ул. Кирова </a:t>
            </a:r>
            <a:r>
              <a:rPr lang="ru-RU" sz="105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–   </a:t>
            </a:r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3 339,9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тыс.рублей</a:t>
            </a:r>
            <a:endParaRPr lang="ru-RU" sz="1000" dirty="0">
              <a:solidFill>
                <a:schemeClr val="bg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F211C4-7AAB-40B1-B2BC-02329A555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717033"/>
          </a:xfrm>
          <a:prstGeom prst="rect">
            <a:avLst/>
          </a:prstGeom>
        </p:spPr>
      </p:pic>
      <p:sp>
        <p:nvSpPr>
          <p:cNvPr id="20" name="Выноска со стрелкой вниз 19"/>
          <p:cNvSpPr/>
          <p:nvPr/>
        </p:nvSpPr>
        <p:spPr>
          <a:xfrm>
            <a:off x="185592" y="646054"/>
            <a:ext cx="8875221" cy="773568"/>
          </a:xfrm>
          <a:prstGeom prst="downArrowCallout">
            <a:avLst>
              <a:gd name="adj1" fmla="val 50000"/>
              <a:gd name="adj2" fmla="val 25000"/>
              <a:gd name="adj3" fmla="val 23197"/>
              <a:gd name="adj4" fmla="val 73990"/>
            </a:avLst>
          </a:prstGeom>
          <a:solidFill>
            <a:srgbClr val="45402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В 2025 году расходы в рамках адресной программы предусмотрены в общем объеме </a:t>
            </a:r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67 502,9 </a:t>
            </a:r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 рублей, </a:t>
            </a:r>
          </a:p>
          <a:p>
            <a:pPr lvl="0" algn="ctr"/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которые будут направлены на финансирование следующих объектов:</a:t>
            </a:r>
            <a:endParaRPr lang="ru-RU" sz="1100" dirty="0">
              <a:solidFill>
                <a:schemeClr val="bg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20957"/>
            <a:ext cx="6024658" cy="504136"/>
          </a:xfrm>
          <a:prstGeom prst="rect">
            <a:avLst/>
          </a:prstGeom>
        </p:spPr>
        <p:txBody>
          <a:bodyPr wrap="square" lIns="72543" tIns="36270" rIns="72543" bIns="3627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Адресная программа капитальных 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вложений и ремонтных работ  </a:t>
            </a:r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МО город Волхов на 2025 год</a:t>
            </a:r>
            <a:endParaRPr lang="ru-RU" sz="1400" b="1" u="sng" dirty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592" y="2646820"/>
            <a:ext cx="3281844" cy="706754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Проектирование и устройство системы уличного освещения с внедрением энергосберегающего оборудования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– </a:t>
            </a:r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800,0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тыс.рублей</a:t>
            </a:r>
            <a:endParaRPr lang="ru-RU" sz="1050" dirty="0">
              <a:solidFill>
                <a:schemeClr val="bg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2896" y="3428643"/>
            <a:ext cx="2892460" cy="1152129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Проведение ремонта улиц, дорог, дворовых территорий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многоквартирных домов, ремонт, устройство и благоустройство </a:t>
            </a:r>
            <a:r>
              <a:rPr lang="ru-RU" sz="1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тротуаров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, а также </a:t>
            </a:r>
            <a:r>
              <a:rPr lang="ru-RU" sz="1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объектов дорожного хозяйства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–                                        </a:t>
            </a:r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24 966,3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47929" y="2140311"/>
            <a:ext cx="2448271" cy="700982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Ремонтные работы в муниципальных учреждениях культуры и спорта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–                   </a:t>
            </a:r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25 080,7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тыс.рублей</a:t>
            </a:r>
            <a:endParaRPr lang="ru-RU" sz="1050" dirty="0">
              <a:solidFill>
                <a:schemeClr val="bg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0288" y="1309205"/>
            <a:ext cx="3270470" cy="1262546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Рекультивация (восстановление) нарушенных земель, занятых свалкой твердых бытовых отходов и промышленных отходов на земельном участке, расположенном на в микрорайоне Мурманские Ворота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(разработка проектно-сметной документации) –</a:t>
            </a:r>
            <a:r>
              <a:rPr lang="ru-RU" sz="11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</a:t>
            </a:r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8 400,0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68646" y="2571751"/>
            <a:ext cx="2978039" cy="1352204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Устройство уличного освещения территории между многоквартирными домами по ул. Ю.Гагарина д.4а, ул. Новая д.4, ул. Дзержинского д.7, а также устройство уличного освещения с прокладкой подземных кабельных линий на общественной территории Привокзальной площади </a:t>
            </a:r>
            <a:r>
              <a:rPr lang="ru-RU" sz="105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–</a:t>
            </a:r>
            <a:r>
              <a:rPr lang="ru-RU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2 026,3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тыс.рублей</a:t>
            </a:r>
            <a:endParaRPr lang="ru-RU" sz="1050" dirty="0">
              <a:solidFill>
                <a:schemeClr val="bg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1941"/>
            <a:ext cx="428798" cy="230089"/>
          </a:xfrm>
        </p:spPr>
        <p:txBody>
          <a:bodyPr>
            <a:normAutofit/>
          </a:bodyPr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pPr>
                <a:defRPr/>
              </a:pPr>
              <a:t>43</a:t>
            </a:fld>
            <a:endParaRPr lang="ru-RU" sz="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7C5617-3D72-4F97-A2BC-DB20C19E2888}"/>
              </a:ext>
            </a:extLst>
          </p:cNvPr>
          <p:cNvSpPr/>
          <p:nvPr/>
        </p:nvSpPr>
        <p:spPr>
          <a:xfrm>
            <a:off x="6068646" y="1309205"/>
            <a:ext cx="2992167" cy="1174831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Проведение работ по благоустройству дворовой территории (в том числе устройство парковочных карманов и обустройство пешеходных дорожек) многоквартирных домов №№38,38а,40б по ул. Калинина </a:t>
            </a:r>
            <a:r>
              <a:rPr lang="ru-RU" sz="105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– </a:t>
            </a:r>
            <a:r>
              <a:rPr lang="ru-RU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2 889,7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itchFamily="34" charset="0"/>
              </a:rPr>
              <a:t>тыс.рублей</a:t>
            </a:r>
            <a:endParaRPr lang="ru-RU" sz="1000" dirty="0">
              <a:solidFill>
                <a:schemeClr val="bg2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EAF4F-502F-4F63-904A-46815B8BB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7"/>
            <a:ext cx="1171981" cy="87881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043BF1-120B-4A2C-9812-56D50456F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456" y="3775437"/>
            <a:ext cx="2557110" cy="131412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79A0EE3-626D-4806-930E-2766C3636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b="17151"/>
          <a:stretch/>
        </p:blipFill>
        <p:spPr>
          <a:xfrm>
            <a:off x="3539882" y="2861069"/>
            <a:ext cx="2456317" cy="773567"/>
          </a:xfrm>
          <a:prstGeom prst="rect">
            <a:avLst/>
          </a:prstGeom>
        </p:spPr>
      </p:pic>
      <p:pic>
        <p:nvPicPr>
          <p:cNvPr id="3084" name="Picture 12" descr="Дорога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03" y="4284149"/>
            <a:ext cx="1586398" cy="80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2831"/>
      </p:ext>
    </p:extLst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dmkrai.krasnodar.ru/upload/resize_cache/iblock/192/1000_600_1/1923209554197d61c8307f89661e904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t="11280" b="13760"/>
          <a:stretch/>
        </p:blipFill>
        <p:spPr bwMode="auto">
          <a:xfrm>
            <a:off x="1979712" y="1538940"/>
            <a:ext cx="4032447" cy="26977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876C3A-72E4-431D-8330-B7E2C8381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58699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736864" y="2509391"/>
            <a:ext cx="3260594" cy="1181960"/>
          </a:xfrm>
          <a:prstGeom prst="rect">
            <a:avLst/>
          </a:prstGeom>
          <a:solidFill>
            <a:srgbClr val="4B4B4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204,4 </a:t>
            </a:r>
            <a:r>
              <a:rPr lang="ru-RU" sz="1200" dirty="0">
                <a:latin typeface="Arial Narrow" pitchFamily="34" charset="0"/>
              </a:rPr>
              <a:t>тыс. рублей</a:t>
            </a:r>
            <a:endParaRPr lang="ru-RU" sz="1400" dirty="0">
              <a:latin typeface="Arial Narrow" pitchFamily="34" charset="0"/>
            </a:endParaRPr>
          </a:p>
          <a:p>
            <a:pPr algn="ctr" fontAlgn="ctr"/>
            <a:r>
              <a:rPr lang="ru-RU" sz="1100" dirty="0">
                <a:latin typeface="Arial Narrow" pitchFamily="34" charset="0"/>
              </a:rPr>
              <a:t>на софинансирование мероприятий по проектированию и строительству объектов инженерной и транспортной инфраструктуры на земельных участках, предоставленных бесплатно гражданам </a:t>
            </a:r>
            <a:r>
              <a:rPr lang="ru-RU" sz="1000" i="1" dirty="0">
                <a:latin typeface="Arial Narrow" pitchFamily="34" charset="0"/>
              </a:rPr>
              <a:t>(под ИЖС, Массив микрорайона </a:t>
            </a:r>
            <a:r>
              <a:rPr lang="ru-RU" sz="1000" i="1" dirty="0" err="1">
                <a:latin typeface="Arial Narrow" pitchFamily="34" charset="0"/>
              </a:rPr>
              <a:t>Халтурино</a:t>
            </a:r>
            <a:r>
              <a:rPr lang="ru-RU" sz="1000" i="1" dirty="0">
                <a:latin typeface="Arial Narrow" pitchFamily="34" charset="0"/>
              </a:rPr>
              <a:t>)</a:t>
            </a:r>
            <a:endParaRPr lang="ru-RU" sz="1100" i="1" dirty="0"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94585" y="4891650"/>
            <a:ext cx="349233" cy="237109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44</a:t>
            </a:fld>
            <a:endParaRPr lang="ru-RU" sz="8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0311" y="42608"/>
            <a:ext cx="532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Дорожный фонд МО город Волхов на 2025 год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40777255"/>
              </p:ext>
            </p:extLst>
          </p:nvPr>
        </p:nvGraphicFramePr>
        <p:xfrm>
          <a:off x="-1044624" y="505098"/>
          <a:ext cx="5616623" cy="2714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46542" y="3447218"/>
            <a:ext cx="2265218" cy="1191183"/>
          </a:xfrm>
          <a:prstGeom prst="rect">
            <a:avLst/>
          </a:prstGeom>
          <a:solidFill>
            <a:srgbClr val="4B4B4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80,0 </a:t>
            </a:r>
            <a:r>
              <a:rPr lang="ru-RU" sz="1200" dirty="0">
                <a:latin typeface="Arial Narrow" pitchFamily="34" charset="0"/>
              </a:rPr>
              <a:t>тыс. рублей</a:t>
            </a:r>
            <a:endParaRPr lang="ru-RU" sz="1400" dirty="0">
              <a:latin typeface="Arial Narrow" pitchFamily="34" charset="0"/>
            </a:endParaRPr>
          </a:p>
          <a:p>
            <a:pPr algn="ctr" fontAlgn="ctr"/>
            <a:r>
              <a:rPr lang="ru-RU" sz="1100" dirty="0">
                <a:latin typeface="Arial Narrow" pitchFamily="34" charset="0"/>
              </a:rPr>
              <a:t>проведение мероприятий по паспортизации автомобильных дорог в целях государственной регистрации прав на объекты недвижимости дорожного хозяйства </a:t>
            </a:r>
            <a:endParaRPr lang="ru-RU" sz="1100" b="1" dirty="0"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87164" y="3970871"/>
            <a:ext cx="2156844" cy="1106670"/>
          </a:xfrm>
          <a:prstGeom prst="rect">
            <a:avLst/>
          </a:prstGeom>
          <a:solidFill>
            <a:srgbClr val="4B4B4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543,9 </a:t>
            </a:r>
            <a:r>
              <a:rPr lang="ru-RU" sz="1200" dirty="0">
                <a:latin typeface="Arial Narrow" pitchFamily="34" charset="0"/>
              </a:rPr>
              <a:t>тыс. рублей</a:t>
            </a:r>
            <a:endParaRPr lang="ru-RU" sz="1400" dirty="0">
              <a:latin typeface="Arial Narrow" pitchFamily="34" charset="0"/>
            </a:endParaRPr>
          </a:p>
          <a:p>
            <a:pPr algn="ctr" fontAlgn="ctr"/>
            <a:r>
              <a:rPr lang="ru-RU" sz="1100" dirty="0">
                <a:latin typeface="Arial Narrow" pitchFamily="34" charset="0"/>
              </a:rPr>
              <a:t>на софинансирование мероприятий по поддержке развития общественной инфраструктуры муниципального значения </a:t>
            </a:r>
            <a:r>
              <a:rPr lang="ru-RU" sz="1100" i="1" dirty="0">
                <a:latin typeface="Arial Narrow" pitchFamily="34" charset="0"/>
              </a:rPr>
              <a:t>(ремонт проездов дворовых территорий)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44449" y="1483690"/>
            <a:ext cx="3551646" cy="974657"/>
          </a:xfrm>
          <a:prstGeom prst="rect">
            <a:avLst/>
          </a:prstGeom>
          <a:solidFill>
            <a:srgbClr val="4B4B4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136,4 </a:t>
            </a:r>
            <a:r>
              <a:rPr lang="ru-RU" sz="1200" dirty="0">
                <a:latin typeface="Arial Narrow" pitchFamily="34" charset="0"/>
              </a:rPr>
              <a:t>тыс. рублей</a:t>
            </a:r>
            <a:endParaRPr lang="ru-RU" sz="1400" dirty="0">
              <a:latin typeface="Arial Narrow" pitchFamily="34" charset="0"/>
            </a:endParaRPr>
          </a:p>
          <a:p>
            <a:pPr algn="ctr" fontAlgn="ctr"/>
            <a:r>
              <a:rPr lang="ru-RU" sz="1100" dirty="0">
                <a:latin typeface="Arial Narrow" pitchFamily="34" charset="0"/>
              </a:rPr>
              <a:t>на софинансирование мероприятий по приведению в нормативное состояние автомобильных дорог общего пользования, обеспечивающих доступ к садоводческим некоммерческим товариществам в Ленинградской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23927" y="573370"/>
            <a:ext cx="3860921" cy="859276"/>
          </a:xfrm>
          <a:prstGeom prst="rect">
            <a:avLst/>
          </a:prstGeom>
          <a:solidFill>
            <a:srgbClr val="4B4B4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24 081,6 </a:t>
            </a:r>
            <a:r>
              <a:rPr lang="ru-RU" sz="1200" dirty="0">
                <a:latin typeface="Arial Narrow" pitchFamily="34" charset="0"/>
              </a:rPr>
              <a:t>тыс. рублей</a:t>
            </a:r>
            <a:endParaRPr lang="ru-RU" sz="1400" dirty="0">
              <a:latin typeface="Arial Narrow" pitchFamily="34" charset="0"/>
            </a:endParaRPr>
          </a:p>
          <a:p>
            <a:pPr algn="ctr" fontAlgn="ctr"/>
            <a:r>
              <a:rPr lang="ru-RU" sz="1100" dirty="0">
                <a:latin typeface="Arial Narrow" pitchFamily="34" charset="0"/>
              </a:rPr>
              <a:t>для проведения ремонта улиц, дорог, дворовых территорий многоквартирных домов, ремонт, устройство и благоустройство тротуаров, а также объектов дорожного хозяйства </a:t>
            </a:r>
            <a:endParaRPr lang="ru-RU" sz="1100" b="1" dirty="0">
              <a:latin typeface="Arial Narrow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347864" y="1351212"/>
            <a:ext cx="504056" cy="216024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cxnSpLocks/>
            <a:endCxn id="19" idx="1"/>
          </p:cNvCxnSpPr>
          <p:nvPr/>
        </p:nvCxnSpPr>
        <p:spPr>
          <a:xfrm>
            <a:off x="3491880" y="1904517"/>
            <a:ext cx="1752569" cy="66502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</p:cNvCxnSpPr>
          <p:nvPr/>
        </p:nvCxnSpPr>
        <p:spPr>
          <a:xfrm>
            <a:off x="3275856" y="2348096"/>
            <a:ext cx="2376264" cy="853677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cxnSpLocks/>
          </p:cNvCxnSpPr>
          <p:nvPr/>
        </p:nvCxnSpPr>
        <p:spPr>
          <a:xfrm>
            <a:off x="2915816" y="2715766"/>
            <a:ext cx="321001" cy="1232008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cxnSpLocks/>
          </p:cNvCxnSpPr>
          <p:nvPr/>
        </p:nvCxnSpPr>
        <p:spPr>
          <a:xfrm flipH="1">
            <a:off x="2056814" y="2715766"/>
            <a:ext cx="282938" cy="731452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http://budget.gov.ru/o/content-service/storage/content/Byudzhetnaya-sistema/Byudzhetnyy-protsess/Poryadki-formirovaniya-i-ispolzovaniya-byudzhetnyh-assignovaniy-dorozhnyh-fondov/fonds_f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89" y="-4453"/>
            <a:ext cx="2664296" cy="8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D5C10B1-2E51-4246-BF7F-EB86C7BAFFE6}"/>
              </a:ext>
            </a:extLst>
          </p:cNvPr>
          <p:cNvSpPr/>
          <p:nvPr/>
        </p:nvSpPr>
        <p:spPr>
          <a:xfrm>
            <a:off x="4860031" y="3742395"/>
            <a:ext cx="4032449" cy="1335146"/>
          </a:xfrm>
          <a:prstGeom prst="rect">
            <a:avLst/>
          </a:prstGeom>
          <a:solidFill>
            <a:srgbClr val="4B4B4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2 889,7 </a:t>
            </a:r>
            <a:r>
              <a:rPr lang="ru-RU" sz="1200" dirty="0">
                <a:latin typeface="Arial Narrow" pitchFamily="34" charset="0"/>
              </a:rPr>
              <a:t>тыс. рублей</a:t>
            </a:r>
            <a:endParaRPr lang="ru-RU" sz="1400" dirty="0">
              <a:latin typeface="Arial Narrow" pitchFamily="34" charset="0"/>
            </a:endParaRPr>
          </a:p>
          <a:p>
            <a:pPr algn="ctr" fontAlgn="ctr"/>
            <a:r>
              <a:rPr lang="ru-RU" sz="1100" dirty="0">
                <a:latin typeface="Arial Narrow" pitchFamily="34" charset="0"/>
              </a:rPr>
              <a:t>на софинансирование мероприятий, направленных на реализацию областного закона от 16 февраля 2024 года № 10-оз «О содействии участию населения в осуществлении местного самоуправления в Ленинградской области</a:t>
            </a:r>
            <a:r>
              <a:rPr lang="ru-RU" sz="900" dirty="0">
                <a:latin typeface="Arial Narrow" pitchFamily="34" charset="0"/>
              </a:rPr>
              <a:t>» </a:t>
            </a:r>
            <a:r>
              <a:rPr lang="ru-RU" sz="1000" i="1" dirty="0">
                <a:latin typeface="Arial Narrow" pitchFamily="34" charset="0"/>
              </a:rPr>
              <a:t>(проведение работ по устройству парковочных карманов и обустройству пешеходных дорожек в рамках реализации мероприятий по благоустройству многоквартирных домов)</a:t>
            </a:r>
            <a:endParaRPr lang="ru-RU" sz="1100" i="1" dirty="0">
              <a:latin typeface="Arial Narrow" pitchFamily="34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3FD778C-16B8-49E4-BFA4-2D403B7A33E8}"/>
              </a:ext>
            </a:extLst>
          </p:cNvPr>
          <p:cNvCxnSpPr>
            <a:cxnSpLocks/>
          </p:cNvCxnSpPr>
          <p:nvPr/>
        </p:nvCxnSpPr>
        <p:spPr>
          <a:xfrm>
            <a:off x="3128444" y="2575590"/>
            <a:ext cx="2235644" cy="110667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455093"/>
      </p:ext>
    </p:extLst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95FC7AA-8198-41F6-9F66-19E991C8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"/>
            <a:ext cx="9144000" cy="5869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508" y="48630"/>
            <a:ext cx="6672314" cy="319468"/>
          </a:xfrm>
          <a:prstGeom prst="rect">
            <a:avLst/>
          </a:prstGeom>
          <a:noFill/>
        </p:spPr>
        <p:txBody>
          <a:bodyPr wrap="none" lIns="72536" tIns="36269" rIns="72536" bIns="36269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anose="02020603050405020304" pitchFamily="18" charset="0"/>
              </a:rPr>
              <a:t>Источники покрытия дефицита бюджета МО город Волхов на 2025-2027 годы</a:t>
            </a: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3141754" y="3167658"/>
            <a:ext cx="2014651" cy="916260"/>
          </a:xfrm>
          <a:prstGeom prst="rightArrow">
            <a:avLst>
              <a:gd name="adj1" fmla="val 80732"/>
              <a:gd name="adj2" fmla="val 33237"/>
            </a:avLst>
          </a:prstGeom>
          <a:solidFill>
            <a:schemeClr val="accent1">
              <a:lumMod val="60000"/>
              <a:lumOff val="40000"/>
              <a:alpha val="6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43" tIns="36270" rIns="72543" bIns="36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ИСТОЧНИКИ ВНУТРЕННЕГО </a:t>
            </a:r>
            <a:r>
              <a:rPr lang="ru-RU" sz="9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ФИНАНСИРОВАНИЯ </a:t>
            </a: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ДЕФИЦИТА на 2025 год:</a:t>
            </a:r>
            <a:endParaRPr lang="ru-RU" sz="1600" b="1" dirty="0">
              <a:solidFill>
                <a:srgbClr val="170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17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48 559,0 </a:t>
            </a:r>
            <a:r>
              <a:rPr lang="ru-RU" sz="1100" b="1" dirty="0">
                <a:solidFill>
                  <a:srgbClr val="170858"/>
                </a:solidFill>
                <a:latin typeface="Arial Narrow" pitchFamily="34" charset="0"/>
              </a:rPr>
              <a:t>тыс. рублей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843386"/>
              </p:ext>
            </p:extLst>
          </p:nvPr>
        </p:nvGraphicFramePr>
        <p:xfrm>
          <a:off x="152827" y="589457"/>
          <a:ext cx="5983833" cy="201572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65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25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                              Показатели (тыс. руб.)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Проект</a:t>
                      </a:r>
                      <a:br>
                        <a:rPr lang="ru-RU" sz="1000" dirty="0">
                          <a:effectLst/>
                          <a:latin typeface="Arial Narrow" pitchFamily="34" charset="0"/>
                        </a:rPr>
                      </a:br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на </a:t>
                      </a:r>
                      <a:r>
                        <a:rPr lang="ru-RU" sz="1200" dirty="0">
                          <a:effectLst/>
                          <a:latin typeface="Arial Narrow" pitchFamily="34" charset="0"/>
                        </a:rPr>
                        <a:t>2025 </a:t>
                      </a:r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год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Проект</a:t>
                      </a:r>
                      <a:br>
                        <a:rPr lang="ru-RU" sz="1000" dirty="0">
                          <a:effectLst/>
                          <a:latin typeface="Arial Narrow" pitchFamily="34" charset="0"/>
                        </a:rPr>
                      </a:br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на </a:t>
                      </a:r>
                      <a:r>
                        <a:rPr lang="ru-RU" sz="1200" dirty="0">
                          <a:effectLst/>
                          <a:latin typeface="Arial Narrow" pitchFamily="34" charset="0"/>
                        </a:rPr>
                        <a:t>2026 </a:t>
                      </a:r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год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Проект</a:t>
                      </a:r>
                      <a:br>
                        <a:rPr lang="ru-RU" sz="1000" dirty="0">
                          <a:effectLst/>
                          <a:latin typeface="Arial Narrow" pitchFamily="34" charset="0"/>
                        </a:rPr>
                      </a:br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на </a:t>
                      </a:r>
                      <a:r>
                        <a:rPr lang="ru-RU" sz="1200" dirty="0">
                          <a:effectLst/>
                          <a:latin typeface="Arial Narrow" pitchFamily="34" charset="0"/>
                        </a:rPr>
                        <a:t>2027 </a:t>
                      </a:r>
                      <a:r>
                        <a:rPr lang="ru-RU" sz="1000" dirty="0">
                          <a:effectLst/>
                          <a:latin typeface="Arial Narrow" pitchFamily="34" charset="0"/>
                        </a:rPr>
                        <a:t>год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9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ДОХОДЫ 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469 093,4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466 625,7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466 524,7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658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РАСХОДЫ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517 652,4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502 744,3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500 227,8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655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ДЕФИЦИТ (-)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-48 559,0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-36 118,6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Times New Roman"/>
                        </a:rPr>
                        <a:t>-33 703,1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859">
                <a:tc>
                  <a:txBody>
                    <a:bodyPr/>
                    <a:lstStyle/>
                    <a:p>
                      <a:r>
                        <a:rPr lang="ru-RU" sz="105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Размер дефицита от утвержденного общего годового объема доходов без учета безвозмездных поступлений за минусом остатков средств на счетах по учету средств местного бюджета, %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/>
                        </a:rPr>
                        <a:t>10%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/>
                        </a:rPr>
                        <a:t>8,5%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/>
                        </a:rPr>
                        <a:t>7,7%</a:t>
                      </a:r>
                    </a:p>
                  </a:txBody>
                  <a:tcPr marL="43882" marR="43882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" name="Picture 2" descr="https://avatars.mds.yandex.net/get-zen_doc/1945957/pub_5d75c69605fd9800ad7d3e91_5d75c69dfe289100add6b45b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" y="78567"/>
            <a:ext cx="1656184" cy="8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berezka50.ru/wp-content/uploads/2021/11/00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berezka50.ru/wp-content/uploads/2021/11/00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3C271EE-2CC1-4690-9B63-5BA7C5816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352927"/>
              </p:ext>
            </p:extLst>
          </p:nvPr>
        </p:nvGraphicFramePr>
        <p:xfrm>
          <a:off x="5148064" y="2654871"/>
          <a:ext cx="3894556" cy="2482469"/>
        </p:xfrm>
        <a:graphic>
          <a:graphicData uri="http://schemas.openxmlformats.org/drawingml/2006/table">
            <a:tbl>
              <a:tblPr firstRow="1" firstCol="1" bandRow="1"/>
              <a:tblGrid>
                <a:gridCol w="3174965">
                  <a:extLst>
                    <a:ext uri="{9D8B030D-6E8A-4147-A177-3AD203B41FA5}">
                      <a16:colId xmlns:a16="http://schemas.microsoft.com/office/drawing/2014/main" val="1187478257"/>
                    </a:ext>
                  </a:extLst>
                </a:gridCol>
                <a:gridCol w="719591">
                  <a:extLst>
                    <a:ext uri="{9D8B030D-6E8A-4147-A177-3AD203B41FA5}">
                      <a16:colId xmlns:a16="http://schemas.microsoft.com/office/drawing/2014/main" val="396012441"/>
                    </a:ext>
                  </a:extLst>
                </a:gridCol>
              </a:tblGrid>
              <a:tr h="103520"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Проект</a:t>
                      </a:r>
                      <a:br>
                        <a:rPr lang="ru-RU" sz="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</a:br>
                      <a:r>
                        <a:rPr lang="ru-RU" sz="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на 2025 год</a:t>
                      </a:r>
                      <a:endParaRPr lang="ru-RU" sz="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58502"/>
                  </a:ext>
                </a:extLst>
              </a:tr>
              <a:tr h="216952">
                <a:tc>
                  <a:txBody>
                    <a:bodyPr/>
                    <a:lstStyle/>
                    <a:p>
                      <a:r>
                        <a:rPr lang="ru-RU" sz="800" b="1">
                          <a:solidFill>
                            <a:srgbClr val="002060"/>
                          </a:solidFill>
                          <a:effectLst/>
                        </a:rPr>
                        <a:t>Кредиты кредитных организаций </a:t>
                      </a:r>
                      <a:endParaRPr lang="ru-RU" sz="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40 587,3</a:t>
                      </a:r>
                      <a:endParaRPr lang="ru-RU" sz="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63026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Привлечение кредитов от кредитных организаций </a:t>
                      </a:r>
                      <a:endParaRPr lang="ru-RU" sz="700" b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40 587,3</a:t>
                      </a:r>
                      <a:endParaRPr lang="ru-RU" sz="700" b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751353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Погашение кредитов от кредитных организаций </a:t>
                      </a:r>
                      <a:endParaRPr lang="ru-RU" sz="700" b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0,0</a:t>
                      </a:r>
                      <a:endParaRPr lang="ru-RU" sz="700" b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181903"/>
                  </a:ext>
                </a:extLst>
              </a:tr>
              <a:tr h="321841">
                <a:tc>
                  <a:txBody>
                    <a:bodyPr/>
                    <a:lstStyle/>
                    <a:p>
                      <a:r>
                        <a:rPr lang="ru-RU" sz="800" b="1">
                          <a:solidFill>
                            <a:srgbClr val="002060"/>
                          </a:solidFill>
                          <a:effectLst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0,0</a:t>
                      </a:r>
                      <a:endParaRPr lang="ru-RU" sz="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597850"/>
                  </a:ext>
                </a:extLst>
              </a:tr>
              <a:tr h="335344">
                <a:tc>
                  <a:txBody>
                    <a:bodyPr/>
                    <a:lstStyle/>
                    <a:p>
                      <a:r>
                        <a:rPr lang="ru-RU" sz="8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Привлечение бюджетных кредитов из других бюджетов бюджетной системы Российской Федерации </a:t>
                      </a:r>
                      <a:endParaRPr lang="ru-RU" sz="70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20 000,0</a:t>
                      </a:r>
                      <a:endParaRPr lang="ru-RU" sz="70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912828"/>
                  </a:ext>
                </a:extLst>
              </a:tr>
              <a:tr h="429121">
                <a:tc>
                  <a:txBody>
                    <a:bodyPr/>
                    <a:lstStyle/>
                    <a:p>
                      <a:r>
                        <a:rPr lang="ru-RU" sz="800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Погашение бюджетных кредитов, полученных из других бюджетов бюджетной системы Российской Федерации </a:t>
                      </a:r>
                      <a:endParaRPr lang="ru-RU" sz="7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-20 000,0</a:t>
                      </a:r>
                      <a:endParaRPr lang="ru-RU" sz="7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383714"/>
                  </a:ext>
                </a:extLst>
              </a:tr>
              <a:tr h="264682">
                <a:tc>
                  <a:txBody>
                    <a:bodyPr/>
                    <a:lstStyle/>
                    <a:p>
                      <a:r>
                        <a:rPr lang="ru-RU" sz="800" b="1">
                          <a:solidFill>
                            <a:srgbClr val="002060"/>
                          </a:solidFill>
                          <a:effectLst/>
                        </a:rPr>
                        <a:t>Изменение остатков средств на счетах по учету средств бюджета</a:t>
                      </a:r>
                      <a:endParaRPr lang="ru-RU" sz="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7 971,7</a:t>
                      </a:r>
                      <a:endParaRPr lang="ru-RU" sz="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205753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r>
                        <a:rPr lang="ru-RU" sz="800" b="1">
                          <a:solidFill>
                            <a:srgbClr val="002060"/>
                          </a:solidFill>
                          <a:effectLst/>
                        </a:rPr>
                        <a:t>Всего источников внутреннего финансирования</a:t>
                      </a:r>
                      <a:endParaRPr lang="ru-RU" sz="7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48 559,0</a:t>
                      </a:r>
                      <a:endParaRPr lang="ru-RU" sz="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336" marR="4033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39803"/>
                  </a:ext>
                </a:extLst>
              </a:tr>
            </a:tbl>
          </a:graphicData>
        </a:graphic>
      </p:graphicFrame>
      <p:sp>
        <p:nvSpPr>
          <p:cNvPr id="7" name="Знак ''минус'' 6">
            <a:extLst>
              <a:ext uri="{FF2B5EF4-FFF2-40B4-BE49-F238E27FC236}">
                <a16:creationId xmlns:a16="http://schemas.microsoft.com/office/drawing/2014/main" id="{D1A24B79-1BAA-43EA-A914-9D970BEAAA90}"/>
              </a:ext>
            </a:extLst>
          </p:cNvPr>
          <p:cNvSpPr/>
          <p:nvPr/>
        </p:nvSpPr>
        <p:spPr>
          <a:xfrm>
            <a:off x="2121701" y="2901504"/>
            <a:ext cx="593806" cy="26859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B697220-9484-413B-ADF1-EAACC1728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8" y="614358"/>
            <a:ext cx="2671775" cy="19860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7CB22E-09B3-490A-930F-BE58E20BF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0" y="2654871"/>
            <a:ext cx="3129757" cy="24469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3F7BB8-9447-41EC-A16B-E51A81720CCA}"/>
              </a:ext>
            </a:extLst>
          </p:cNvPr>
          <p:cNvSpPr txBox="1"/>
          <p:nvPr/>
        </p:nvSpPr>
        <p:spPr>
          <a:xfrm>
            <a:off x="1085804" y="2949896"/>
            <a:ext cx="19979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ДОХОДЫ БЮДЖЕТА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469 093,4 </a:t>
            </a:r>
            <a:r>
              <a:rPr lang="ru-RU" sz="8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тыс. руб.</a:t>
            </a:r>
            <a:endParaRPr lang="ru-RU" sz="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C854BF-B05D-4ACB-B61D-DC7F86E3EC8B}"/>
              </a:ext>
            </a:extLst>
          </p:cNvPr>
          <p:cNvSpPr txBox="1"/>
          <p:nvPr/>
        </p:nvSpPr>
        <p:spPr>
          <a:xfrm>
            <a:off x="53238" y="4329424"/>
            <a:ext cx="19979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РАСХОДЫ БЮДЖЕТА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517 652,4 </a:t>
            </a:r>
            <a:r>
              <a:rPr lang="ru-RU" sz="8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тыс. руб.</a:t>
            </a:r>
            <a:endParaRPr lang="ru-RU" sz="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B20E60-ADA9-48B7-A36E-54F6B7B2FAED}"/>
              </a:ext>
            </a:extLst>
          </p:cNvPr>
          <p:cNvSpPr txBox="1"/>
          <p:nvPr/>
        </p:nvSpPr>
        <p:spPr>
          <a:xfrm>
            <a:off x="1716523" y="3348076"/>
            <a:ext cx="19979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ДЕФИЦИТ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-48 559,0 </a:t>
            </a:r>
          </a:p>
          <a:p>
            <a:pPr algn="ctr"/>
            <a:r>
              <a:rPr lang="ru-RU" sz="8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тыс. руб.</a:t>
            </a:r>
            <a:endParaRPr lang="ru-RU" sz="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5421" y="4948013"/>
            <a:ext cx="274398" cy="19548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fld id="{678A38D6-93D9-4536-98F1-4040998D3599}" type="slidenum">
              <a:rPr lang="ru-RU" sz="10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</a:rPr>
              <a:pPr>
                <a:defRPr/>
              </a:pPr>
              <a:t>45</a:t>
            </a:fld>
            <a:endParaRPr lang="ru-RU" sz="100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53955"/>
      </p:ext>
    </p:extLst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275642-5E6F-43BB-A53A-DB735BE4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6" y="4616496"/>
            <a:ext cx="856684" cy="50244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46</a:t>
            </a:fld>
            <a:endParaRPr lang="ru-RU" sz="8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59FC3E-1916-43A1-9CCC-5640E952721C}"/>
              </a:ext>
            </a:extLst>
          </p:cNvPr>
          <p:cNvSpPr/>
          <p:nvPr/>
        </p:nvSpPr>
        <p:spPr>
          <a:xfrm>
            <a:off x="1182290" y="771550"/>
            <a:ext cx="67794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Благодарим за внимание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B61C93-E5E2-4DB9-A44E-139533AF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63638"/>
            <a:ext cx="8784976" cy="2419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2B9798-AB38-424B-BF30-FBA571C3BBCA}"/>
              </a:ext>
            </a:extLst>
          </p:cNvPr>
          <p:cNvSpPr txBox="1"/>
          <p:nvPr/>
        </p:nvSpPr>
        <p:spPr>
          <a:xfrm>
            <a:off x="323528" y="4227934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Брошюра «Бюджет для граждан по проекту бюджета МО город Волхов</a:t>
            </a:r>
          </a:p>
          <a:p>
            <a:r>
              <a:rPr lang="ru-RU" sz="1400" dirty="0"/>
              <a:t>на 2025 год и плановый период 2026 – 2027 годов» подготовлена </a:t>
            </a:r>
          </a:p>
          <a:p>
            <a:r>
              <a:rPr lang="ru-RU" sz="1400" dirty="0"/>
              <a:t>Комитетом финансов Волховского муниципального района, 2024 год</a:t>
            </a:r>
          </a:p>
        </p:txBody>
      </p:sp>
    </p:spTree>
    <p:extLst>
      <p:ext uri="{BB962C8B-B14F-4D97-AF65-F5344CB8AC3E}">
        <p14:creationId xmlns:p14="http://schemas.microsoft.com/office/powerpoint/2010/main" val="2966942106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418C77-181C-406D-9703-88D0ECDDD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32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34040" y="4924572"/>
            <a:ext cx="209960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5</a:t>
            </a:fld>
            <a:endParaRPr lang="ru-RU" sz="9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06985"/>
            <a:ext cx="8250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ПОЧЕТНЫЕ ЗВАНИЯ И НАГРАДЫ МО ГОРОД ВОЛХОВ</a:t>
            </a:r>
          </a:p>
          <a:p>
            <a:pPr algn="ctr"/>
            <a:endParaRPr lang="ru-RU" sz="2000" b="1" dirty="0">
              <a:ln w="1905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79833"/>
            <a:ext cx="9144000" cy="4104456"/>
          </a:xfrm>
          <a:prstGeom prst="rect">
            <a:avLst/>
          </a:prstGeom>
          <a:solidFill>
            <a:srgbClr val="1F4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72C76B"/>
                </a:solidFill>
                <a:latin typeface="Arial Narrow" pitchFamily="34" charset="0"/>
              </a:rPr>
              <a:t>             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Городу Волхов присвоены почетные звания 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                                                                 </a:t>
            </a:r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ГОРОД ТРУДОВОЙ ДОБЛЕСТИ И СЛАВЫ</a:t>
            </a:r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» </a:t>
            </a: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(2015)</a:t>
            </a: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                                       «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ГОРОД ВОИНСКОЙ  ДОБЛЕСТИ</a:t>
            </a:r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» </a:t>
            </a: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(2020)</a:t>
            </a: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endParaRPr lang="ru-RU" sz="1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" y="52989"/>
            <a:ext cx="637129" cy="98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605691-82CD-4089-A3A5-6DA103CA3F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1"/>
          <a:stretch/>
        </p:blipFill>
        <p:spPr>
          <a:xfrm>
            <a:off x="3582595" y="2760641"/>
            <a:ext cx="2570104" cy="20162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82F1F0-391A-4D87-AE12-F9DDCF6D7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56564"/>
            <a:ext cx="3008463" cy="22563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2D33D5-7456-4F27-B158-FFB6DB17FE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6"/>
          <a:stretch/>
        </p:blipFill>
        <p:spPr>
          <a:xfrm>
            <a:off x="6291448" y="2283718"/>
            <a:ext cx="2642592" cy="2016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EACEB4-C4C0-45BE-AC67-A1821C98FF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40" y="3801769"/>
            <a:ext cx="518757" cy="11013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756B01-02C0-4E08-9E3E-2B7F563B479D}"/>
              </a:ext>
            </a:extLst>
          </p:cNvPr>
          <p:cNvSpPr txBox="1"/>
          <p:nvPr/>
        </p:nvSpPr>
        <p:spPr>
          <a:xfrm>
            <a:off x="89217" y="3785049"/>
            <a:ext cx="300846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 1970 году город Волхов </a:t>
            </a:r>
          </a:p>
          <a:p>
            <a:r>
              <a:rPr lang="ru-RU" sz="19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награждён орденом </a:t>
            </a:r>
          </a:p>
          <a:p>
            <a:r>
              <a:rPr lang="ru-RU" sz="19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Октябрьской 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1671749119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262" y="596775"/>
            <a:ext cx="9144000" cy="4423247"/>
          </a:xfrm>
          <a:prstGeom prst="rect">
            <a:avLst/>
          </a:prstGeom>
          <a:solidFill>
            <a:srgbClr val="1F4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72C76B"/>
                </a:solidFill>
                <a:latin typeface="Arial Narrow" pitchFamily="34" charset="0"/>
              </a:rPr>
              <a:t>             </a:t>
            </a: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72C76B"/>
              </a:solidFill>
              <a:latin typeface="Arial Narrow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418C77-181C-406D-9703-88D0ECDDD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32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34040" y="4924572"/>
            <a:ext cx="209960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9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>
                <a:defRPr/>
              </a:pPr>
              <a:t>6</a:t>
            </a:fld>
            <a:endParaRPr lang="ru-RU" sz="9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5863" y="85787"/>
            <a:ext cx="7667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СВЕДЕНИЯ ОБ ОБЩЕСТВЕННО-ЗНАЧИМЫХ ОБЪЕКТАХ МО ГОРОД ВОЛХОВ</a:t>
            </a: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" y="52989"/>
            <a:ext cx="637129" cy="98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E7E49BB-09D1-4581-8C59-A64391DA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0" y="3399616"/>
            <a:ext cx="2094169" cy="147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2CC185-CDA9-458C-AFE2-DB9992ECA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" y="1224817"/>
            <a:ext cx="2344317" cy="1904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CDE121-6AD9-4C7B-AEBA-6F1944699625}"/>
              </a:ext>
            </a:extLst>
          </p:cNvPr>
          <p:cNvSpPr txBox="1"/>
          <p:nvPr/>
        </p:nvSpPr>
        <p:spPr>
          <a:xfrm>
            <a:off x="3524296" y="4724516"/>
            <a:ext cx="134524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Мемориал  «</a:t>
            </a:r>
            <a:r>
              <a:rPr lang="ru-RU" sz="7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Валимский</a:t>
            </a:r>
            <a:r>
              <a:rPr lang="ru-RU" sz="7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рубеж»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E872B-4862-473F-BD8F-D8320DAA4896}"/>
              </a:ext>
            </a:extLst>
          </p:cNvPr>
          <p:cNvSpPr txBox="1"/>
          <p:nvPr/>
        </p:nvSpPr>
        <p:spPr>
          <a:xfrm>
            <a:off x="6262121" y="4724516"/>
            <a:ext cx="19575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7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Мемориал «Героическим защитникам Волхова»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482FF6-2124-4F40-A70D-A04D4E06B9E7}"/>
              </a:ext>
            </a:extLst>
          </p:cNvPr>
          <p:cNvSpPr txBox="1"/>
          <p:nvPr/>
        </p:nvSpPr>
        <p:spPr>
          <a:xfrm>
            <a:off x="764220" y="3091880"/>
            <a:ext cx="17652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7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7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Новооктябрьское</a:t>
            </a:r>
            <a:r>
              <a:rPr lang="ru-RU" sz="7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братское захоронение»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496748-81BE-4DF2-9075-95E07B3C062E}"/>
              </a:ext>
            </a:extLst>
          </p:cNvPr>
          <p:cNvSpPr txBox="1"/>
          <p:nvPr/>
        </p:nvSpPr>
        <p:spPr>
          <a:xfrm>
            <a:off x="2175847" y="4598730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Памятник </a:t>
            </a:r>
          </a:p>
          <a:p>
            <a:r>
              <a:rPr lang="ru-RU" sz="7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«Слава Героям»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BA39F5-0857-4100-9B03-38A9D37E1A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043" y="1974485"/>
            <a:ext cx="1343053" cy="951841"/>
          </a:xfrm>
          <a:prstGeom prst="rect">
            <a:avLst/>
          </a:prstGeom>
        </p:spPr>
      </p:pic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32B35BDE-A468-4617-8A76-D3EC09E4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05" y="3003798"/>
            <a:ext cx="2598135" cy="172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cture background">
            <a:extLst>
              <a:ext uri="{FF2B5EF4-FFF2-40B4-BE49-F238E27FC236}">
                <a16:creationId xmlns:a16="http://schemas.microsoft.com/office/drawing/2014/main" id="{C842A28C-3AAB-4747-BF63-4BF60EDEB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6" t="22111" r="32849" b="8409"/>
          <a:stretch/>
        </p:blipFill>
        <p:spPr bwMode="auto">
          <a:xfrm>
            <a:off x="2481674" y="1236828"/>
            <a:ext cx="1658316" cy="26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A6364E3E-D2A5-4EE9-8BE1-8D8B9DC6E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r="2877" b="20907"/>
          <a:stretch/>
        </p:blipFill>
        <p:spPr bwMode="auto">
          <a:xfrm>
            <a:off x="3597369" y="3003798"/>
            <a:ext cx="2633765" cy="17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37435B-D87C-452D-BC5C-2FC5038604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72" y="501673"/>
            <a:ext cx="2936448" cy="2241656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D55B6E1-10C7-4C91-BA8D-57BE4D4DE050}"/>
              </a:ext>
            </a:extLst>
          </p:cNvPr>
          <p:cNvSpPr/>
          <p:nvPr/>
        </p:nvSpPr>
        <p:spPr>
          <a:xfrm>
            <a:off x="6146080" y="872394"/>
            <a:ext cx="15921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80</a:t>
            </a: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лет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B90379-FEEB-42F3-A99D-BB1F4D2D94F1}"/>
              </a:ext>
            </a:extLst>
          </p:cNvPr>
          <p:cNvSpPr txBox="1"/>
          <p:nvPr/>
        </p:nvSpPr>
        <p:spPr>
          <a:xfrm>
            <a:off x="4664465" y="1256748"/>
            <a:ext cx="152143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400" b="1" dirty="0">
                <a:ln/>
                <a:solidFill>
                  <a:schemeClr val="accent3"/>
                </a:solidFill>
              </a:rPr>
              <a:t>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86E653-8F74-42C0-9627-612C5764D791}"/>
              </a:ext>
            </a:extLst>
          </p:cNvPr>
          <p:cNvSpPr txBox="1"/>
          <p:nvPr/>
        </p:nvSpPr>
        <p:spPr>
          <a:xfrm>
            <a:off x="4172742" y="880934"/>
            <a:ext cx="233996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400" b="1" dirty="0">
                <a:ln/>
                <a:solidFill>
                  <a:schemeClr val="accent3"/>
                </a:solidFill>
              </a:rPr>
              <a:t>1945</a:t>
            </a:r>
            <a:r>
              <a:rPr lang="ru-RU" sz="3600" b="1" dirty="0">
                <a:ln/>
                <a:solidFill>
                  <a:schemeClr val="accent3"/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705116697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4AD217-F277-453A-BE7D-2887DF0B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40447" y="4924572"/>
            <a:ext cx="303553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10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pPr>
                <a:defRPr/>
              </a:pPr>
              <a:t>7</a:t>
            </a:fld>
            <a:endParaRPr lang="ru-RU" sz="1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550" y="121996"/>
            <a:ext cx="8536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ОСНОВНЫЕ ПОКАЗАТЕЛИ ПРОГНОЗА СОЦИАЛЬНО-ЭКОНОМИЧЕСКОГО РАЗВИТИЯ МО ГОРОД ВОЛХОВ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26565"/>
              </p:ext>
            </p:extLst>
          </p:nvPr>
        </p:nvGraphicFramePr>
        <p:xfrm>
          <a:off x="143506" y="1146524"/>
          <a:ext cx="8856983" cy="12421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602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Единица измерения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Отчет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Оценка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Прогноз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2025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2026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2027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Численность населения (на 1 января года)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Человек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37 955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37 539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37 119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36 769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36 444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687196"/>
            <a:ext cx="4065386" cy="21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92080" y="3526281"/>
            <a:ext cx="1872208" cy="145460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Arial Narrow" pitchFamily="34" charset="0"/>
              </a:rPr>
              <a:t>за 2024 год (-)</a:t>
            </a:r>
            <a:r>
              <a:rPr lang="ru-RU" b="1" dirty="0">
                <a:latin typeface="Arial Narrow" pitchFamily="34" charset="0"/>
              </a:rPr>
              <a:t>391</a:t>
            </a:r>
          </a:p>
          <a:p>
            <a:r>
              <a:rPr lang="ru-RU" sz="1600" dirty="0">
                <a:latin typeface="Arial Narrow" pitchFamily="34" charset="0"/>
              </a:rPr>
              <a:t>за 2025 год </a:t>
            </a:r>
            <a:r>
              <a:rPr lang="ru-RU" dirty="0">
                <a:latin typeface="Arial Narrow" pitchFamily="34" charset="0"/>
              </a:rPr>
              <a:t>(-)</a:t>
            </a:r>
            <a:r>
              <a:rPr lang="ru-RU" b="1" dirty="0">
                <a:latin typeface="Arial Narrow" pitchFamily="34" charset="0"/>
              </a:rPr>
              <a:t>430</a:t>
            </a:r>
          </a:p>
          <a:p>
            <a:r>
              <a:rPr lang="ru-RU" sz="1600" dirty="0">
                <a:latin typeface="Arial Narrow" pitchFamily="34" charset="0"/>
              </a:rPr>
              <a:t>за 2026 год </a:t>
            </a:r>
            <a:r>
              <a:rPr lang="ru-RU" dirty="0">
                <a:latin typeface="Arial Narrow" pitchFamily="34" charset="0"/>
              </a:rPr>
              <a:t>(-)</a:t>
            </a:r>
            <a:r>
              <a:rPr lang="ru-RU" b="1" dirty="0">
                <a:latin typeface="Arial Narrow" pitchFamily="34" charset="0"/>
              </a:rPr>
              <a:t>360</a:t>
            </a:r>
          </a:p>
          <a:p>
            <a:r>
              <a:rPr lang="ru-RU" sz="1600" dirty="0">
                <a:latin typeface="Arial Narrow" pitchFamily="34" charset="0"/>
              </a:rPr>
              <a:t>за 2027 год </a:t>
            </a:r>
            <a:r>
              <a:rPr lang="ru-RU" dirty="0">
                <a:latin typeface="Arial Narrow" pitchFamily="34" charset="0"/>
              </a:rPr>
              <a:t>(-)</a:t>
            </a:r>
            <a:r>
              <a:rPr lang="ru-RU" b="1" dirty="0">
                <a:latin typeface="Arial Narrow" pitchFamily="34" charset="0"/>
              </a:rPr>
              <a:t>345</a:t>
            </a:r>
          </a:p>
          <a:p>
            <a:pPr algn="ctr"/>
            <a:endParaRPr lang="ru-RU" b="1" dirty="0"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08304" y="3565359"/>
            <a:ext cx="1728192" cy="14155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 Narrow" pitchFamily="34" charset="0"/>
              </a:rPr>
              <a:t>за 2024 год (-)</a:t>
            </a:r>
            <a:r>
              <a:rPr lang="ru-RU" b="1" dirty="0">
                <a:latin typeface="Arial Narrow" pitchFamily="34" charset="0"/>
              </a:rPr>
              <a:t>25</a:t>
            </a:r>
          </a:p>
          <a:p>
            <a:pPr algn="ctr"/>
            <a:r>
              <a:rPr lang="ru-RU" sz="1600" dirty="0">
                <a:latin typeface="Arial Narrow" pitchFamily="34" charset="0"/>
              </a:rPr>
              <a:t>за 2025 год </a:t>
            </a:r>
            <a:r>
              <a:rPr lang="ru-RU" dirty="0">
                <a:latin typeface="Arial Narrow" pitchFamily="34" charset="0"/>
              </a:rPr>
              <a:t>(+)</a:t>
            </a:r>
            <a:r>
              <a:rPr lang="ru-RU" b="1" dirty="0">
                <a:latin typeface="Arial Narrow" pitchFamily="34" charset="0"/>
              </a:rPr>
              <a:t>10</a:t>
            </a:r>
          </a:p>
          <a:p>
            <a:pPr algn="ctr"/>
            <a:r>
              <a:rPr lang="ru-RU" sz="1600" dirty="0">
                <a:latin typeface="Arial Narrow" pitchFamily="34" charset="0"/>
              </a:rPr>
              <a:t>за 2026 год </a:t>
            </a:r>
            <a:r>
              <a:rPr lang="ru-RU" dirty="0">
                <a:latin typeface="Arial Narrow" pitchFamily="34" charset="0"/>
              </a:rPr>
              <a:t>(+)</a:t>
            </a:r>
            <a:r>
              <a:rPr lang="ru-RU" b="1" dirty="0">
                <a:latin typeface="Arial Narrow" pitchFamily="34" charset="0"/>
              </a:rPr>
              <a:t>10</a:t>
            </a:r>
          </a:p>
          <a:p>
            <a:pPr algn="ctr"/>
            <a:r>
              <a:rPr lang="ru-RU" sz="1600" dirty="0">
                <a:latin typeface="Arial Narrow" pitchFamily="34" charset="0"/>
              </a:rPr>
              <a:t>за 2027 год </a:t>
            </a:r>
            <a:r>
              <a:rPr lang="ru-RU" dirty="0">
                <a:latin typeface="Arial Narrow" pitchFamily="34" charset="0"/>
              </a:rPr>
              <a:t>(+)</a:t>
            </a:r>
            <a:r>
              <a:rPr lang="ru-RU" b="1" dirty="0">
                <a:latin typeface="Arial Narrow" pitchFamily="34" charset="0"/>
              </a:rPr>
              <a:t>20 </a:t>
            </a:r>
          </a:p>
          <a:p>
            <a:pPr algn="ctr"/>
            <a:endParaRPr lang="ru-RU" b="1" dirty="0">
              <a:latin typeface="Arial Narrow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15816" y="3526280"/>
            <a:ext cx="2232248" cy="14546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 Narrow" pitchFamily="34" charset="0"/>
              </a:rPr>
              <a:t>на 01.01.2024 г. </a:t>
            </a:r>
            <a:r>
              <a:rPr lang="ru-RU" b="1" dirty="0">
                <a:latin typeface="Arial Narrow" pitchFamily="34" charset="0"/>
              </a:rPr>
              <a:t>37 955</a:t>
            </a:r>
            <a:endParaRPr lang="ru-RU" sz="1600" b="1" dirty="0">
              <a:latin typeface="Arial Narrow" pitchFamily="34" charset="0"/>
            </a:endParaRPr>
          </a:p>
          <a:p>
            <a:pPr algn="ctr"/>
            <a:r>
              <a:rPr lang="ru-RU" sz="1600" dirty="0">
                <a:latin typeface="Arial Narrow" pitchFamily="34" charset="0"/>
              </a:rPr>
              <a:t>на 01.01.2025 г. </a:t>
            </a:r>
            <a:r>
              <a:rPr lang="ru-RU" b="1" dirty="0">
                <a:latin typeface="Arial Narrow" pitchFamily="34" charset="0"/>
              </a:rPr>
              <a:t>37 539</a:t>
            </a:r>
          </a:p>
          <a:p>
            <a:pPr algn="ctr"/>
            <a:r>
              <a:rPr lang="ru-RU" sz="1600" dirty="0">
                <a:latin typeface="Arial Narrow" pitchFamily="34" charset="0"/>
              </a:rPr>
              <a:t>на 01.01.2026 г. </a:t>
            </a:r>
            <a:r>
              <a:rPr lang="ru-RU" b="1" dirty="0">
                <a:latin typeface="Arial Narrow" pitchFamily="34" charset="0"/>
              </a:rPr>
              <a:t>37 119</a:t>
            </a:r>
          </a:p>
          <a:p>
            <a:pPr algn="ctr"/>
            <a:r>
              <a:rPr lang="ru-RU" sz="1600" dirty="0">
                <a:latin typeface="Arial Narrow" pitchFamily="34" charset="0"/>
              </a:rPr>
              <a:t>на 01.01.2027 г. </a:t>
            </a:r>
            <a:r>
              <a:rPr lang="ru-RU" b="1" dirty="0">
                <a:latin typeface="Arial Narrow" pitchFamily="34" charset="0"/>
              </a:rPr>
              <a:t>36 769</a:t>
            </a:r>
          </a:p>
          <a:p>
            <a:pPr algn="ctr"/>
            <a:r>
              <a:rPr lang="ru-RU" sz="1600" dirty="0">
                <a:latin typeface="Arial Narrow" pitchFamily="34" charset="0"/>
              </a:rPr>
              <a:t>на 01.01.2028 г. </a:t>
            </a:r>
            <a:r>
              <a:rPr lang="ru-RU" b="1" dirty="0">
                <a:latin typeface="Arial Narrow" pitchFamily="34" charset="0"/>
              </a:rPr>
              <a:t>36 444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92080" y="2544981"/>
            <a:ext cx="1872208" cy="102037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Естественный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прирост (+), убыль (-)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населения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308305" y="2544981"/>
            <a:ext cx="1728192" cy="102037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Миграционный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прирост (+), убыль (-)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населения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15816" y="2544980"/>
            <a:ext cx="2232248" cy="98130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Численность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населения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6E6B19-B1AE-49C7-ACBC-33CB4D6377E1}"/>
              </a:ext>
            </a:extLst>
          </p:cNvPr>
          <p:cNvSpPr/>
          <p:nvPr/>
        </p:nvSpPr>
        <p:spPr>
          <a:xfrm>
            <a:off x="423900" y="782664"/>
            <a:ext cx="8536897" cy="369332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Численность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075727141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4AD217-F277-453A-BE7D-2887DF0B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40447" y="4924572"/>
            <a:ext cx="303553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10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pPr>
                <a:defRPr/>
              </a:pPr>
              <a:t>8</a:t>
            </a:fld>
            <a:endParaRPr lang="ru-RU" sz="1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597034"/>
              </p:ext>
            </p:extLst>
          </p:nvPr>
        </p:nvGraphicFramePr>
        <p:xfrm>
          <a:off x="143506" y="1151996"/>
          <a:ext cx="8856983" cy="1581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551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Единица измерения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Отчет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Оценка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Прогноз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2025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2026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2027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Число хозяйствующих субъектов (предприятий, организаций), осуществляющих производственную деятельность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единиц</a:t>
                      </a:r>
                      <a:endParaRPr lang="ru-RU" sz="8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Отгружено товаров собственного производства, выполнено работ и услуг собственными силами (без субъектов малого предпринимательства)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50 990 950,5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72 741 125,0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76 159 957,9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78 825 556,4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81 426 799,8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249435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6E6B19-B1AE-49C7-ACBC-33CB4D6377E1}"/>
              </a:ext>
            </a:extLst>
          </p:cNvPr>
          <p:cNvSpPr/>
          <p:nvPr/>
        </p:nvSpPr>
        <p:spPr>
          <a:xfrm>
            <a:off x="423900" y="782664"/>
            <a:ext cx="853689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Промышленное производство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EDEAA0-03C3-4BB0-89A3-79E6E58EAB7A}"/>
              </a:ext>
            </a:extLst>
          </p:cNvPr>
          <p:cNvSpPr/>
          <p:nvPr/>
        </p:nvSpPr>
        <p:spPr>
          <a:xfrm>
            <a:off x="482468" y="3058943"/>
            <a:ext cx="853689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Транспорт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3BC7C740-B85B-4EB2-A8DD-38624157A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127629"/>
              </p:ext>
            </p:extLst>
          </p:nvPr>
        </p:nvGraphicFramePr>
        <p:xfrm>
          <a:off x="151548" y="3428275"/>
          <a:ext cx="8856983" cy="11300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551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Единица измерения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Отчет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Оценка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Прогноз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2025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2026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2027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Протяженность автодорог общего пользования местного значения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километр</a:t>
                      </a:r>
                      <a:endParaRPr lang="ru-RU" sz="8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Протяженность автодорог общего пользования местного значения с твердым покрытием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километр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249435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9EC5DB-C6FC-4C07-8EB4-50F173B3DFA8}"/>
              </a:ext>
            </a:extLst>
          </p:cNvPr>
          <p:cNvSpPr/>
          <p:nvPr/>
        </p:nvSpPr>
        <p:spPr>
          <a:xfrm>
            <a:off x="310446" y="168996"/>
            <a:ext cx="8536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ОСНОВНЫЕ ПОКАЗАТЕЛИ ПРОГНОЗА СОЦИАЛЬНО-ЭКОНОМИЧЕСКОГО РАЗВИТИЯ МО ГОРОД ВОЛХОВ</a:t>
            </a:r>
          </a:p>
        </p:txBody>
      </p:sp>
    </p:spTree>
    <p:extLst>
      <p:ext uri="{BB962C8B-B14F-4D97-AF65-F5344CB8AC3E}">
        <p14:creationId xmlns:p14="http://schemas.microsoft.com/office/powerpoint/2010/main" val="1064712227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4AD217-F277-453A-BE7D-2887DF0B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"/>
            <a:ext cx="9144000" cy="84459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76388" y="4919894"/>
            <a:ext cx="303553" cy="246184"/>
          </a:xfrm>
        </p:spPr>
        <p:txBody>
          <a:bodyPr/>
          <a:lstStyle/>
          <a:p>
            <a:pPr>
              <a:defRPr/>
            </a:pPr>
            <a:fld id="{678A38D6-93D9-4536-98F1-4040998D3599}" type="slidenum">
              <a:rPr lang="ru-RU" sz="8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pPr>
                <a:defRPr/>
              </a:pPr>
              <a:t>9</a:t>
            </a:fld>
            <a:endParaRPr lang="ru-RU" sz="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550" y="121996"/>
            <a:ext cx="8536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1905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ОСНОВНЫЕ ПОКАЗАТЕЛИ ПРОГНОЗА СОЦИАЛЬНО-ЭКОНОМИЧЕСКОГО РАЗВИТИЯ МО ГОРОД ВОЛХОВ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73117"/>
              </p:ext>
            </p:extLst>
          </p:nvPr>
        </p:nvGraphicFramePr>
        <p:xfrm>
          <a:off x="143506" y="1120892"/>
          <a:ext cx="8856983" cy="2099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551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Единица измерения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Отчет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Оценка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Прогноз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2025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2026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2027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 торговых точек (магазины, павильоны, автолавки и др.)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441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418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420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425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427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Площадь торгового зала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кв. метров общей площади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45 195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45 877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45 240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45 340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45 380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249435"/>
                  </a:ext>
                </a:extLst>
              </a:tr>
              <a:tr h="406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 пунктов общественного питания (рестораны, столовые, кафе и др.)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229959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 пунктов бытового обслуживания населения (бани, парикмахерские, прачечные, химчистки, ремонтные и пошивочные мастерские, автосервисы)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163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77302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6E6B19-B1AE-49C7-ACBC-33CB4D6377E1}"/>
              </a:ext>
            </a:extLst>
          </p:cNvPr>
          <p:cNvSpPr/>
          <p:nvPr/>
        </p:nvSpPr>
        <p:spPr>
          <a:xfrm>
            <a:off x="400670" y="805874"/>
            <a:ext cx="853689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Потребительский рынок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DDFD87D-DCB9-4A0D-BE2F-C9B9A0FB2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798112"/>
              </p:ext>
            </p:extLst>
          </p:nvPr>
        </p:nvGraphicFramePr>
        <p:xfrm>
          <a:off x="135240" y="3493633"/>
          <a:ext cx="8856983" cy="1603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079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Единица измерения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Отчет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Оценка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Прогноз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2025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2026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2027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 малых и средних предприятий, включая микропредприятия (на конец года)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1 033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1 075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1 080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1 100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1 110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Среднесписочная численность работников на предприятиях малого и среднего предпринимательства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3 550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3 570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3 580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3 590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249435"/>
                  </a:ext>
                </a:extLst>
              </a:tr>
              <a:tr h="3611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Число индивидуальных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757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790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790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795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797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229959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0E4B30-E93B-45D8-989E-DA6DBF8A004A}"/>
              </a:ext>
            </a:extLst>
          </p:cNvPr>
          <p:cNvSpPr/>
          <p:nvPr/>
        </p:nvSpPr>
        <p:spPr>
          <a:xfrm>
            <a:off x="395536" y="3198204"/>
            <a:ext cx="853689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Малое и среднее предпринимательство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673833533"/>
      </p:ext>
    </p:extLst>
  </p:cSld>
  <p:clrMapOvr>
    <a:masterClrMapping/>
  </p:clrMapOvr>
  <p:transition>
    <p:wipe dir="d"/>
  </p:transition>
</p:sld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theme/theme1.xml><?xml version="1.0" encoding="utf-8"?>
<a:theme xmlns:a="http://schemas.openxmlformats.org/drawingml/2006/main" name="Сектор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ilter">
    <a:dk1>
      <a:sysClr val="windowText" lastClr="000000"/>
    </a:dk1>
    <a:lt1>
      <a:sysClr val="window" lastClr="FFFFFF"/>
    </a:lt1>
    <a:dk2>
      <a:srgbClr val="318FC5"/>
    </a:dk2>
    <a:lt2>
      <a:srgbClr val="AEE8FB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AB6E8"/>
    </a:hlink>
    <a:folHlink>
      <a:srgbClr val="83B0D3"/>
    </a:folHlink>
  </a:clrScheme>
  <a:fontScheme name="Kilter">
    <a:majorFont>
      <a:latin typeface="Rockwell"/>
      <a:ea typeface=""/>
      <a:cs typeface=""/>
      <a:font script="Grek" typeface="Cambria"/>
      <a:font script="Cyrl" typeface="Cambria"/>
      <a:font script="Jpan" typeface="HGS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Rockwell"/>
      <a:ea typeface=""/>
      <a:cs typeface=""/>
      <a:font script="Grek" typeface="Cambria"/>
      <a:font script="Cyrl" typeface="Cambria"/>
      <a:font script="Jpan" typeface="HGS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ilter">
    <a:fillStyleLst>
      <a:solidFill>
        <a:schemeClr val="phClr"/>
      </a:solidFill>
      <a:gradFill rotWithShape="1">
        <a:gsLst>
          <a:gs pos="0">
            <a:schemeClr val="phClr">
              <a:tint val="14000"/>
              <a:satMod val="180000"/>
              <a:lumMod val="100000"/>
            </a:schemeClr>
          </a:gs>
          <a:gs pos="42000">
            <a:schemeClr val="phClr">
              <a:tint val="40000"/>
              <a:satMod val="160000"/>
              <a:lumMod val="94000"/>
            </a:schemeClr>
          </a:gs>
          <a:gs pos="100000">
            <a:schemeClr val="phClr">
              <a:tint val="94000"/>
              <a:satMod val="140000"/>
            </a:schemeClr>
          </a:gs>
        </a:gsLst>
        <a:lin ang="5160000" scaled="1"/>
      </a:gradFill>
      <a:gradFill rotWithShape="1">
        <a:gsLst>
          <a:gs pos="38000">
            <a:schemeClr val="phClr">
              <a:satMod val="120000"/>
            </a:schemeClr>
          </a:gs>
          <a:gs pos="100000">
            <a:schemeClr val="phClr">
              <a:shade val="60000"/>
              <a:satMod val="180000"/>
              <a:lumMod val="70000"/>
            </a:schemeClr>
          </a:gs>
        </a:gsLst>
        <a:lin ang="4680000" scaled="0"/>
      </a:gradFill>
    </a:fillStyleLst>
    <a:lnStyleLst>
      <a:ln w="12700" cap="flat" cmpd="sng" algn="ctr">
        <a:solidFill>
          <a:schemeClr val="phClr">
            <a:shade val="50000"/>
          </a:schemeClr>
        </a:solidFill>
        <a:prstDash val="solid"/>
      </a:ln>
      <a:ln w="25400" cap="flat" cmpd="sng" algn="ctr">
        <a:solidFill>
          <a:schemeClr val="phClr">
            <a:shade val="75000"/>
            <a:lumMod val="90000"/>
          </a:schemeClr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</a:effectStyle>
      <a:effectStyle>
        <a:effectLst>
          <a:outerShdw blurRad="76200" dist="25400" dir="5400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152400" h="63500" prst="softRound"/>
        </a:sp3d>
      </a:effectStyle>
      <a:effectStyle>
        <a:effectLst>
          <a:outerShdw blurRad="107950" dist="12700" dir="5040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h="63500" prst="softRound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5000"/>
              <a:satMod val="140000"/>
              <a:lumMod val="120000"/>
            </a:schemeClr>
          </a:gs>
          <a:gs pos="100000">
            <a:schemeClr val="phClr">
              <a:tint val="95000"/>
              <a:shade val="70000"/>
              <a:satMod val="180000"/>
              <a:lumMod val="82000"/>
            </a:schemeClr>
          </a:gs>
        </a:gsLst>
        <a:path path="circle">
          <a:fillToRect l="25000" t="25000" r="25000" b="25000"/>
        </a:path>
      </a:gradFill>
      <a:gradFill rotWithShape="1">
        <a:gsLst>
          <a:gs pos="0">
            <a:schemeClr val="phClr">
              <a:tint val="94000"/>
              <a:satMod val="140000"/>
              <a:lumMod val="120000"/>
            </a:schemeClr>
          </a:gs>
          <a:gs pos="100000">
            <a:schemeClr val="phClr">
              <a:tint val="97000"/>
              <a:shade val="70000"/>
              <a:satMod val="190000"/>
              <a:lumMod val="72000"/>
            </a:schemeClr>
          </a:gs>
        </a:gsLst>
        <a:path path="circle">
          <a:fillToRect l="50000" t="50000" r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ilter">
    <a:dk1>
      <a:sysClr val="windowText" lastClr="000000"/>
    </a:dk1>
    <a:lt1>
      <a:sysClr val="window" lastClr="FFFFFF"/>
    </a:lt1>
    <a:dk2>
      <a:srgbClr val="318FC5"/>
    </a:dk2>
    <a:lt2>
      <a:srgbClr val="AEE8FB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AB6E8"/>
    </a:hlink>
    <a:folHlink>
      <a:srgbClr val="83B0D3"/>
    </a:folHlink>
  </a:clrScheme>
  <a:fontScheme name="Kilter">
    <a:majorFont>
      <a:latin typeface="Rockwell"/>
      <a:ea typeface=""/>
      <a:cs typeface=""/>
      <a:font script="Grek" typeface="Cambria"/>
      <a:font script="Cyrl" typeface="Cambria"/>
      <a:font script="Jpan" typeface="HGS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Rockwell"/>
      <a:ea typeface=""/>
      <a:cs typeface=""/>
      <a:font script="Grek" typeface="Cambria"/>
      <a:font script="Cyrl" typeface="Cambria"/>
      <a:font script="Jpan" typeface="HGS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ilter">
    <a:fillStyleLst>
      <a:solidFill>
        <a:schemeClr val="phClr"/>
      </a:solidFill>
      <a:gradFill rotWithShape="1">
        <a:gsLst>
          <a:gs pos="0">
            <a:schemeClr val="phClr">
              <a:tint val="14000"/>
              <a:satMod val="180000"/>
              <a:lumMod val="100000"/>
            </a:schemeClr>
          </a:gs>
          <a:gs pos="42000">
            <a:schemeClr val="phClr">
              <a:tint val="40000"/>
              <a:satMod val="160000"/>
              <a:lumMod val="94000"/>
            </a:schemeClr>
          </a:gs>
          <a:gs pos="100000">
            <a:schemeClr val="phClr">
              <a:tint val="94000"/>
              <a:satMod val="140000"/>
            </a:schemeClr>
          </a:gs>
        </a:gsLst>
        <a:lin ang="5160000" scaled="1"/>
      </a:gradFill>
      <a:gradFill rotWithShape="1">
        <a:gsLst>
          <a:gs pos="38000">
            <a:schemeClr val="phClr">
              <a:satMod val="120000"/>
            </a:schemeClr>
          </a:gs>
          <a:gs pos="100000">
            <a:schemeClr val="phClr">
              <a:shade val="60000"/>
              <a:satMod val="180000"/>
              <a:lumMod val="70000"/>
            </a:schemeClr>
          </a:gs>
        </a:gsLst>
        <a:lin ang="4680000" scaled="0"/>
      </a:gradFill>
    </a:fillStyleLst>
    <a:lnStyleLst>
      <a:ln w="12700" cap="flat" cmpd="sng" algn="ctr">
        <a:solidFill>
          <a:schemeClr val="phClr">
            <a:shade val="50000"/>
          </a:schemeClr>
        </a:solidFill>
        <a:prstDash val="solid"/>
      </a:ln>
      <a:ln w="25400" cap="flat" cmpd="sng" algn="ctr">
        <a:solidFill>
          <a:schemeClr val="phClr">
            <a:shade val="75000"/>
            <a:lumMod val="90000"/>
          </a:schemeClr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</a:effectStyle>
      <a:effectStyle>
        <a:effectLst>
          <a:outerShdw blurRad="76200" dist="25400" dir="5400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152400" h="63500" prst="softRound"/>
        </a:sp3d>
      </a:effectStyle>
      <a:effectStyle>
        <a:effectLst>
          <a:outerShdw blurRad="107950" dist="12700" dir="5040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h="63500" prst="softRound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5000"/>
              <a:satMod val="140000"/>
              <a:lumMod val="120000"/>
            </a:schemeClr>
          </a:gs>
          <a:gs pos="100000">
            <a:schemeClr val="phClr">
              <a:tint val="95000"/>
              <a:shade val="70000"/>
              <a:satMod val="180000"/>
              <a:lumMod val="82000"/>
            </a:schemeClr>
          </a:gs>
        </a:gsLst>
        <a:path path="circle">
          <a:fillToRect l="25000" t="25000" r="25000" b="25000"/>
        </a:path>
      </a:gradFill>
      <a:gradFill rotWithShape="1">
        <a:gsLst>
          <a:gs pos="0">
            <a:schemeClr val="phClr">
              <a:tint val="94000"/>
              <a:satMod val="140000"/>
              <a:lumMod val="120000"/>
            </a:schemeClr>
          </a:gs>
          <a:gs pos="100000">
            <a:schemeClr val="phClr">
              <a:tint val="97000"/>
              <a:shade val="70000"/>
              <a:satMod val="190000"/>
              <a:lumMod val="72000"/>
            </a:schemeClr>
          </a:gs>
        </a:gsLst>
        <a:path path="circle">
          <a:fillToRect l="50000" t="50000" r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ilter">
    <a:dk1>
      <a:sysClr val="windowText" lastClr="000000"/>
    </a:dk1>
    <a:lt1>
      <a:sysClr val="window" lastClr="FFFFFF"/>
    </a:lt1>
    <a:dk2>
      <a:srgbClr val="318FC5"/>
    </a:dk2>
    <a:lt2>
      <a:srgbClr val="AEE8FB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AB6E8"/>
    </a:hlink>
    <a:folHlink>
      <a:srgbClr val="83B0D3"/>
    </a:folHlink>
  </a:clrScheme>
  <a:fontScheme name="Kilter">
    <a:majorFont>
      <a:latin typeface="Rockwell"/>
      <a:ea typeface=""/>
      <a:cs typeface=""/>
      <a:font script="Grek" typeface="Cambria"/>
      <a:font script="Cyrl" typeface="Cambria"/>
      <a:font script="Jpan" typeface="HGS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Rockwell"/>
      <a:ea typeface=""/>
      <a:cs typeface=""/>
      <a:font script="Grek" typeface="Cambria"/>
      <a:font script="Cyrl" typeface="Cambria"/>
      <a:font script="Jpan" typeface="HGS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ilter">
    <a:fillStyleLst>
      <a:solidFill>
        <a:schemeClr val="phClr"/>
      </a:solidFill>
      <a:gradFill rotWithShape="1">
        <a:gsLst>
          <a:gs pos="0">
            <a:schemeClr val="phClr">
              <a:tint val="14000"/>
              <a:satMod val="180000"/>
              <a:lumMod val="100000"/>
            </a:schemeClr>
          </a:gs>
          <a:gs pos="42000">
            <a:schemeClr val="phClr">
              <a:tint val="40000"/>
              <a:satMod val="160000"/>
              <a:lumMod val="94000"/>
            </a:schemeClr>
          </a:gs>
          <a:gs pos="100000">
            <a:schemeClr val="phClr">
              <a:tint val="94000"/>
              <a:satMod val="140000"/>
            </a:schemeClr>
          </a:gs>
        </a:gsLst>
        <a:lin ang="5160000" scaled="1"/>
      </a:gradFill>
      <a:gradFill rotWithShape="1">
        <a:gsLst>
          <a:gs pos="38000">
            <a:schemeClr val="phClr">
              <a:satMod val="120000"/>
            </a:schemeClr>
          </a:gs>
          <a:gs pos="100000">
            <a:schemeClr val="phClr">
              <a:shade val="60000"/>
              <a:satMod val="180000"/>
              <a:lumMod val="70000"/>
            </a:schemeClr>
          </a:gs>
        </a:gsLst>
        <a:lin ang="4680000" scaled="0"/>
      </a:gradFill>
    </a:fillStyleLst>
    <a:lnStyleLst>
      <a:ln w="12700" cap="flat" cmpd="sng" algn="ctr">
        <a:solidFill>
          <a:schemeClr val="phClr">
            <a:shade val="50000"/>
          </a:schemeClr>
        </a:solidFill>
        <a:prstDash val="solid"/>
      </a:ln>
      <a:ln w="25400" cap="flat" cmpd="sng" algn="ctr">
        <a:solidFill>
          <a:schemeClr val="phClr">
            <a:shade val="75000"/>
            <a:lumMod val="90000"/>
          </a:schemeClr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</a:effectStyle>
      <a:effectStyle>
        <a:effectLst>
          <a:outerShdw blurRad="76200" dist="25400" dir="5400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152400" h="63500" prst="softRound"/>
        </a:sp3d>
      </a:effectStyle>
      <a:effectStyle>
        <a:effectLst>
          <a:outerShdw blurRad="107950" dist="12700" dir="5040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h="63500" prst="softRound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5000"/>
              <a:satMod val="140000"/>
              <a:lumMod val="120000"/>
            </a:schemeClr>
          </a:gs>
          <a:gs pos="100000">
            <a:schemeClr val="phClr">
              <a:tint val="95000"/>
              <a:shade val="70000"/>
              <a:satMod val="180000"/>
              <a:lumMod val="82000"/>
            </a:schemeClr>
          </a:gs>
        </a:gsLst>
        <a:path path="circle">
          <a:fillToRect l="25000" t="25000" r="25000" b="25000"/>
        </a:path>
      </a:gradFill>
      <a:gradFill rotWithShape="1">
        <a:gsLst>
          <a:gs pos="0">
            <a:schemeClr val="phClr">
              <a:tint val="94000"/>
              <a:satMod val="140000"/>
              <a:lumMod val="120000"/>
            </a:schemeClr>
          </a:gs>
          <a:gs pos="100000">
            <a:schemeClr val="phClr">
              <a:tint val="97000"/>
              <a:shade val="70000"/>
              <a:satMod val="190000"/>
              <a:lumMod val="72000"/>
            </a:schemeClr>
          </a:gs>
        </a:gsLst>
        <a:path path="circle">
          <a:fillToRect l="50000" t="50000" r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40488</TotalTime>
  <Words>7743</Words>
  <Application>Microsoft Office PowerPoint</Application>
  <PresentationFormat>Экран (16:9)</PresentationFormat>
  <Paragraphs>1158</Paragraphs>
  <Slides>46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6" baseType="lpstr">
      <vt:lpstr>Arial</vt:lpstr>
      <vt:lpstr>Arial Black</vt:lpstr>
      <vt:lpstr>Arial Narrow</vt:lpstr>
      <vt:lpstr>Bahnschrift</vt:lpstr>
      <vt:lpstr>Cambria</vt:lpstr>
      <vt:lpstr>Century Gothic</vt:lpstr>
      <vt:lpstr>Rockwell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nadeljaeva. .</dc:creator>
  <cp:lastModifiedBy>Bogacheva</cp:lastModifiedBy>
  <cp:revision>2725</cp:revision>
  <cp:lastPrinted>2024-12-04T12:03:13Z</cp:lastPrinted>
  <dcterms:created xsi:type="dcterms:W3CDTF">2003-02-19T14:50:33Z</dcterms:created>
  <dcterms:modified xsi:type="dcterms:W3CDTF">2024-12-04T12:22:23Z</dcterms:modified>
</cp:coreProperties>
</file>