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47"/>
  </p:notesMasterIdLst>
  <p:sldIdLst>
    <p:sldId id="372" r:id="rId2"/>
    <p:sldId id="382" r:id="rId3"/>
    <p:sldId id="384" r:id="rId4"/>
    <p:sldId id="383" r:id="rId5"/>
    <p:sldId id="385" r:id="rId6"/>
    <p:sldId id="389" r:id="rId7"/>
    <p:sldId id="386" r:id="rId8"/>
    <p:sldId id="263" r:id="rId9"/>
    <p:sldId id="373" r:id="rId10"/>
    <p:sldId id="260" r:id="rId11"/>
    <p:sldId id="387" r:id="rId12"/>
    <p:sldId id="349" r:id="rId13"/>
    <p:sldId id="390" r:id="rId14"/>
    <p:sldId id="257" r:id="rId15"/>
    <p:sldId id="350" r:id="rId16"/>
    <p:sldId id="308" r:id="rId17"/>
    <p:sldId id="388" r:id="rId18"/>
    <p:sldId id="374" r:id="rId19"/>
    <p:sldId id="273" r:id="rId20"/>
    <p:sldId id="391" r:id="rId21"/>
    <p:sldId id="394" r:id="rId22"/>
    <p:sldId id="375" r:id="rId23"/>
    <p:sldId id="395" r:id="rId24"/>
    <p:sldId id="392" r:id="rId25"/>
    <p:sldId id="396" r:id="rId26"/>
    <p:sldId id="368" r:id="rId27"/>
    <p:sldId id="276" r:id="rId28"/>
    <p:sldId id="397" r:id="rId29"/>
    <p:sldId id="352" r:id="rId30"/>
    <p:sldId id="353" r:id="rId31"/>
    <p:sldId id="336" r:id="rId32"/>
    <p:sldId id="377" r:id="rId33"/>
    <p:sldId id="357" r:id="rId34"/>
    <p:sldId id="342" r:id="rId35"/>
    <p:sldId id="378" r:id="rId36"/>
    <p:sldId id="310" r:id="rId37"/>
    <p:sldId id="345" r:id="rId38"/>
    <p:sldId id="282" r:id="rId39"/>
    <p:sldId id="379" r:id="rId40"/>
    <p:sldId id="380" r:id="rId41"/>
    <p:sldId id="381" r:id="rId42"/>
    <p:sldId id="360" r:id="rId43"/>
    <p:sldId id="292" r:id="rId44"/>
    <p:sldId id="737" r:id="rId45"/>
    <p:sldId id="337" r:id="rId46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006600"/>
    <a:srgbClr val="91B16B"/>
    <a:srgbClr val="90BC60"/>
    <a:srgbClr val="339966"/>
    <a:srgbClr val="0F0FA5"/>
    <a:srgbClr val="673105"/>
    <a:srgbClr val="37441C"/>
    <a:srgbClr val="371B03"/>
    <a:srgbClr val="B5A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964" autoAdjust="0"/>
  </p:normalViewPr>
  <p:slideViewPr>
    <p:cSldViewPr>
      <p:cViewPr varScale="1">
        <p:scale>
          <a:sx n="135" d="100"/>
          <a:sy n="135" d="100"/>
        </p:scale>
        <p:origin x="708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7627789458548"/>
          <c:y val="3.4374939971116285E-2"/>
          <c:w val="0.86542372047244098"/>
          <c:h val="0.860870689702409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6393308720227363E-2"/>
                  <c:y val="0.1031295513948021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0-42E4-BEAE-90CE8B745D68}"/>
                </c:ext>
              </c:extLst>
            </c:dLbl>
            <c:dLbl>
              <c:idx val="1"/>
              <c:layout>
                <c:manualLayout>
                  <c:x val="2.2848694743032489E-2"/>
                  <c:y val="0.222257656206335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40-42E4-BEAE-90CE8B745D68}"/>
                </c:ext>
              </c:extLst>
            </c:dLbl>
            <c:spPr>
              <a:noFill/>
              <a:ln w="25335">
                <a:noFill/>
              </a:ln>
            </c:spPr>
            <c:txPr>
              <a:bodyPr/>
              <a:lstStyle/>
              <a:p>
                <a:pPr>
                  <a:defRPr sz="997" b="1"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
неналоговые доходы</c:v>
                </c:pt>
                <c:pt idx="1">
                  <c:v>Безвозмездные 
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439406.5</c:v>
                </c:pt>
                <c:pt idx="1">
                  <c:v>495795.7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3840-42E4-BEAE-90CE8B745D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492991799261605E-2"/>
                  <c:y val="0.11509301420829703"/>
                </c:manualLayout>
              </c:layout>
              <c:spPr/>
              <c:txPr>
                <a:bodyPr/>
                <a:lstStyle/>
                <a:p>
                  <a:pPr>
                    <a:defRPr sz="1197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40-42E4-BEAE-90CE8B745D68}"/>
                </c:ext>
              </c:extLst>
            </c:dLbl>
            <c:dLbl>
              <c:idx val="1"/>
              <c:layout>
                <c:manualLayout>
                  <c:x val="1.6658279798976432E-2"/>
                  <c:y val="0.168646382870477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40-42E4-BEAE-90CE8B745D68}"/>
                </c:ext>
              </c:extLst>
            </c:dLbl>
            <c:spPr>
              <a:noFill/>
              <a:ln w="2533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
неналоговые доходы</c:v>
                </c:pt>
                <c:pt idx="1">
                  <c:v>Безвозмездные 
поступления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478599</c:v>
                </c:pt>
                <c:pt idx="1">
                  <c:v>361447.7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3840-42E4-BEAE-90CE8B745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915840"/>
        <c:axId val="208921728"/>
        <c:axId val="0"/>
      </c:bar3DChart>
      <c:catAx>
        <c:axId val="208915840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047" b="1">
                <a:solidFill>
                  <a:schemeClr val="tx1"/>
                </a:solidFill>
                <a:effectLst/>
              </a:defRPr>
            </a:pPr>
            <a:endParaRPr lang="ru-RU"/>
          </a:p>
        </c:txPr>
        <c:crossAx val="208921728"/>
        <c:crosses val="autoZero"/>
        <c:auto val="1"/>
        <c:lblAlgn val="ctr"/>
        <c:lblOffset val="100"/>
        <c:noMultiLvlLbl val="0"/>
      </c:catAx>
      <c:valAx>
        <c:axId val="20892172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499"/>
            </a:pPr>
            <a:endParaRPr lang="ru-RU"/>
          </a:p>
        </c:txPr>
        <c:crossAx val="208915840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844956988759406"/>
          <c:y val="2.4071547290872731E-2"/>
          <c:w val="0.41896826070096826"/>
          <c:h val="0.96410831969290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6CFB-4418-B1BB-127FCFF909B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6CFB-4418-B1BB-127FCFF909B2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6CFB-4418-B1BB-127FCFF909B2}"/>
              </c:ext>
            </c:extLst>
          </c:dPt>
          <c:dPt>
            <c:idx val="3"/>
            <c:bubble3D val="0"/>
            <c:spPr>
              <a:solidFill>
                <a:srgbClr val="0097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6CFB-4418-B1BB-127FCFF909B2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6CFB-4418-B1BB-127FCFF909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38BEC3E-414D-4B74-B771-B7C020D775C3}" type="VALUE">
                      <a:rPr lang="en-US"/>
                      <a:pPr/>
                      <a:t>[ЗНАЧЕНИЕ]</a:t>
                    </a:fld>
                    <a:endParaRPr lang="en-US" baseline="0" dirty="0"/>
                  </a:p>
                  <a:p>
                    <a:fld id="{6D34D128-5A7A-4658-9680-9E36A70102C4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FB-4418-B1BB-127FCFF909B2}"/>
                </c:ext>
              </c:extLst>
            </c:dLbl>
            <c:dLbl>
              <c:idx val="1"/>
              <c:layout>
                <c:manualLayout>
                  <c:x val="-1.6622591613146959E-2"/>
                  <c:y val="-1.5313935681470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FB-4418-B1BB-127FCFF909B2}"/>
                </c:ext>
              </c:extLst>
            </c:dLbl>
            <c:dLbl>
              <c:idx val="3"/>
              <c:layout>
                <c:manualLayout>
                  <c:x val="-2.1156025689459821E-2"/>
                  <c:y val="-0.1194486983154670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FB-4418-B1BB-127FCFF909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DA24205-F6B7-4F6B-8211-AD35D4559978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
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CFB-4418-B1BB-127FCFF909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и земельных участков</c:v>
                </c:pt>
                <c:pt idx="1">
                  <c:v>Земельный налог</c:v>
                </c:pt>
                <c:pt idx="2">
                  <c:v>Прочие доходы (акцизы, налог на имущество физ.лиц, штрафы и пр.)</c:v>
                </c:pt>
                <c:pt idx="3">
                  <c:v>НДФЛ</c:v>
                </c:pt>
                <c:pt idx="4">
                  <c:v>Доходы от продажи имущества и земельных участков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54836.800000000003</c:v>
                </c:pt>
                <c:pt idx="1">
                  <c:v>56338.8</c:v>
                </c:pt>
                <c:pt idx="2">
                  <c:v>33212.300000000003</c:v>
                </c:pt>
                <c:pt idx="3">
                  <c:v>274572</c:v>
                </c:pt>
                <c:pt idx="4">
                  <c:v>20446.599999999999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FB-4418-B1BB-127FCFF909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6-6CFB-4418-B1BB-127FCFF909B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6CFB-4418-B1BB-127FCFF909B2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8-6CFB-4418-B1BB-127FCFF909B2}"/>
              </c:ext>
            </c:extLst>
          </c:dPt>
          <c:dPt>
            <c:idx val="3"/>
            <c:bubble3D val="0"/>
            <c:spPr>
              <a:solidFill>
                <a:srgbClr val="0097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9-6CFB-4418-B1BB-127FCFF909B2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A-6CFB-4418-B1BB-127FCFF909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D8212EE-0D32-4707-921B-C105E8DC95EA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
12,6%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CFB-4418-B1BB-127FCFF909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F2F8FB-F885-4478-88D3-EC83EB205948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
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FB-4418-B1BB-127FCFF909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A34A62-2C3D-4753-9904-B5DA45AB08F1}" type="VALUE">
                      <a:rPr lang="en-US"/>
                      <a:pPr/>
                      <a:t>[ЗНАЧЕНИЕ]</a:t>
                    </a:fld>
                    <a:endParaRPr lang="en-US" baseline="0" dirty="0"/>
                  </a:p>
                  <a:p>
                    <a:r>
                      <a:rPr lang="en-US" dirty="0"/>
                      <a:t>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FB-4418-B1BB-127FCFF909B2}"/>
                </c:ext>
              </c:extLst>
            </c:dLbl>
            <c:dLbl>
              <c:idx val="3"/>
              <c:layout>
                <c:manualLayout>
                  <c:x val="-6.0445787684170763E-2"/>
                  <c:y val="-0.2511485451761102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FB-4418-B1BB-127FCFF909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68CD67-D688-4EFF-8577-5968D70D9FFC}" type="VALUE">
                      <a:rPr lang="en-US"/>
                      <a:pPr/>
                      <a:t>[ЗНАЧЕНИЕ]</a:t>
                    </a:fld>
                    <a:r>
                      <a:rPr lang="en-US" baseline="0" dirty="0"/>
                      <a:t>
8,1%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CFB-4418-B1BB-127FCFF909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и земельных участков</c:v>
                </c:pt>
                <c:pt idx="1">
                  <c:v>Земельный налог</c:v>
                </c:pt>
                <c:pt idx="2">
                  <c:v>Прочие доходы (акцизы, налог на имущество физ.лиц, штрафы и пр.)</c:v>
                </c:pt>
                <c:pt idx="3">
                  <c:v>НДФЛ</c:v>
                </c:pt>
                <c:pt idx="4">
                  <c:v>Доходы от продажи имущества и земельных участков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60465.2</c:v>
                </c:pt>
                <c:pt idx="1">
                  <c:v>79644.800000000003</c:v>
                </c:pt>
                <c:pt idx="2">
                  <c:v>27447.199999999997</c:v>
                </c:pt>
                <c:pt idx="3">
                  <c:v>272449.7</c:v>
                </c:pt>
                <c:pt idx="4">
                  <c:v>38592.1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FB-4418-B1BB-127FCFF90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 w="25357">
          <a:noFill/>
        </a:ln>
      </c:spPr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3490848898049"/>
          <c:y val="0.10119927199018033"/>
          <c:w val="0.52378805774278214"/>
          <c:h val="0.89883368814876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894-4F6E-BA54-0157F6042CD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894-4F6E-BA54-0157F6042CD6}"/>
              </c:ext>
            </c:extLst>
          </c:dPt>
          <c:dPt>
            <c:idx val="2"/>
            <c:bubble3D val="0"/>
            <c:spPr>
              <a:solidFill>
                <a:srgbClr val="78E0F8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F894-4F6E-BA54-0157F6042CD6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894-4F6E-BA54-0157F6042C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F894-4F6E-BA54-0157F6042CD6}"/>
              </c:ext>
            </c:extLst>
          </c:dPt>
          <c:dLbls>
            <c:dLbl>
              <c:idx val="3"/>
              <c:layout>
                <c:manualLayout>
                  <c:x val="-7.312614259597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94-4F6E-BA54-0157F6042CD6}"/>
                </c:ext>
              </c:extLst>
            </c:dLbl>
            <c:dLbl>
              <c:idx val="4"/>
              <c:layout>
                <c:manualLayout>
                  <c:x val="1.8281535648994516E-2"/>
                  <c:y val="-5.800903488476867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94-4F6E-BA54-0157F6042C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Национ.безопасность и правоохранительная деятельность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366439.5</c:v>
                </c:pt>
                <c:pt idx="1">
                  <c:v>347391.5</c:v>
                </c:pt>
                <c:pt idx="2">
                  <c:v>54232.1</c:v>
                </c:pt>
                <c:pt idx="3">
                  <c:v>160788.5</c:v>
                </c:pt>
                <c:pt idx="4">
                  <c:v>20668.7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94-4F6E-BA54-0157F6042C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F894-4F6E-BA54-0157F6042CD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894-4F6E-BA54-0157F6042CD6}"/>
              </c:ext>
            </c:extLst>
          </c:dPt>
          <c:dPt>
            <c:idx val="2"/>
            <c:bubble3D val="0"/>
            <c:spPr>
              <a:solidFill>
                <a:srgbClr val="78E0F8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F894-4F6E-BA54-0157F6042CD6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894-4F6E-BA54-0157F6042C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F894-4F6E-BA54-0157F6042CD6}"/>
              </c:ext>
            </c:extLst>
          </c:dPt>
          <c:dLbls>
            <c:dLbl>
              <c:idx val="0"/>
              <c:layout>
                <c:manualLayout>
                  <c:x val="-1.2797074954296295E-2"/>
                  <c:y val="-0.10661693012063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94-4F6E-BA54-0157F6042CD6}"/>
                </c:ext>
              </c:extLst>
            </c:dLbl>
            <c:dLbl>
              <c:idx val="2"/>
              <c:layout>
                <c:manualLayout>
                  <c:x val="-3.6563071297989031E-3"/>
                  <c:y val="-5.908419497784396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94-4F6E-BA54-0157F6042CD6}"/>
                </c:ext>
              </c:extLst>
            </c:dLbl>
            <c:dLbl>
              <c:idx val="3"/>
              <c:layout>
                <c:manualLayout>
                  <c:x val="4.0219378427787937E-2"/>
                  <c:y val="-5.77936303927893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94-4F6E-BA54-0157F6042CD6}"/>
                </c:ext>
              </c:extLst>
            </c:dLbl>
            <c:dLbl>
              <c:idx val="4"/>
              <c:layout>
                <c:manualLayout>
                  <c:x val="2.7422303473491772E-2"/>
                  <c:y val="-1.740271046543060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94-4F6E-BA54-0157F6042CD6}"/>
                </c:ext>
              </c:extLst>
            </c:dLbl>
            <c:numFmt formatCode="0.0%" sourceLinked="0"/>
            <c:spPr>
              <a:noFill/>
              <a:ln w="2535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4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Национ.безопасность и правоохранительная деятельность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362132.1</c:v>
                </c:pt>
                <c:pt idx="1">
                  <c:v>207011.9</c:v>
                </c:pt>
                <c:pt idx="2">
                  <c:v>61063.1</c:v>
                </c:pt>
                <c:pt idx="3">
                  <c:v>175156.7</c:v>
                </c:pt>
                <c:pt idx="4">
                  <c:v>17373.3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94-4F6E-BA54-0157F6042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58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0148580058609"/>
          <c:y val="6.1024779467717151E-2"/>
          <c:w val="0.75687509921784157"/>
          <c:h val="0.779386030436381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6600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949520.3</c:v>
                </c:pt>
                <c:pt idx="1">
                  <c:v>822737.1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7-422E-8B51-2B127196A24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D1B2E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Лист1!$B$1:$C$1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Лист1!$B$3:$C$3</c:f>
              <c:numCache>
                <c:formatCode>#\ ##0.0</c:formatCode>
                <c:ptCount val="2"/>
                <c:pt idx="0">
                  <c:v>1027544.6</c:v>
                </c:pt>
                <c:pt idx="1">
                  <c:v>906441.4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7-422E-8B51-2B127196A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71712"/>
        <c:axId val="210683008"/>
      </c:barChart>
      <c:catAx>
        <c:axId val="21437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09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9" b="1" i="0" u="none" strike="noStrike" kern="1200" baseline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683008"/>
        <c:crosses val="autoZero"/>
        <c:auto val="1"/>
        <c:lblAlgn val="ctr"/>
        <c:lblOffset val="100"/>
        <c:noMultiLvlLbl val="0"/>
      </c:catAx>
      <c:valAx>
        <c:axId val="210683008"/>
        <c:scaling>
          <c:orientation val="minMax"/>
        </c:scaling>
        <c:delete val="0"/>
        <c:axPos val="b"/>
        <c:majorGridlines>
          <c:spPr>
            <a:ln w="9509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9509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371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09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9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14345860383007"/>
          <c:y val="5.9505182678303063E-2"/>
          <c:w val="0.80246882290856569"/>
          <c:h val="0.891635248413258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2C2-4222-9368-71A4439778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2C2-4222-9368-71A4439778B1}"/>
              </c:ext>
            </c:extLst>
          </c:dPt>
          <c:dLbls>
            <c:dLbl>
              <c:idx val="0"/>
              <c:layout>
                <c:manualLayout>
                  <c:x val="8.257962410215083E-3"/>
                  <c:y val="0.21222259567897658"/>
                </c:manualLayout>
              </c:layout>
              <c:tx>
                <c:rich>
                  <a:bodyPr/>
                  <a:lstStyle/>
                  <a:p>
                    <a:pPr>
                      <a:defRPr sz="1048" b="1"/>
                    </a:pPr>
                    <a:r>
                      <a:rPr lang="ru-RU" sz="798" dirty="0"/>
                      <a:t>вышестоящие бюджеты</a:t>
                    </a:r>
                    <a:r>
                      <a:rPr lang="ru-RU" dirty="0"/>
                      <a:t>
143 424,3</a:t>
                    </a:r>
                  </a:p>
                </c:rich>
              </c:tx>
              <c:numFmt formatCode="\О\с\н\о\в\н\о\й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2C2-4222-9368-71A4439778B1}"/>
                </c:ext>
              </c:extLst>
            </c:dLbl>
            <c:dLbl>
              <c:idx val="1"/>
              <c:layout>
                <c:manualLayout>
                  <c:x val="4.7840757269243294E-3"/>
                  <c:y val="0.19236013042373432"/>
                </c:manualLayout>
              </c:layout>
              <c:tx>
                <c:rich>
                  <a:bodyPr/>
                  <a:lstStyle/>
                  <a:p>
                    <a:pPr>
                      <a:defRPr sz="1046" b="1"/>
                    </a:pPr>
                    <a:r>
                      <a:rPr lang="ru-RU" sz="798" dirty="0"/>
                      <a:t>местный </a:t>
                    </a:r>
                  </a:p>
                  <a:p>
                    <a:pPr>
                      <a:defRPr sz="1046" b="1"/>
                    </a:pPr>
                    <a:r>
                      <a:rPr lang="ru-RU" sz="798" dirty="0"/>
                      <a:t>бюджет</a:t>
                    </a:r>
                    <a:r>
                      <a:rPr lang="ru-RU" dirty="0"/>
                      <a:t>
94 007,3</a:t>
                    </a:r>
                  </a:p>
                </c:rich>
              </c:tx>
              <c:numFmt formatCode="\О\с\н\о\в\н\о\й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C2-4222-9368-71A4439778B1}"/>
                </c:ext>
              </c:extLst>
            </c:dLbl>
            <c:numFmt formatCode="\О\с\н\о\в\н\о\й" sourceLinked="0"/>
            <c:spPr>
              <a:noFill/>
              <a:ln w="25352">
                <a:noFill/>
              </a:ln>
            </c:spPr>
            <c:txPr>
              <a:bodyPr/>
              <a:lstStyle/>
              <a:p>
                <a:pPr>
                  <a:defRPr sz="898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вышестоящие бюджеты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143424.29999999999</c:v>
                </c:pt>
                <c:pt idx="1">
                  <c:v>94007.3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2-4222-9368-71A443977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5920"/>
        <c:axId val="11347456"/>
        <c:axId val="227484992"/>
      </c:bar3DChart>
      <c:catAx>
        <c:axId val="1134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47456"/>
        <c:crosses val="autoZero"/>
        <c:auto val="1"/>
        <c:lblAlgn val="ctr"/>
        <c:lblOffset val="100"/>
        <c:noMultiLvlLbl val="0"/>
      </c:catAx>
      <c:valAx>
        <c:axId val="113474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399"/>
            </a:pPr>
            <a:endParaRPr lang="ru-RU"/>
          </a:p>
        </c:txPr>
        <c:crossAx val="11345920"/>
        <c:crosses val="autoZero"/>
        <c:crossBetween val="between"/>
      </c:valAx>
      <c:serAx>
        <c:axId val="227484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1347456"/>
        <c:crosses val="autoZero"/>
      </c:serAx>
      <c:spPr>
        <a:noFill/>
        <a:ln w="25352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FC92A-E656-4D8D-AACB-6DCCE86953C9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412143-A4B9-4F80-AC65-4439AED597FA}">
      <dgm:prSet phldrT="[Текст]" custT="1"/>
      <dgm:spPr>
        <a:solidFill>
          <a:srgbClr val="003300">
            <a:alpha val="73000"/>
          </a:srgbClr>
        </a:solidFill>
      </dgm:spPr>
      <dgm:t>
        <a:bodyPr/>
        <a:lstStyle/>
        <a:p>
          <a:pPr algn="ctr"/>
          <a:r>
            <a:rPr lang="ru-RU" sz="1100" dirty="0">
              <a:latin typeface="Arial Black" panose="020B0A04020102020204" pitchFamily="34" charset="0"/>
            </a:rPr>
            <a:t>Составление отчета об исполнении бюджета за 2025 год</a:t>
          </a:r>
        </a:p>
      </dgm:t>
    </dgm:pt>
    <dgm:pt modelId="{1DC84400-4EDA-45C2-B836-CEC7C483627A}" type="parTrans" cxnId="{A8D15FDD-4DF2-439C-B758-353BC18CA9F9}">
      <dgm:prSet/>
      <dgm:spPr/>
      <dgm:t>
        <a:bodyPr/>
        <a:lstStyle/>
        <a:p>
          <a:pPr algn="ctr"/>
          <a:endParaRPr lang="ru-RU" sz="4000"/>
        </a:p>
      </dgm:t>
    </dgm:pt>
    <dgm:pt modelId="{4B6C8CC7-0265-4A86-B73C-C5C18858DB07}" type="sibTrans" cxnId="{A8D15FDD-4DF2-439C-B758-353BC18CA9F9}">
      <dgm:prSet custT="1"/>
      <dgm:spPr>
        <a:ln>
          <a:solidFill>
            <a:srgbClr val="003300"/>
          </a:solidFill>
        </a:ln>
      </dgm:spPr>
      <dgm:t>
        <a:bodyPr/>
        <a:lstStyle/>
        <a:p>
          <a:pPr algn="ctr"/>
          <a:endParaRPr lang="ru-RU" sz="1050"/>
        </a:p>
      </dgm:t>
    </dgm:pt>
    <dgm:pt modelId="{23A82E55-8D99-4CFB-BCC4-5C19B594E3E1}">
      <dgm:prSet phldrT="[Текст]" custT="1"/>
      <dgm:spPr>
        <a:solidFill>
          <a:srgbClr val="003300">
            <a:alpha val="73000"/>
          </a:srgbClr>
        </a:solidFill>
      </dgm:spPr>
      <dgm:t>
        <a:bodyPr/>
        <a:lstStyle/>
        <a:p>
          <a:pPr algn="ctr"/>
          <a:r>
            <a:rPr lang="ru-RU" sz="1000" dirty="0"/>
            <a:t>Отчет об исполнении бюджета МО город Волхов составляется на основании сводной бюджетной отчетности главных администраторов бюджетных средств (ГАДБ, ГРБС и ГАИДБ)</a:t>
          </a:r>
        </a:p>
      </dgm:t>
    </dgm:pt>
    <dgm:pt modelId="{A9D9F11C-ADE2-4B74-AFC2-094791776420}" type="parTrans" cxnId="{7CE09195-E3FC-4798-B496-C9B359019D52}">
      <dgm:prSet/>
      <dgm:spPr/>
      <dgm:t>
        <a:bodyPr/>
        <a:lstStyle/>
        <a:p>
          <a:pPr algn="ctr"/>
          <a:endParaRPr lang="ru-RU" sz="4000"/>
        </a:p>
      </dgm:t>
    </dgm:pt>
    <dgm:pt modelId="{D82007BF-D69A-403B-933E-6DB250F62C35}" type="sibTrans" cxnId="{7CE09195-E3FC-4798-B496-C9B359019D52}">
      <dgm:prSet/>
      <dgm:spPr/>
      <dgm:t>
        <a:bodyPr/>
        <a:lstStyle/>
        <a:p>
          <a:pPr algn="ctr"/>
          <a:endParaRPr lang="ru-RU" sz="4000"/>
        </a:p>
      </dgm:t>
    </dgm:pt>
    <dgm:pt modelId="{0A3C74EF-6DF3-4E0A-A5FA-657F6B7C263E}">
      <dgm:prSet phldrT="[Текст]" custT="1"/>
      <dgm:spPr>
        <a:solidFill>
          <a:srgbClr val="003300">
            <a:alpha val="68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Представление отчета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об  исполнении бюджета за 2025 год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в Контрольно-счетный орган Волховского муниципального района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для подготовки заключения на него</a:t>
          </a:r>
        </a:p>
        <a:p>
          <a:pPr algn="ctr">
            <a:spcAft>
              <a:spcPts val="0"/>
            </a:spcAft>
          </a:pPr>
          <a:r>
            <a:rPr lang="ru-RU" sz="11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 </a:t>
          </a:r>
        </a:p>
      </dgm:t>
    </dgm:pt>
    <dgm:pt modelId="{310EB911-980E-4C10-9A29-56632501037D}" type="parTrans" cxnId="{E4EC1289-401A-474B-AE80-9646C80642C2}">
      <dgm:prSet/>
      <dgm:spPr/>
      <dgm:t>
        <a:bodyPr/>
        <a:lstStyle/>
        <a:p>
          <a:pPr algn="ctr"/>
          <a:endParaRPr lang="ru-RU" sz="4000"/>
        </a:p>
      </dgm:t>
    </dgm:pt>
    <dgm:pt modelId="{090BB312-D774-478C-8EA6-5BEDC5968CB7}" type="sibTrans" cxnId="{E4EC1289-401A-474B-AE80-9646C80642C2}">
      <dgm:prSet custT="1"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pPr algn="ctr"/>
          <a:endParaRPr lang="ru-RU" sz="1050"/>
        </a:p>
      </dgm:t>
    </dgm:pt>
    <dgm:pt modelId="{75EE7D70-4E8F-4815-B1BC-503F932777EE}">
      <dgm:prSet phldrT="[Текст]" custT="1"/>
      <dgm:spPr>
        <a:solidFill>
          <a:srgbClr val="003300">
            <a:alpha val="78000"/>
          </a:srgbClr>
        </a:solidFill>
      </dgm:spPr>
      <dgm:t>
        <a:bodyPr anchor="t"/>
        <a:lstStyle/>
        <a:p>
          <a:pPr algn="ctr"/>
          <a:r>
            <a:rPr lang="ru-RU" sz="1100" dirty="0">
              <a:latin typeface="Arial Black" panose="020B0A04020102020204" pitchFamily="34" charset="0"/>
            </a:rPr>
            <a:t>Проведение публичных слушаний по проекту отчета об  исполнении бюджета 2025 год</a:t>
          </a:r>
        </a:p>
      </dgm:t>
    </dgm:pt>
    <dgm:pt modelId="{C69A90EE-8F08-4C35-9F6D-C6060B2FF71E}" type="parTrans" cxnId="{0F749A8E-1AD9-4FE8-ACDB-39E58973EC0C}">
      <dgm:prSet/>
      <dgm:spPr/>
      <dgm:t>
        <a:bodyPr/>
        <a:lstStyle/>
        <a:p>
          <a:pPr algn="ctr"/>
          <a:endParaRPr lang="ru-RU" sz="4000"/>
        </a:p>
      </dgm:t>
    </dgm:pt>
    <dgm:pt modelId="{1F9410ED-467D-4A56-A172-864CA82D9100}" type="sibTrans" cxnId="{0F749A8E-1AD9-4FE8-ACDB-39E58973EC0C}">
      <dgm:prSet/>
      <dgm:spPr>
        <a:ln>
          <a:solidFill>
            <a:srgbClr val="003300"/>
          </a:solidFill>
        </a:ln>
      </dgm:spPr>
      <dgm:t>
        <a:bodyPr/>
        <a:lstStyle/>
        <a:p>
          <a:pPr algn="ctr"/>
          <a:endParaRPr lang="ru-RU" sz="4000"/>
        </a:p>
      </dgm:t>
    </dgm:pt>
    <dgm:pt modelId="{2ECAE3B2-1F2B-43F0-9862-81F03D65AFE0}">
      <dgm:prSet phldrT="[Текст]" custT="1"/>
      <dgm:spPr>
        <a:solidFill>
          <a:srgbClr val="003300">
            <a:alpha val="77000"/>
          </a:srgbClr>
        </a:solidFill>
      </dgm:spPr>
      <dgm:t>
        <a:bodyPr anchor="t"/>
        <a:lstStyle/>
        <a:p>
          <a:pPr algn="ctr"/>
          <a:r>
            <a:rPr lang="ru-RU" sz="1100" dirty="0">
              <a:latin typeface="Arial Black" panose="020B0A04020102020204" pitchFamily="34" charset="0"/>
            </a:rPr>
            <a:t>Утверждение отчета об исполнении бюджета МО город Волхов за 2025 год</a:t>
          </a:r>
        </a:p>
      </dgm:t>
    </dgm:pt>
    <dgm:pt modelId="{68677130-C08A-41D8-AEDF-C1AD15511CF8}" type="parTrans" cxnId="{5A251AB7-1D3A-4558-83BF-E56DDFA45BB2}">
      <dgm:prSet/>
      <dgm:spPr/>
      <dgm:t>
        <a:bodyPr/>
        <a:lstStyle/>
        <a:p>
          <a:pPr algn="ctr"/>
          <a:endParaRPr lang="ru-RU"/>
        </a:p>
      </dgm:t>
    </dgm:pt>
    <dgm:pt modelId="{3E0F4C41-7AE9-4146-AE70-2F8434016C82}" type="sibTrans" cxnId="{5A251AB7-1D3A-4558-83BF-E56DDFA45BB2}">
      <dgm:prSet/>
      <dgm:spPr/>
      <dgm:t>
        <a:bodyPr/>
        <a:lstStyle/>
        <a:p>
          <a:pPr algn="ctr"/>
          <a:endParaRPr lang="ru-RU"/>
        </a:p>
      </dgm:t>
    </dgm:pt>
    <dgm:pt modelId="{DB2938E2-2BC3-4235-95A9-7126B810D82E}">
      <dgm:prSet phldrT="[Текст]" custT="1"/>
      <dgm:spPr>
        <a:solidFill>
          <a:srgbClr val="003300">
            <a:alpha val="68000"/>
          </a:srgbClr>
        </a:solidFill>
      </dgm:spPr>
      <dgm:t>
        <a:bodyPr/>
        <a:lstStyle/>
        <a:p>
          <a:pPr algn="ctr">
            <a:spcAft>
              <a:spcPct val="15000"/>
            </a:spcAft>
          </a:pPr>
          <a:r>
            <a:rPr lang="ru-RU" sz="1100" dirty="0">
              <a:solidFill>
                <a:schemeClr val="accent3">
                  <a:lumMod val="60000"/>
                  <a:lumOff val="40000"/>
                </a:schemeClr>
              </a:solidFill>
            </a:rPr>
            <a:t>до 1 апреля 2026 года</a:t>
          </a:r>
        </a:p>
      </dgm:t>
    </dgm:pt>
    <dgm:pt modelId="{C89A3134-4FCC-49D3-A22A-2F7B6C756686}" type="parTrans" cxnId="{896B3BF5-91B4-4C32-9528-2B7ECBDE50C1}">
      <dgm:prSet/>
      <dgm:spPr/>
      <dgm:t>
        <a:bodyPr/>
        <a:lstStyle/>
        <a:p>
          <a:pPr algn="ctr"/>
          <a:endParaRPr lang="ru-RU"/>
        </a:p>
      </dgm:t>
    </dgm:pt>
    <dgm:pt modelId="{F93B5CA3-8EC4-4303-A905-A4E96D2B16F4}" type="sibTrans" cxnId="{896B3BF5-91B4-4C32-9528-2B7ECBDE50C1}">
      <dgm:prSet/>
      <dgm:spPr/>
      <dgm:t>
        <a:bodyPr/>
        <a:lstStyle/>
        <a:p>
          <a:pPr algn="ctr"/>
          <a:endParaRPr lang="ru-RU"/>
        </a:p>
      </dgm:t>
    </dgm:pt>
    <dgm:pt modelId="{A606C805-4E07-41F2-8FCC-282A26AF9F98}">
      <dgm:prSet phldrT="[Текст]" custT="1"/>
      <dgm:spPr>
        <a:solidFill>
          <a:srgbClr val="003300">
            <a:alpha val="71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Представление отчета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об  исполнении бюджета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за 2025 год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в Совет депутатов </a:t>
          </a:r>
        </a:p>
        <a:p>
          <a:pPr algn="ctr">
            <a:spcAft>
              <a:spcPts val="0"/>
            </a:spcAft>
          </a:pPr>
          <a:r>
            <a:rPr lang="ru-RU" sz="1100" dirty="0">
              <a:latin typeface="Arial Black" panose="020B0A04020102020204" pitchFamily="34" charset="0"/>
            </a:rPr>
            <a:t>МО город Волхов</a:t>
          </a:r>
        </a:p>
        <a:p>
          <a:pPr algn="ctr">
            <a:spcAft>
              <a:spcPts val="0"/>
            </a:spcAft>
          </a:pPr>
          <a:endParaRPr lang="ru-RU" sz="1100" dirty="0">
            <a:latin typeface="Arial Black" panose="020B0A04020102020204" pitchFamily="34" charset="0"/>
          </a:endParaRPr>
        </a:p>
      </dgm:t>
    </dgm:pt>
    <dgm:pt modelId="{27D30409-3B31-4E19-B16E-E8C2BD07E4F2}" type="parTrans" cxnId="{0C665740-17FC-4BB9-B70A-377244E5B4F5}">
      <dgm:prSet/>
      <dgm:spPr/>
      <dgm:t>
        <a:bodyPr/>
        <a:lstStyle/>
        <a:p>
          <a:pPr algn="ctr"/>
          <a:endParaRPr lang="ru-RU"/>
        </a:p>
      </dgm:t>
    </dgm:pt>
    <dgm:pt modelId="{29530D5D-6713-4979-ABB3-B7E30A03218B}" type="sibTrans" cxnId="{0C665740-17FC-4BB9-B70A-377244E5B4F5}">
      <dgm:prSet/>
      <dgm:spPr>
        <a:ln>
          <a:solidFill>
            <a:srgbClr val="003300"/>
          </a:solidFill>
        </a:ln>
      </dgm:spPr>
      <dgm:t>
        <a:bodyPr/>
        <a:lstStyle/>
        <a:p>
          <a:pPr algn="ctr"/>
          <a:endParaRPr lang="ru-RU"/>
        </a:p>
      </dgm:t>
    </dgm:pt>
    <dgm:pt modelId="{DC5AFB34-5577-4126-87ED-6F343964CD4A}">
      <dgm:prSet phldrT="[Текст]" custT="1"/>
      <dgm:spPr>
        <a:solidFill>
          <a:srgbClr val="003300">
            <a:alpha val="71000"/>
          </a:srgbClr>
        </a:solidFill>
      </dgm:spPr>
      <dgm:t>
        <a:bodyPr/>
        <a:lstStyle/>
        <a:p>
          <a:pPr algn="ctr">
            <a:spcAft>
              <a:spcPct val="15000"/>
            </a:spcAft>
          </a:pPr>
          <a:r>
            <a:rPr lang="ru-RU" sz="1050" dirty="0">
              <a:solidFill>
                <a:schemeClr val="accent3">
                  <a:lumMod val="60000"/>
                  <a:lumOff val="40000"/>
                </a:schemeClr>
              </a:solidFill>
            </a:rPr>
            <a:t>до 1 мая 2026 года</a:t>
          </a:r>
        </a:p>
      </dgm:t>
    </dgm:pt>
    <dgm:pt modelId="{3178CAA3-74E0-4E1C-8842-06443E339EE5}" type="parTrans" cxnId="{DB649E00-2C22-4E67-B241-25BF3376E5E2}">
      <dgm:prSet/>
      <dgm:spPr/>
      <dgm:t>
        <a:bodyPr/>
        <a:lstStyle/>
        <a:p>
          <a:pPr algn="ctr"/>
          <a:endParaRPr lang="ru-RU"/>
        </a:p>
      </dgm:t>
    </dgm:pt>
    <dgm:pt modelId="{3ECA099F-6D90-4824-854E-101B785304A2}" type="sibTrans" cxnId="{DB649E00-2C22-4E67-B241-25BF3376E5E2}">
      <dgm:prSet/>
      <dgm:spPr/>
      <dgm:t>
        <a:bodyPr/>
        <a:lstStyle/>
        <a:p>
          <a:pPr algn="ctr"/>
          <a:endParaRPr lang="ru-RU"/>
        </a:p>
      </dgm:t>
    </dgm:pt>
    <dgm:pt modelId="{CB224F7E-BA6E-44F0-883B-643D8115B219}" type="pres">
      <dgm:prSet presAssocID="{E7FFC92A-E656-4D8D-AACB-6DCCE86953C9}" presName="Name0" presStyleCnt="0">
        <dgm:presLayoutVars>
          <dgm:dir/>
          <dgm:resizeHandles val="exact"/>
        </dgm:presLayoutVars>
      </dgm:prSet>
      <dgm:spPr/>
    </dgm:pt>
    <dgm:pt modelId="{CAAFAE59-1F6A-43B8-9938-6F189C8696A0}" type="pres">
      <dgm:prSet presAssocID="{96412143-A4B9-4F80-AC65-4439AED597FA}" presName="node" presStyleLbl="node1" presStyleIdx="0" presStyleCnt="5" custScaleX="134118">
        <dgm:presLayoutVars>
          <dgm:bulletEnabled val="1"/>
        </dgm:presLayoutVars>
      </dgm:prSet>
      <dgm:spPr/>
    </dgm:pt>
    <dgm:pt modelId="{26F5CC9D-0ECA-461E-A94D-5600C4D58AF1}" type="pres">
      <dgm:prSet presAssocID="{4B6C8CC7-0265-4A86-B73C-C5C18858DB07}" presName="sibTrans" presStyleLbl="sibTrans1D1" presStyleIdx="0" presStyleCnt="4"/>
      <dgm:spPr/>
    </dgm:pt>
    <dgm:pt modelId="{8B5E93BC-9BAC-4728-AFC8-9DB2577B192D}" type="pres">
      <dgm:prSet presAssocID="{4B6C8CC7-0265-4A86-B73C-C5C18858DB07}" presName="connectorText" presStyleLbl="sibTrans1D1" presStyleIdx="0" presStyleCnt="4"/>
      <dgm:spPr/>
    </dgm:pt>
    <dgm:pt modelId="{45451D16-FFEF-4FB4-B820-4A2DC92C995C}" type="pres">
      <dgm:prSet presAssocID="{0A3C74EF-6DF3-4E0A-A5FA-657F6B7C263E}" presName="node" presStyleLbl="node1" presStyleIdx="1" presStyleCnt="5" custScaleX="136113">
        <dgm:presLayoutVars>
          <dgm:bulletEnabled val="1"/>
        </dgm:presLayoutVars>
      </dgm:prSet>
      <dgm:spPr/>
    </dgm:pt>
    <dgm:pt modelId="{2D1F5FEE-339B-4E95-8B7F-32D3763415F3}" type="pres">
      <dgm:prSet presAssocID="{090BB312-D774-478C-8EA6-5BEDC5968CB7}" presName="sibTrans" presStyleLbl="sibTrans1D1" presStyleIdx="1" presStyleCnt="4"/>
      <dgm:spPr/>
    </dgm:pt>
    <dgm:pt modelId="{CF0C1687-403B-4D5E-B046-26C08E00E483}" type="pres">
      <dgm:prSet presAssocID="{090BB312-D774-478C-8EA6-5BEDC5968CB7}" presName="connectorText" presStyleLbl="sibTrans1D1" presStyleIdx="1" presStyleCnt="4"/>
      <dgm:spPr/>
    </dgm:pt>
    <dgm:pt modelId="{ADED7D68-AC9E-422D-B003-A7F9A048D197}" type="pres">
      <dgm:prSet presAssocID="{A606C805-4E07-41F2-8FCC-282A26AF9F98}" presName="node" presStyleLbl="node1" presStyleIdx="2" presStyleCnt="5">
        <dgm:presLayoutVars>
          <dgm:bulletEnabled val="1"/>
        </dgm:presLayoutVars>
      </dgm:prSet>
      <dgm:spPr/>
    </dgm:pt>
    <dgm:pt modelId="{4CC78648-8521-4115-B27A-219DA4570572}" type="pres">
      <dgm:prSet presAssocID="{29530D5D-6713-4979-ABB3-B7E30A03218B}" presName="sibTrans" presStyleLbl="sibTrans1D1" presStyleIdx="2" presStyleCnt="4"/>
      <dgm:spPr/>
    </dgm:pt>
    <dgm:pt modelId="{6A56CCC9-2F4B-4367-8DE8-509A107418D4}" type="pres">
      <dgm:prSet presAssocID="{29530D5D-6713-4979-ABB3-B7E30A03218B}" presName="connectorText" presStyleLbl="sibTrans1D1" presStyleIdx="2" presStyleCnt="4"/>
      <dgm:spPr/>
    </dgm:pt>
    <dgm:pt modelId="{2FE7B720-A194-4A89-BDF6-52BE6F1B9F6B}" type="pres">
      <dgm:prSet presAssocID="{75EE7D70-4E8F-4815-B1BC-503F932777EE}" presName="node" presStyleLbl="node1" presStyleIdx="3" presStyleCnt="5">
        <dgm:presLayoutVars>
          <dgm:bulletEnabled val="1"/>
        </dgm:presLayoutVars>
      </dgm:prSet>
      <dgm:spPr/>
    </dgm:pt>
    <dgm:pt modelId="{981F19AC-334B-4243-B0FD-D974B3341F8E}" type="pres">
      <dgm:prSet presAssocID="{1F9410ED-467D-4A56-A172-864CA82D9100}" presName="sibTrans" presStyleLbl="sibTrans1D1" presStyleIdx="3" presStyleCnt="4"/>
      <dgm:spPr/>
    </dgm:pt>
    <dgm:pt modelId="{7FC5ED5A-DB99-4514-B61D-7F1007DC449E}" type="pres">
      <dgm:prSet presAssocID="{1F9410ED-467D-4A56-A172-864CA82D9100}" presName="connectorText" presStyleLbl="sibTrans1D1" presStyleIdx="3" presStyleCnt="4"/>
      <dgm:spPr/>
    </dgm:pt>
    <dgm:pt modelId="{0023C43D-D0F1-4F85-8E05-48D65F3BF45A}" type="pres">
      <dgm:prSet presAssocID="{2ECAE3B2-1F2B-43F0-9862-81F03D65AFE0}" presName="node" presStyleLbl="node1" presStyleIdx="4" presStyleCnt="5">
        <dgm:presLayoutVars>
          <dgm:bulletEnabled val="1"/>
        </dgm:presLayoutVars>
      </dgm:prSet>
      <dgm:spPr/>
    </dgm:pt>
  </dgm:ptLst>
  <dgm:cxnLst>
    <dgm:cxn modelId="{DB649E00-2C22-4E67-B241-25BF3376E5E2}" srcId="{A606C805-4E07-41F2-8FCC-282A26AF9F98}" destId="{DC5AFB34-5577-4126-87ED-6F343964CD4A}" srcOrd="0" destOrd="0" parTransId="{3178CAA3-74E0-4E1C-8842-06443E339EE5}" sibTransId="{3ECA099F-6D90-4824-854E-101B785304A2}"/>
    <dgm:cxn modelId="{24364430-AAA2-4E01-8757-CFA6DACADF05}" type="presOf" srcId="{0A3C74EF-6DF3-4E0A-A5FA-657F6B7C263E}" destId="{45451D16-FFEF-4FB4-B820-4A2DC92C995C}" srcOrd="0" destOrd="0" presId="urn:microsoft.com/office/officeart/2005/8/layout/bProcess3"/>
    <dgm:cxn modelId="{D765FB33-EEAD-480A-99C2-96608CDC5D28}" type="presOf" srcId="{090BB312-D774-478C-8EA6-5BEDC5968CB7}" destId="{CF0C1687-403B-4D5E-B046-26C08E00E483}" srcOrd="1" destOrd="0" presId="urn:microsoft.com/office/officeart/2005/8/layout/bProcess3"/>
    <dgm:cxn modelId="{0C665740-17FC-4BB9-B70A-377244E5B4F5}" srcId="{E7FFC92A-E656-4D8D-AACB-6DCCE86953C9}" destId="{A606C805-4E07-41F2-8FCC-282A26AF9F98}" srcOrd="2" destOrd="0" parTransId="{27D30409-3B31-4E19-B16E-E8C2BD07E4F2}" sibTransId="{29530D5D-6713-4979-ABB3-B7E30A03218B}"/>
    <dgm:cxn modelId="{5E253A5F-CB06-42D3-920E-7BBABF52EC57}" type="presOf" srcId="{DC5AFB34-5577-4126-87ED-6F343964CD4A}" destId="{ADED7D68-AC9E-422D-B003-A7F9A048D197}" srcOrd="0" destOrd="1" presId="urn:microsoft.com/office/officeart/2005/8/layout/bProcess3"/>
    <dgm:cxn modelId="{9B877F46-8961-4EB9-B3A5-F77743102435}" type="presOf" srcId="{96412143-A4B9-4F80-AC65-4439AED597FA}" destId="{CAAFAE59-1F6A-43B8-9938-6F189C8696A0}" srcOrd="0" destOrd="0" presId="urn:microsoft.com/office/officeart/2005/8/layout/bProcess3"/>
    <dgm:cxn modelId="{686B6D6D-ABCD-4C77-AC0D-755A4A0ADB80}" type="presOf" srcId="{E7FFC92A-E656-4D8D-AACB-6DCCE86953C9}" destId="{CB224F7E-BA6E-44F0-883B-643D8115B219}" srcOrd="0" destOrd="0" presId="urn:microsoft.com/office/officeart/2005/8/layout/bProcess3"/>
    <dgm:cxn modelId="{F3E0A675-FD62-4B84-8745-87D83DA2ADB7}" type="presOf" srcId="{2ECAE3B2-1F2B-43F0-9862-81F03D65AFE0}" destId="{0023C43D-D0F1-4F85-8E05-48D65F3BF45A}" srcOrd="0" destOrd="0" presId="urn:microsoft.com/office/officeart/2005/8/layout/bProcess3"/>
    <dgm:cxn modelId="{EF2C7556-2E0D-4627-9D56-E428EC3079A8}" type="presOf" srcId="{4B6C8CC7-0265-4A86-B73C-C5C18858DB07}" destId="{26F5CC9D-0ECA-461E-A94D-5600C4D58AF1}" srcOrd="0" destOrd="0" presId="urn:microsoft.com/office/officeart/2005/8/layout/bProcess3"/>
    <dgm:cxn modelId="{4DE90383-5C95-4844-BDF5-0B3AB79A3296}" type="presOf" srcId="{DB2938E2-2BC3-4235-95A9-7126B810D82E}" destId="{45451D16-FFEF-4FB4-B820-4A2DC92C995C}" srcOrd="0" destOrd="1" presId="urn:microsoft.com/office/officeart/2005/8/layout/bProcess3"/>
    <dgm:cxn modelId="{E4EC1289-401A-474B-AE80-9646C80642C2}" srcId="{E7FFC92A-E656-4D8D-AACB-6DCCE86953C9}" destId="{0A3C74EF-6DF3-4E0A-A5FA-657F6B7C263E}" srcOrd="1" destOrd="0" parTransId="{310EB911-980E-4C10-9A29-56632501037D}" sibTransId="{090BB312-D774-478C-8EA6-5BEDC5968CB7}"/>
    <dgm:cxn modelId="{0F749A8E-1AD9-4FE8-ACDB-39E58973EC0C}" srcId="{E7FFC92A-E656-4D8D-AACB-6DCCE86953C9}" destId="{75EE7D70-4E8F-4815-B1BC-503F932777EE}" srcOrd="3" destOrd="0" parTransId="{C69A90EE-8F08-4C35-9F6D-C6060B2FF71E}" sibTransId="{1F9410ED-467D-4A56-A172-864CA82D9100}"/>
    <dgm:cxn modelId="{BF749491-98F9-4E24-811B-979A595E8C35}" type="presOf" srcId="{23A82E55-8D99-4CFB-BCC4-5C19B594E3E1}" destId="{CAAFAE59-1F6A-43B8-9938-6F189C8696A0}" srcOrd="0" destOrd="1" presId="urn:microsoft.com/office/officeart/2005/8/layout/bProcess3"/>
    <dgm:cxn modelId="{7CE09195-E3FC-4798-B496-C9B359019D52}" srcId="{96412143-A4B9-4F80-AC65-4439AED597FA}" destId="{23A82E55-8D99-4CFB-BCC4-5C19B594E3E1}" srcOrd="0" destOrd="0" parTransId="{A9D9F11C-ADE2-4B74-AFC2-094791776420}" sibTransId="{D82007BF-D69A-403B-933E-6DB250F62C35}"/>
    <dgm:cxn modelId="{F34B90A2-2BF3-48A4-A8C9-A98BBF4D8749}" type="presOf" srcId="{29530D5D-6713-4979-ABB3-B7E30A03218B}" destId="{6A56CCC9-2F4B-4367-8DE8-509A107418D4}" srcOrd="1" destOrd="0" presId="urn:microsoft.com/office/officeart/2005/8/layout/bProcess3"/>
    <dgm:cxn modelId="{5A251AB7-1D3A-4558-83BF-E56DDFA45BB2}" srcId="{E7FFC92A-E656-4D8D-AACB-6DCCE86953C9}" destId="{2ECAE3B2-1F2B-43F0-9862-81F03D65AFE0}" srcOrd="4" destOrd="0" parTransId="{68677130-C08A-41D8-AEDF-C1AD15511CF8}" sibTransId="{3E0F4C41-7AE9-4146-AE70-2F8434016C82}"/>
    <dgm:cxn modelId="{F35A51BC-8426-40C1-AE5D-F9B086951F1F}" type="presOf" srcId="{75EE7D70-4E8F-4815-B1BC-503F932777EE}" destId="{2FE7B720-A194-4A89-BDF6-52BE6F1B9F6B}" srcOrd="0" destOrd="0" presId="urn:microsoft.com/office/officeart/2005/8/layout/bProcess3"/>
    <dgm:cxn modelId="{819F04D0-F87B-4D49-A076-F8500D2225C6}" type="presOf" srcId="{A606C805-4E07-41F2-8FCC-282A26AF9F98}" destId="{ADED7D68-AC9E-422D-B003-A7F9A048D197}" srcOrd="0" destOrd="0" presId="urn:microsoft.com/office/officeart/2005/8/layout/bProcess3"/>
    <dgm:cxn modelId="{A8D15FDD-4DF2-439C-B758-353BC18CA9F9}" srcId="{E7FFC92A-E656-4D8D-AACB-6DCCE86953C9}" destId="{96412143-A4B9-4F80-AC65-4439AED597FA}" srcOrd="0" destOrd="0" parTransId="{1DC84400-4EDA-45C2-B836-CEC7C483627A}" sibTransId="{4B6C8CC7-0265-4A86-B73C-C5C18858DB07}"/>
    <dgm:cxn modelId="{ABFF24DF-1CF5-40F5-BD8F-323A9B09C49D}" type="presOf" srcId="{1F9410ED-467D-4A56-A172-864CA82D9100}" destId="{981F19AC-334B-4243-B0FD-D974B3341F8E}" srcOrd="0" destOrd="0" presId="urn:microsoft.com/office/officeart/2005/8/layout/bProcess3"/>
    <dgm:cxn modelId="{ABEEF4E7-5E9F-48FC-A2D1-DABE919C5FB1}" type="presOf" srcId="{4B6C8CC7-0265-4A86-B73C-C5C18858DB07}" destId="{8B5E93BC-9BAC-4728-AFC8-9DB2577B192D}" srcOrd="1" destOrd="0" presId="urn:microsoft.com/office/officeart/2005/8/layout/bProcess3"/>
    <dgm:cxn modelId="{384F02E8-0D41-447F-B2F4-801A193B887C}" type="presOf" srcId="{1F9410ED-467D-4A56-A172-864CA82D9100}" destId="{7FC5ED5A-DB99-4514-B61D-7F1007DC449E}" srcOrd="1" destOrd="0" presId="urn:microsoft.com/office/officeart/2005/8/layout/bProcess3"/>
    <dgm:cxn modelId="{896B3BF5-91B4-4C32-9528-2B7ECBDE50C1}" srcId="{0A3C74EF-6DF3-4E0A-A5FA-657F6B7C263E}" destId="{DB2938E2-2BC3-4235-95A9-7126B810D82E}" srcOrd="0" destOrd="0" parTransId="{C89A3134-4FCC-49D3-A22A-2F7B6C756686}" sibTransId="{F93B5CA3-8EC4-4303-A905-A4E96D2B16F4}"/>
    <dgm:cxn modelId="{00A209FA-EF91-4FF1-A9B4-0E1B79FBD49C}" type="presOf" srcId="{29530D5D-6713-4979-ABB3-B7E30A03218B}" destId="{4CC78648-8521-4115-B27A-219DA4570572}" srcOrd="0" destOrd="0" presId="urn:microsoft.com/office/officeart/2005/8/layout/bProcess3"/>
    <dgm:cxn modelId="{B18BC6FD-0953-4878-8AA1-9A6CB4002BA0}" type="presOf" srcId="{090BB312-D774-478C-8EA6-5BEDC5968CB7}" destId="{2D1F5FEE-339B-4E95-8B7F-32D3763415F3}" srcOrd="0" destOrd="0" presId="urn:microsoft.com/office/officeart/2005/8/layout/bProcess3"/>
    <dgm:cxn modelId="{196228A1-8A7F-408A-A13A-6EF9C03E593B}" type="presParOf" srcId="{CB224F7E-BA6E-44F0-883B-643D8115B219}" destId="{CAAFAE59-1F6A-43B8-9938-6F189C8696A0}" srcOrd="0" destOrd="0" presId="urn:microsoft.com/office/officeart/2005/8/layout/bProcess3"/>
    <dgm:cxn modelId="{89985ED2-0EB6-4117-BA59-3CFDF62ABD55}" type="presParOf" srcId="{CB224F7E-BA6E-44F0-883B-643D8115B219}" destId="{26F5CC9D-0ECA-461E-A94D-5600C4D58AF1}" srcOrd="1" destOrd="0" presId="urn:microsoft.com/office/officeart/2005/8/layout/bProcess3"/>
    <dgm:cxn modelId="{4CC7621D-0444-4637-A853-6C30ACA14D6B}" type="presParOf" srcId="{26F5CC9D-0ECA-461E-A94D-5600C4D58AF1}" destId="{8B5E93BC-9BAC-4728-AFC8-9DB2577B192D}" srcOrd="0" destOrd="0" presId="urn:microsoft.com/office/officeart/2005/8/layout/bProcess3"/>
    <dgm:cxn modelId="{18C7DC1D-A321-4499-A352-5177DCA4911B}" type="presParOf" srcId="{CB224F7E-BA6E-44F0-883B-643D8115B219}" destId="{45451D16-FFEF-4FB4-B820-4A2DC92C995C}" srcOrd="2" destOrd="0" presId="urn:microsoft.com/office/officeart/2005/8/layout/bProcess3"/>
    <dgm:cxn modelId="{A7A0B822-C799-4206-BABF-3DA0A7FAC981}" type="presParOf" srcId="{CB224F7E-BA6E-44F0-883B-643D8115B219}" destId="{2D1F5FEE-339B-4E95-8B7F-32D3763415F3}" srcOrd="3" destOrd="0" presId="urn:microsoft.com/office/officeart/2005/8/layout/bProcess3"/>
    <dgm:cxn modelId="{CB0BB623-E8D3-4372-8D7C-DB6F9BE5C2ED}" type="presParOf" srcId="{2D1F5FEE-339B-4E95-8B7F-32D3763415F3}" destId="{CF0C1687-403B-4D5E-B046-26C08E00E483}" srcOrd="0" destOrd="0" presId="urn:microsoft.com/office/officeart/2005/8/layout/bProcess3"/>
    <dgm:cxn modelId="{BF376A7F-FC0F-4E2B-A2A2-124F56716269}" type="presParOf" srcId="{CB224F7E-BA6E-44F0-883B-643D8115B219}" destId="{ADED7D68-AC9E-422D-B003-A7F9A048D197}" srcOrd="4" destOrd="0" presId="urn:microsoft.com/office/officeart/2005/8/layout/bProcess3"/>
    <dgm:cxn modelId="{2C15C7DF-B662-4166-BC0B-9E3221A5FE30}" type="presParOf" srcId="{CB224F7E-BA6E-44F0-883B-643D8115B219}" destId="{4CC78648-8521-4115-B27A-219DA4570572}" srcOrd="5" destOrd="0" presId="urn:microsoft.com/office/officeart/2005/8/layout/bProcess3"/>
    <dgm:cxn modelId="{C6B28FA2-4609-4D02-9D4B-4EA9B53EEFF2}" type="presParOf" srcId="{4CC78648-8521-4115-B27A-219DA4570572}" destId="{6A56CCC9-2F4B-4367-8DE8-509A107418D4}" srcOrd="0" destOrd="0" presId="urn:microsoft.com/office/officeart/2005/8/layout/bProcess3"/>
    <dgm:cxn modelId="{A15FCE34-B167-4F04-8A74-853D5E36EB19}" type="presParOf" srcId="{CB224F7E-BA6E-44F0-883B-643D8115B219}" destId="{2FE7B720-A194-4A89-BDF6-52BE6F1B9F6B}" srcOrd="6" destOrd="0" presId="urn:microsoft.com/office/officeart/2005/8/layout/bProcess3"/>
    <dgm:cxn modelId="{36E7F6C7-7161-4619-9955-C6D8C10E9A39}" type="presParOf" srcId="{CB224F7E-BA6E-44F0-883B-643D8115B219}" destId="{981F19AC-334B-4243-B0FD-D974B3341F8E}" srcOrd="7" destOrd="0" presId="urn:microsoft.com/office/officeart/2005/8/layout/bProcess3"/>
    <dgm:cxn modelId="{8171B274-0706-4EAF-9E7C-67178947612B}" type="presParOf" srcId="{981F19AC-334B-4243-B0FD-D974B3341F8E}" destId="{7FC5ED5A-DB99-4514-B61D-7F1007DC449E}" srcOrd="0" destOrd="0" presId="urn:microsoft.com/office/officeart/2005/8/layout/bProcess3"/>
    <dgm:cxn modelId="{FE45BD2B-01F9-4B8A-83D2-4AA48CE81700}" type="presParOf" srcId="{CB224F7E-BA6E-44F0-883B-643D8115B219}" destId="{0023C43D-D0F1-4F85-8E05-48D65F3BF45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18B323-6615-4744-B2FE-9A983176CE54}" type="doc">
      <dgm:prSet loTypeId="urn:microsoft.com/office/officeart/2005/8/layout/gear1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C984A62-8C11-42A2-8C98-C6549594F85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Обеспечение устойчивого функционирования и развития коммунальной и инженерной инфраструктуры и повышение энергоэффективности</a:t>
          </a:r>
        </a:p>
      </dgm:t>
    </dgm:pt>
    <dgm:pt modelId="{E5FD5476-019F-4E94-9615-92F1B0F19A74}" type="parTrans" cxnId="{F366460E-0098-4898-8527-7BF148EF1508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C6E8C706-BEB5-4277-8265-4910E80F8681}" type="sibTrans" cxnId="{F366460E-0098-4898-8527-7BF148EF1508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AF7D29B3-D55A-48D9-9055-5BE08DCB19A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Обеспечение качественным жильем граждан</a:t>
          </a:r>
        </a:p>
      </dgm:t>
    </dgm:pt>
    <dgm:pt modelId="{EB603070-4E93-4C61-9658-30AB385B9701}" type="parTrans" cxnId="{D50A2752-9219-49C7-893A-85A73161ECC9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75C9A1C8-2451-4C85-A2FE-C477233E3143}" type="sibTrans" cxnId="{D50A2752-9219-49C7-893A-85A73161ECC9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022E9D5A-A657-427B-AA4E-B1701BBC5D5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Развитие автомобильных дорог</a:t>
          </a:r>
        </a:p>
      </dgm:t>
    </dgm:pt>
    <dgm:pt modelId="{7D682C73-03A4-4470-A8E8-286505534558}" type="parTrans" cxnId="{140EBE7B-5DD5-4247-B5FD-20112B31F3BD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C808FE90-0918-4B28-8B37-588BB62D049D}" type="sibTrans" cxnId="{140EBE7B-5DD5-4247-B5FD-20112B31F3BD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30C559F2-7A2D-4A41-AD7E-078FD82BB66D}" type="pres">
      <dgm:prSet presAssocID="{5618B323-6615-4744-B2FE-9A983176C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96B69B-0045-44FA-B060-0B29E9B2D68F}" type="pres">
      <dgm:prSet presAssocID="{8C984A62-8C11-42A2-8C98-C6549594F85C}" presName="gear1" presStyleLbl="node1" presStyleIdx="0" presStyleCnt="3" custScaleX="123393" custScaleY="113256">
        <dgm:presLayoutVars>
          <dgm:chMax val="1"/>
          <dgm:bulletEnabled val="1"/>
        </dgm:presLayoutVars>
      </dgm:prSet>
      <dgm:spPr/>
    </dgm:pt>
    <dgm:pt modelId="{A71E8768-D860-4958-825F-47974165571F}" type="pres">
      <dgm:prSet presAssocID="{8C984A62-8C11-42A2-8C98-C6549594F85C}" presName="gear1srcNode" presStyleLbl="node1" presStyleIdx="0" presStyleCnt="3"/>
      <dgm:spPr/>
    </dgm:pt>
    <dgm:pt modelId="{4E8BDBC6-E9AF-4FF3-BA77-0C801CA2C727}" type="pres">
      <dgm:prSet presAssocID="{8C984A62-8C11-42A2-8C98-C6549594F85C}" presName="gear1dstNode" presStyleLbl="node1" presStyleIdx="0" presStyleCnt="3"/>
      <dgm:spPr/>
    </dgm:pt>
    <dgm:pt modelId="{A5C28582-2597-4D03-B783-C85358A64B67}" type="pres">
      <dgm:prSet presAssocID="{AF7D29B3-D55A-48D9-9055-5BE08DCB19AC}" presName="gear2" presStyleLbl="node1" presStyleIdx="1" presStyleCnt="3" custScaleX="133504" custScaleY="122493" custLinFactNeighborX="-12691" custLinFactNeighborY="-11382">
        <dgm:presLayoutVars>
          <dgm:chMax val="1"/>
          <dgm:bulletEnabled val="1"/>
        </dgm:presLayoutVars>
      </dgm:prSet>
      <dgm:spPr/>
    </dgm:pt>
    <dgm:pt modelId="{4E991AF2-D2EE-4138-9C6D-77AE858279B7}" type="pres">
      <dgm:prSet presAssocID="{AF7D29B3-D55A-48D9-9055-5BE08DCB19AC}" presName="gear2srcNode" presStyleLbl="node1" presStyleIdx="1" presStyleCnt="3"/>
      <dgm:spPr/>
    </dgm:pt>
    <dgm:pt modelId="{074EAD8F-0A2C-4F17-8EB1-8A790240C6D0}" type="pres">
      <dgm:prSet presAssocID="{AF7D29B3-D55A-48D9-9055-5BE08DCB19AC}" presName="gear2dstNode" presStyleLbl="node1" presStyleIdx="1" presStyleCnt="3"/>
      <dgm:spPr/>
    </dgm:pt>
    <dgm:pt modelId="{5931D595-4DA6-4940-886B-B9EDD89A07C8}" type="pres">
      <dgm:prSet presAssocID="{022E9D5A-A657-427B-AA4E-B1701BBC5D5C}" presName="gear3" presStyleLbl="node1" presStyleIdx="2" presStyleCnt="3" custScaleX="140949" custScaleY="143082" custLinFactNeighborX="20543" custLinFactNeighborY="5071"/>
      <dgm:spPr/>
    </dgm:pt>
    <dgm:pt modelId="{301CC2A8-3698-44C6-8319-D52F5879239F}" type="pres">
      <dgm:prSet presAssocID="{022E9D5A-A657-427B-AA4E-B1701BBC5D5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18A5720-0DE4-4981-BF24-06566A52AAD7}" type="pres">
      <dgm:prSet presAssocID="{022E9D5A-A657-427B-AA4E-B1701BBC5D5C}" presName="gear3srcNode" presStyleLbl="node1" presStyleIdx="2" presStyleCnt="3"/>
      <dgm:spPr/>
    </dgm:pt>
    <dgm:pt modelId="{CC82C00A-4DA9-41BB-A7C8-AC2AABD441F1}" type="pres">
      <dgm:prSet presAssocID="{022E9D5A-A657-427B-AA4E-B1701BBC5D5C}" presName="gear3dstNode" presStyleLbl="node1" presStyleIdx="2" presStyleCnt="3"/>
      <dgm:spPr/>
    </dgm:pt>
    <dgm:pt modelId="{9092B1F7-3F8C-4E3B-9708-0D6E90170B9A}" type="pres">
      <dgm:prSet presAssocID="{C6E8C706-BEB5-4277-8265-4910E80F8681}" presName="connector1" presStyleLbl="sibTrans2D1" presStyleIdx="0" presStyleCnt="3"/>
      <dgm:spPr/>
    </dgm:pt>
    <dgm:pt modelId="{C7D81055-4039-4BCA-9A52-33B20B3A0A27}" type="pres">
      <dgm:prSet presAssocID="{75C9A1C8-2451-4C85-A2FE-C477233E3143}" presName="connector2" presStyleLbl="sibTrans2D1" presStyleIdx="1" presStyleCnt="3" custLinFactNeighborX="-20528" custLinFactNeighborY="-14059"/>
      <dgm:spPr/>
    </dgm:pt>
    <dgm:pt modelId="{7B949D19-5B29-459C-97AE-5016CF52D9BC}" type="pres">
      <dgm:prSet presAssocID="{C808FE90-0918-4B28-8B37-588BB62D049D}" presName="connector3" presStyleLbl="sibTrans2D1" presStyleIdx="2" presStyleCnt="3" custLinFactNeighborX="9449" custLinFactNeighborY="-9534"/>
      <dgm:spPr/>
    </dgm:pt>
  </dgm:ptLst>
  <dgm:cxnLst>
    <dgm:cxn modelId="{F867C104-D9A9-4737-8185-018266D71C26}" type="presOf" srcId="{8C984A62-8C11-42A2-8C98-C6549594F85C}" destId="{4E8BDBC6-E9AF-4FF3-BA77-0C801CA2C727}" srcOrd="2" destOrd="0" presId="urn:microsoft.com/office/officeart/2005/8/layout/gear1"/>
    <dgm:cxn modelId="{F366460E-0098-4898-8527-7BF148EF1508}" srcId="{5618B323-6615-4744-B2FE-9A983176CE54}" destId="{8C984A62-8C11-42A2-8C98-C6549594F85C}" srcOrd="0" destOrd="0" parTransId="{E5FD5476-019F-4E94-9615-92F1B0F19A74}" sibTransId="{C6E8C706-BEB5-4277-8265-4910E80F8681}"/>
    <dgm:cxn modelId="{4EA34019-8F2D-43E1-8ECA-8067F2C21A45}" type="presOf" srcId="{5618B323-6615-4744-B2FE-9A983176CE54}" destId="{30C559F2-7A2D-4A41-AD7E-078FD82BB66D}" srcOrd="0" destOrd="0" presId="urn:microsoft.com/office/officeart/2005/8/layout/gear1"/>
    <dgm:cxn modelId="{16BCEB28-B894-4357-9E73-17FB108666C0}" type="presOf" srcId="{AF7D29B3-D55A-48D9-9055-5BE08DCB19AC}" destId="{A5C28582-2597-4D03-B783-C85358A64B67}" srcOrd="0" destOrd="0" presId="urn:microsoft.com/office/officeart/2005/8/layout/gear1"/>
    <dgm:cxn modelId="{B8AE903B-B629-4C73-A174-066FD8B3F5FE}" type="presOf" srcId="{AF7D29B3-D55A-48D9-9055-5BE08DCB19AC}" destId="{4E991AF2-D2EE-4138-9C6D-77AE858279B7}" srcOrd="1" destOrd="0" presId="urn:microsoft.com/office/officeart/2005/8/layout/gear1"/>
    <dgm:cxn modelId="{6E8EDF5B-BB33-447B-8D50-DD517B53DAE9}" type="presOf" srcId="{AF7D29B3-D55A-48D9-9055-5BE08DCB19AC}" destId="{074EAD8F-0A2C-4F17-8EB1-8A790240C6D0}" srcOrd="2" destOrd="0" presId="urn:microsoft.com/office/officeart/2005/8/layout/gear1"/>
    <dgm:cxn modelId="{430E0642-15B6-4804-92FF-5A430BD491C4}" type="presOf" srcId="{C6E8C706-BEB5-4277-8265-4910E80F8681}" destId="{9092B1F7-3F8C-4E3B-9708-0D6E90170B9A}" srcOrd="0" destOrd="0" presId="urn:microsoft.com/office/officeart/2005/8/layout/gear1"/>
    <dgm:cxn modelId="{E2ECD963-A3F2-415D-B713-7A0FEF513F73}" type="presOf" srcId="{75C9A1C8-2451-4C85-A2FE-C477233E3143}" destId="{C7D81055-4039-4BCA-9A52-33B20B3A0A27}" srcOrd="0" destOrd="0" presId="urn:microsoft.com/office/officeart/2005/8/layout/gear1"/>
    <dgm:cxn modelId="{7803E76C-44A1-417C-AF50-3A2DC0F58EB1}" type="presOf" srcId="{022E9D5A-A657-427B-AA4E-B1701BBC5D5C}" destId="{CC82C00A-4DA9-41BB-A7C8-AC2AABD441F1}" srcOrd="3" destOrd="0" presId="urn:microsoft.com/office/officeart/2005/8/layout/gear1"/>
    <dgm:cxn modelId="{D50A2752-9219-49C7-893A-85A73161ECC9}" srcId="{5618B323-6615-4744-B2FE-9A983176CE54}" destId="{AF7D29B3-D55A-48D9-9055-5BE08DCB19AC}" srcOrd="1" destOrd="0" parTransId="{EB603070-4E93-4C61-9658-30AB385B9701}" sibTransId="{75C9A1C8-2451-4C85-A2FE-C477233E3143}"/>
    <dgm:cxn modelId="{6AFC1279-790B-4A75-8691-10C8EE8F03AA}" type="presOf" srcId="{8C984A62-8C11-42A2-8C98-C6549594F85C}" destId="{A71E8768-D860-4958-825F-47974165571F}" srcOrd="1" destOrd="0" presId="urn:microsoft.com/office/officeart/2005/8/layout/gear1"/>
    <dgm:cxn modelId="{140EBE7B-5DD5-4247-B5FD-20112B31F3BD}" srcId="{5618B323-6615-4744-B2FE-9A983176CE54}" destId="{022E9D5A-A657-427B-AA4E-B1701BBC5D5C}" srcOrd="2" destOrd="0" parTransId="{7D682C73-03A4-4470-A8E8-286505534558}" sibTransId="{C808FE90-0918-4B28-8B37-588BB62D049D}"/>
    <dgm:cxn modelId="{4ED4C599-BA44-4A6A-87F8-4AFA1C060812}" type="presOf" srcId="{022E9D5A-A657-427B-AA4E-B1701BBC5D5C}" destId="{D18A5720-0DE4-4981-BF24-06566A52AAD7}" srcOrd="2" destOrd="0" presId="urn:microsoft.com/office/officeart/2005/8/layout/gear1"/>
    <dgm:cxn modelId="{415040BF-47D5-43C9-8B1E-6688A96D14D7}" type="presOf" srcId="{8C984A62-8C11-42A2-8C98-C6549594F85C}" destId="{2296B69B-0045-44FA-B060-0B29E9B2D68F}" srcOrd="0" destOrd="0" presId="urn:microsoft.com/office/officeart/2005/8/layout/gear1"/>
    <dgm:cxn modelId="{AC4780CC-0461-4181-9C60-762C33313AE2}" type="presOf" srcId="{022E9D5A-A657-427B-AA4E-B1701BBC5D5C}" destId="{301CC2A8-3698-44C6-8319-D52F5879239F}" srcOrd="1" destOrd="0" presId="urn:microsoft.com/office/officeart/2005/8/layout/gear1"/>
    <dgm:cxn modelId="{727F1EE0-577F-4BB2-93EA-493B485A79A2}" type="presOf" srcId="{022E9D5A-A657-427B-AA4E-B1701BBC5D5C}" destId="{5931D595-4DA6-4940-886B-B9EDD89A07C8}" srcOrd="0" destOrd="0" presId="urn:microsoft.com/office/officeart/2005/8/layout/gear1"/>
    <dgm:cxn modelId="{ADD81AEF-FF6D-4D80-B88B-4B2962D1264E}" type="presOf" srcId="{C808FE90-0918-4B28-8B37-588BB62D049D}" destId="{7B949D19-5B29-459C-97AE-5016CF52D9BC}" srcOrd="0" destOrd="0" presId="urn:microsoft.com/office/officeart/2005/8/layout/gear1"/>
    <dgm:cxn modelId="{7495AFC1-8590-467C-99BD-8B3FE186FE65}" type="presParOf" srcId="{30C559F2-7A2D-4A41-AD7E-078FD82BB66D}" destId="{2296B69B-0045-44FA-B060-0B29E9B2D68F}" srcOrd="0" destOrd="0" presId="urn:microsoft.com/office/officeart/2005/8/layout/gear1"/>
    <dgm:cxn modelId="{ED0D8B6A-0147-44BA-A77B-791A07BE7F5F}" type="presParOf" srcId="{30C559F2-7A2D-4A41-AD7E-078FD82BB66D}" destId="{A71E8768-D860-4958-825F-47974165571F}" srcOrd="1" destOrd="0" presId="urn:microsoft.com/office/officeart/2005/8/layout/gear1"/>
    <dgm:cxn modelId="{3702A1C6-DEA8-4973-A29F-EB650346FF64}" type="presParOf" srcId="{30C559F2-7A2D-4A41-AD7E-078FD82BB66D}" destId="{4E8BDBC6-E9AF-4FF3-BA77-0C801CA2C727}" srcOrd="2" destOrd="0" presId="urn:microsoft.com/office/officeart/2005/8/layout/gear1"/>
    <dgm:cxn modelId="{AFB057F6-426F-421D-A074-EF898E29E64D}" type="presParOf" srcId="{30C559F2-7A2D-4A41-AD7E-078FD82BB66D}" destId="{A5C28582-2597-4D03-B783-C85358A64B67}" srcOrd="3" destOrd="0" presId="urn:microsoft.com/office/officeart/2005/8/layout/gear1"/>
    <dgm:cxn modelId="{14390B0A-4C01-4450-96CC-002C2E63F4BE}" type="presParOf" srcId="{30C559F2-7A2D-4A41-AD7E-078FD82BB66D}" destId="{4E991AF2-D2EE-4138-9C6D-77AE858279B7}" srcOrd="4" destOrd="0" presId="urn:microsoft.com/office/officeart/2005/8/layout/gear1"/>
    <dgm:cxn modelId="{CD5F36FA-709A-49E0-A21B-208EFEABB54D}" type="presParOf" srcId="{30C559F2-7A2D-4A41-AD7E-078FD82BB66D}" destId="{074EAD8F-0A2C-4F17-8EB1-8A790240C6D0}" srcOrd="5" destOrd="0" presId="urn:microsoft.com/office/officeart/2005/8/layout/gear1"/>
    <dgm:cxn modelId="{9D62602E-E817-4F09-9E03-763A83199169}" type="presParOf" srcId="{30C559F2-7A2D-4A41-AD7E-078FD82BB66D}" destId="{5931D595-4DA6-4940-886B-B9EDD89A07C8}" srcOrd="6" destOrd="0" presId="urn:microsoft.com/office/officeart/2005/8/layout/gear1"/>
    <dgm:cxn modelId="{C5C1A48C-3BA8-4FB4-8F5C-53119EE51E6E}" type="presParOf" srcId="{30C559F2-7A2D-4A41-AD7E-078FD82BB66D}" destId="{301CC2A8-3698-44C6-8319-D52F5879239F}" srcOrd="7" destOrd="0" presId="urn:microsoft.com/office/officeart/2005/8/layout/gear1"/>
    <dgm:cxn modelId="{9F10D919-E804-4649-B333-01071CCFB916}" type="presParOf" srcId="{30C559F2-7A2D-4A41-AD7E-078FD82BB66D}" destId="{D18A5720-0DE4-4981-BF24-06566A52AAD7}" srcOrd="8" destOrd="0" presId="urn:microsoft.com/office/officeart/2005/8/layout/gear1"/>
    <dgm:cxn modelId="{62F57ECF-8567-43C6-8B82-6155F60D1D6C}" type="presParOf" srcId="{30C559F2-7A2D-4A41-AD7E-078FD82BB66D}" destId="{CC82C00A-4DA9-41BB-A7C8-AC2AABD441F1}" srcOrd="9" destOrd="0" presId="urn:microsoft.com/office/officeart/2005/8/layout/gear1"/>
    <dgm:cxn modelId="{6DF63CDA-0778-40D0-8B22-BC6017623C1E}" type="presParOf" srcId="{30C559F2-7A2D-4A41-AD7E-078FD82BB66D}" destId="{9092B1F7-3F8C-4E3B-9708-0D6E90170B9A}" srcOrd="10" destOrd="0" presId="urn:microsoft.com/office/officeart/2005/8/layout/gear1"/>
    <dgm:cxn modelId="{5F19BE6E-592B-4CCA-A76D-590C9BD34381}" type="presParOf" srcId="{30C559F2-7A2D-4A41-AD7E-078FD82BB66D}" destId="{C7D81055-4039-4BCA-9A52-33B20B3A0A27}" srcOrd="11" destOrd="0" presId="urn:microsoft.com/office/officeart/2005/8/layout/gear1"/>
    <dgm:cxn modelId="{89804A31-CCFC-42CB-87F5-5B96AF7BC8F8}" type="presParOf" srcId="{30C559F2-7A2D-4A41-AD7E-078FD82BB66D}" destId="{7B949D19-5B29-459C-97AE-5016CF52D9BC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18B323-6615-4744-B2FE-9A983176CE54}" type="doc">
      <dgm:prSet loTypeId="urn:microsoft.com/office/officeart/2005/8/layout/gear1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4793661-B993-44B1-930E-53513911D5CE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Развитие малого, среднего предпринимательства и  потребительского рынка</a:t>
          </a:r>
        </a:p>
      </dgm:t>
    </dgm:pt>
    <dgm:pt modelId="{8540C58C-4934-4108-9797-CBAA521F3F5F}" type="parTrans" cxnId="{FC118AB8-F01F-43EB-AC0C-5308B0C6FEB7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0C6578A7-45F2-4DF4-8FD0-C55C1C53C8B7}" type="sibTrans" cxnId="{FC118AB8-F01F-43EB-AC0C-5308B0C6FEB7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D55C65D7-BFB7-4C54-A42E-F0D538B75E6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Безопасность МО город Волхов</a:t>
          </a:r>
        </a:p>
      </dgm:t>
    </dgm:pt>
    <dgm:pt modelId="{D05A71F0-71AE-4DF4-9E09-798DA9FDDE04}" type="parTrans" cxnId="{903B12D6-D048-4A08-8FBC-7DD5EB53C100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369E6493-99ED-4670-B209-2239B771E3C3}" type="sibTrans" cxnId="{903B12D6-D048-4A08-8FBC-7DD5EB53C100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37BA4171-8CE0-45AF-B453-D3951A538888}" type="pres">
      <dgm:prSet presAssocID="{5618B323-6615-4744-B2FE-9A983176C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D78D8A-48E6-458E-9B86-54C749EC4547}" type="pres">
      <dgm:prSet presAssocID="{84793661-B993-44B1-930E-53513911D5CE}" presName="gear1" presStyleLbl="node1" presStyleIdx="0" presStyleCnt="2" custScaleX="132563" custScaleY="126643">
        <dgm:presLayoutVars>
          <dgm:chMax val="1"/>
          <dgm:bulletEnabled val="1"/>
        </dgm:presLayoutVars>
      </dgm:prSet>
      <dgm:spPr/>
    </dgm:pt>
    <dgm:pt modelId="{2B96A630-8EFD-4F5E-9BA7-7C0A3AFFE6F0}" type="pres">
      <dgm:prSet presAssocID="{84793661-B993-44B1-930E-53513911D5CE}" presName="gear1srcNode" presStyleLbl="node1" presStyleIdx="0" presStyleCnt="2"/>
      <dgm:spPr/>
    </dgm:pt>
    <dgm:pt modelId="{4420B992-F2C5-416A-9CA9-EDEDDBCE9284}" type="pres">
      <dgm:prSet presAssocID="{84793661-B993-44B1-930E-53513911D5CE}" presName="gear1dstNode" presStyleLbl="node1" presStyleIdx="0" presStyleCnt="2"/>
      <dgm:spPr/>
    </dgm:pt>
    <dgm:pt modelId="{DAD9D4D2-BEE3-4BD0-96B6-ACD1DBCE6300}" type="pres">
      <dgm:prSet presAssocID="{D55C65D7-BFB7-4C54-A42E-F0D538B75E6C}" presName="gear2" presStyleLbl="node1" presStyleIdx="1" presStyleCnt="2" custScaleX="125797" custScaleY="126109" custLinFactNeighborX="24308" custLinFactNeighborY="-51787">
        <dgm:presLayoutVars>
          <dgm:chMax val="1"/>
          <dgm:bulletEnabled val="1"/>
        </dgm:presLayoutVars>
      </dgm:prSet>
      <dgm:spPr/>
    </dgm:pt>
    <dgm:pt modelId="{CAFE3745-9ED7-4D05-86B0-0A6906E36B7E}" type="pres">
      <dgm:prSet presAssocID="{D55C65D7-BFB7-4C54-A42E-F0D538B75E6C}" presName="gear2srcNode" presStyleLbl="node1" presStyleIdx="1" presStyleCnt="2"/>
      <dgm:spPr/>
    </dgm:pt>
    <dgm:pt modelId="{E83287E1-BD02-415B-9520-CDE815C007C1}" type="pres">
      <dgm:prSet presAssocID="{D55C65D7-BFB7-4C54-A42E-F0D538B75E6C}" presName="gear2dstNode" presStyleLbl="node1" presStyleIdx="1" presStyleCnt="2"/>
      <dgm:spPr/>
    </dgm:pt>
    <dgm:pt modelId="{F020056E-0FFA-4CC2-B8AE-9392A4454CD3}" type="pres">
      <dgm:prSet presAssocID="{0C6578A7-45F2-4DF4-8FD0-C55C1C53C8B7}" presName="connector1" presStyleLbl="sibTrans2D1" presStyleIdx="0" presStyleCnt="2"/>
      <dgm:spPr/>
    </dgm:pt>
    <dgm:pt modelId="{3291760F-5E4A-4EC2-BEE4-A4578E6518BB}" type="pres">
      <dgm:prSet presAssocID="{369E6493-99ED-4670-B209-2239B771E3C3}" presName="connector2" presStyleLbl="sibTrans2D1" presStyleIdx="1" presStyleCnt="2" custLinFactNeighborX="12166" custLinFactNeighborY="-30840"/>
      <dgm:spPr/>
    </dgm:pt>
  </dgm:ptLst>
  <dgm:cxnLst>
    <dgm:cxn modelId="{C5FEC207-A5C5-4E05-8B47-53D13B70D6F9}" type="presOf" srcId="{84793661-B993-44B1-930E-53513911D5CE}" destId="{9ED78D8A-48E6-458E-9B86-54C749EC4547}" srcOrd="0" destOrd="0" presId="urn:microsoft.com/office/officeart/2005/8/layout/gear1"/>
    <dgm:cxn modelId="{B532B21C-580D-4617-8AB5-9BFA5E8EC6DD}" type="presOf" srcId="{84793661-B993-44B1-930E-53513911D5CE}" destId="{2B96A630-8EFD-4F5E-9BA7-7C0A3AFFE6F0}" srcOrd="1" destOrd="0" presId="urn:microsoft.com/office/officeart/2005/8/layout/gear1"/>
    <dgm:cxn modelId="{95E33F5D-8E8F-45DC-BE4D-4BCAD8DC5AEB}" type="presOf" srcId="{0C6578A7-45F2-4DF4-8FD0-C55C1C53C8B7}" destId="{F020056E-0FFA-4CC2-B8AE-9392A4454CD3}" srcOrd="0" destOrd="0" presId="urn:microsoft.com/office/officeart/2005/8/layout/gear1"/>
    <dgm:cxn modelId="{DD80D047-378F-44E9-92E5-F44628862648}" type="presOf" srcId="{D55C65D7-BFB7-4C54-A42E-F0D538B75E6C}" destId="{DAD9D4D2-BEE3-4BD0-96B6-ACD1DBCE6300}" srcOrd="0" destOrd="0" presId="urn:microsoft.com/office/officeart/2005/8/layout/gear1"/>
    <dgm:cxn modelId="{A5B4A448-5229-4710-8BB9-5FC4F970B974}" type="presOf" srcId="{5618B323-6615-4744-B2FE-9A983176CE54}" destId="{37BA4171-8CE0-45AF-B453-D3951A538888}" srcOrd="0" destOrd="0" presId="urn:microsoft.com/office/officeart/2005/8/layout/gear1"/>
    <dgm:cxn modelId="{DA424F75-2880-4464-A147-BB0076C86936}" type="presOf" srcId="{D55C65D7-BFB7-4C54-A42E-F0D538B75E6C}" destId="{E83287E1-BD02-415B-9520-CDE815C007C1}" srcOrd="2" destOrd="0" presId="urn:microsoft.com/office/officeart/2005/8/layout/gear1"/>
    <dgm:cxn modelId="{FC118AB8-F01F-43EB-AC0C-5308B0C6FEB7}" srcId="{5618B323-6615-4744-B2FE-9A983176CE54}" destId="{84793661-B993-44B1-930E-53513911D5CE}" srcOrd="0" destOrd="0" parTransId="{8540C58C-4934-4108-9797-CBAA521F3F5F}" sibTransId="{0C6578A7-45F2-4DF4-8FD0-C55C1C53C8B7}"/>
    <dgm:cxn modelId="{7626B7D0-BB33-495C-8DC7-B56737558E07}" type="presOf" srcId="{84793661-B993-44B1-930E-53513911D5CE}" destId="{4420B992-F2C5-416A-9CA9-EDEDDBCE9284}" srcOrd="2" destOrd="0" presId="urn:microsoft.com/office/officeart/2005/8/layout/gear1"/>
    <dgm:cxn modelId="{903B12D6-D048-4A08-8FBC-7DD5EB53C100}" srcId="{5618B323-6615-4744-B2FE-9A983176CE54}" destId="{D55C65D7-BFB7-4C54-A42E-F0D538B75E6C}" srcOrd="1" destOrd="0" parTransId="{D05A71F0-71AE-4DF4-9E09-798DA9FDDE04}" sibTransId="{369E6493-99ED-4670-B209-2239B771E3C3}"/>
    <dgm:cxn modelId="{5B4D4EE6-D936-42F4-8D96-A376BAAF962F}" type="presOf" srcId="{369E6493-99ED-4670-B209-2239B771E3C3}" destId="{3291760F-5E4A-4EC2-BEE4-A4578E6518BB}" srcOrd="0" destOrd="0" presId="urn:microsoft.com/office/officeart/2005/8/layout/gear1"/>
    <dgm:cxn modelId="{68F997F4-0C39-4448-969C-ACEB59C34600}" type="presOf" srcId="{D55C65D7-BFB7-4C54-A42E-F0D538B75E6C}" destId="{CAFE3745-9ED7-4D05-86B0-0A6906E36B7E}" srcOrd="1" destOrd="0" presId="urn:microsoft.com/office/officeart/2005/8/layout/gear1"/>
    <dgm:cxn modelId="{59FAF0E9-CED9-4BF1-8FB0-4BDEBA81F152}" type="presParOf" srcId="{37BA4171-8CE0-45AF-B453-D3951A538888}" destId="{9ED78D8A-48E6-458E-9B86-54C749EC4547}" srcOrd="0" destOrd="0" presId="urn:microsoft.com/office/officeart/2005/8/layout/gear1"/>
    <dgm:cxn modelId="{6D7F34A4-06FF-40C9-BF5A-74FBE8EB9378}" type="presParOf" srcId="{37BA4171-8CE0-45AF-B453-D3951A538888}" destId="{2B96A630-8EFD-4F5E-9BA7-7C0A3AFFE6F0}" srcOrd="1" destOrd="0" presId="urn:microsoft.com/office/officeart/2005/8/layout/gear1"/>
    <dgm:cxn modelId="{FAB2E431-53FD-475E-B1A3-A70417E41FA5}" type="presParOf" srcId="{37BA4171-8CE0-45AF-B453-D3951A538888}" destId="{4420B992-F2C5-416A-9CA9-EDEDDBCE9284}" srcOrd="2" destOrd="0" presId="urn:microsoft.com/office/officeart/2005/8/layout/gear1"/>
    <dgm:cxn modelId="{72E2BF21-A6FF-41B3-8160-F354B328FFA7}" type="presParOf" srcId="{37BA4171-8CE0-45AF-B453-D3951A538888}" destId="{DAD9D4D2-BEE3-4BD0-96B6-ACD1DBCE6300}" srcOrd="3" destOrd="0" presId="urn:microsoft.com/office/officeart/2005/8/layout/gear1"/>
    <dgm:cxn modelId="{432E4009-1F54-4A78-8DE7-CDA0074D2632}" type="presParOf" srcId="{37BA4171-8CE0-45AF-B453-D3951A538888}" destId="{CAFE3745-9ED7-4D05-86B0-0A6906E36B7E}" srcOrd="4" destOrd="0" presId="urn:microsoft.com/office/officeart/2005/8/layout/gear1"/>
    <dgm:cxn modelId="{80E78A42-4FFB-443B-B9FB-E1C169DBA742}" type="presParOf" srcId="{37BA4171-8CE0-45AF-B453-D3951A538888}" destId="{E83287E1-BD02-415B-9520-CDE815C007C1}" srcOrd="5" destOrd="0" presId="urn:microsoft.com/office/officeart/2005/8/layout/gear1"/>
    <dgm:cxn modelId="{93BBDE67-C0B0-4DF9-85F9-AB4FD58337E0}" type="presParOf" srcId="{37BA4171-8CE0-45AF-B453-D3951A538888}" destId="{F020056E-0FFA-4CC2-B8AE-9392A4454CD3}" srcOrd="6" destOrd="0" presId="urn:microsoft.com/office/officeart/2005/8/layout/gear1"/>
    <dgm:cxn modelId="{26B219BD-2B8D-4AF4-931A-07B7C6639AA2}" type="presParOf" srcId="{37BA4171-8CE0-45AF-B453-D3951A538888}" destId="{3291760F-5E4A-4EC2-BEE4-A4578E6518BB}" srcOrd="7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C17092-BEE4-43C0-9DA8-8B2F6F6C286A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5B858-6816-42DA-A4F6-D8B9833D194B}">
      <dgm:prSet phldrT="[Текст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05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91,4</a:t>
          </a:r>
          <a:r>
            <a:rPr lang="ru-RU" sz="1050" dirty="0">
              <a:solidFill>
                <a:schemeClr val="tx1"/>
              </a:solidFill>
            </a:rPr>
            <a:t>%</a:t>
          </a:r>
          <a:endParaRPr lang="ru-RU" sz="1100" dirty="0">
            <a:solidFill>
              <a:schemeClr val="tx1"/>
            </a:solidFill>
          </a:endParaRPr>
        </a:p>
      </dgm:t>
    </dgm:pt>
    <dgm:pt modelId="{3A2A07EE-056F-46C2-BE57-A9ED682C0DA2}" type="parTrans" cxnId="{8DCDBDDC-0F89-47D1-8EAB-DE6F2F40077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7C425FCC-4186-45A1-977A-B64871660C31}" type="sibTrans" cxnId="{8DCDBDDC-0F89-47D1-8EAB-DE6F2F40077B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0B9E6571-1571-4066-B56B-7843445655F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</a:rPr>
            <a:t>2023 год </a:t>
          </a:r>
          <a:r>
            <a:rPr lang="ru-RU" sz="1100" dirty="0">
              <a:solidFill>
                <a:schemeClr val="bg1"/>
              </a:solidFill>
            </a:rPr>
            <a:t>–          </a:t>
          </a:r>
        </a:p>
        <a:p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883 361,8 </a:t>
          </a:r>
          <a:r>
            <a:rPr lang="ru-RU" sz="1100" dirty="0">
              <a:solidFill>
                <a:schemeClr val="bg1"/>
              </a:solidFill>
            </a:rPr>
            <a:t>тыс. рублей</a:t>
          </a:r>
        </a:p>
      </dgm:t>
    </dgm:pt>
    <dgm:pt modelId="{D754B759-5C55-4F85-97CD-B30BFD07F46E}" type="parTrans" cxnId="{A02DA09E-0AAB-4FE1-B7F2-FFD03E90750F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F7D7EA2D-2059-421A-A32E-779A0E831612}" type="sibTrans" cxnId="{A02DA09E-0AAB-4FE1-B7F2-FFD03E90750F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40E2869B-9EAD-4173-AF6A-0B9DD324D44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ru-RU" sz="1100" b="1" dirty="0">
              <a:solidFill>
                <a:schemeClr val="bg1"/>
              </a:solidFill>
            </a:rPr>
            <a:t>2024 год </a:t>
          </a:r>
          <a:r>
            <a:rPr lang="ru-RU" sz="1100" dirty="0">
              <a:solidFill>
                <a:schemeClr val="bg1"/>
              </a:solidFill>
            </a:rPr>
            <a:t>– </a:t>
          </a:r>
        </a:p>
        <a:p>
          <a:pPr algn="l"/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868 078,3 </a:t>
          </a:r>
          <a:r>
            <a:rPr lang="ru-RU" sz="1100" dirty="0">
              <a:solidFill>
                <a:schemeClr val="bg1"/>
              </a:solidFill>
            </a:rPr>
            <a:t>тыс. рублей</a:t>
          </a:r>
          <a:endParaRPr lang="ru-RU" sz="800" dirty="0">
            <a:solidFill>
              <a:schemeClr val="bg1"/>
            </a:solidFill>
          </a:endParaRPr>
        </a:p>
      </dgm:t>
    </dgm:pt>
    <dgm:pt modelId="{F9114FD7-9B40-45F3-9296-484042463510}" type="parTrans" cxnId="{6290A779-06B8-48DD-B2E2-569AB5B294B9}">
      <dgm:prSet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6A6B75D2-C697-4E61-B7BA-7C12609BB7A6}" type="sibTrans" cxnId="{6290A779-06B8-48DD-B2E2-569AB5B294B9}">
      <dgm:prSet custT="1"/>
      <dgm:spPr/>
      <dgm:t>
        <a:bodyPr/>
        <a:lstStyle/>
        <a:p>
          <a:endParaRPr lang="ru-RU" sz="1200">
            <a:solidFill>
              <a:schemeClr val="tx1"/>
            </a:solidFill>
          </a:endParaRPr>
        </a:p>
      </dgm:t>
    </dgm:pt>
    <dgm:pt modelId="{2FD58D37-FE4B-4F69-AD56-B076E213F629}">
      <dgm:prSet phldrT="[Текст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92,5</a:t>
          </a:r>
          <a:r>
            <a:rPr lang="ru-RU" sz="1100" dirty="0">
              <a:solidFill>
                <a:schemeClr val="tx1"/>
              </a:solidFill>
            </a:rPr>
            <a:t>%</a:t>
          </a:r>
        </a:p>
      </dgm:t>
    </dgm:pt>
    <dgm:pt modelId="{6F9C6E18-3851-43E0-AC82-324DB6F33200}" type="parTrans" cxnId="{A1F11FC4-31C4-4EDF-9E17-9F54C90807C7}">
      <dgm:prSet/>
      <dgm:spPr/>
      <dgm:t>
        <a:bodyPr/>
        <a:lstStyle/>
        <a:p>
          <a:endParaRPr lang="ru-RU" sz="1200"/>
        </a:p>
      </dgm:t>
    </dgm:pt>
    <dgm:pt modelId="{B8F12D61-325A-4544-9E87-063861AB76E1}" type="sibTrans" cxnId="{A1F11FC4-31C4-4EDF-9E17-9F54C90807C7}">
      <dgm:prSet/>
      <dgm:spPr/>
      <dgm:t>
        <a:bodyPr/>
        <a:lstStyle/>
        <a:p>
          <a:endParaRPr lang="ru-RU" sz="1200"/>
        </a:p>
      </dgm:t>
    </dgm:pt>
    <dgm:pt modelId="{6C3EDE8B-7923-449B-B83B-27EB27086BE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ru-RU" sz="1100" b="1" dirty="0">
              <a:solidFill>
                <a:srgbClr val="19C3FF"/>
              </a:solidFill>
            </a:rPr>
            <a:t>2025 год </a:t>
          </a:r>
          <a:r>
            <a:rPr lang="ru-RU" sz="1100" dirty="0">
              <a:solidFill>
                <a:srgbClr val="19C3FF"/>
              </a:solidFill>
            </a:rPr>
            <a:t>– </a:t>
          </a:r>
        </a:p>
        <a:p>
          <a:pPr algn="l"/>
          <a:r>
            <a:rPr lang="ru-RU" sz="1200" b="1" dirty="0">
              <a:solidFill>
                <a:srgbClr val="19C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740 790,9 </a:t>
          </a:r>
          <a:r>
            <a:rPr lang="ru-RU" sz="1100" dirty="0">
              <a:solidFill>
                <a:srgbClr val="19C3FF"/>
              </a:solidFill>
            </a:rPr>
            <a:t>тыс. рублей</a:t>
          </a:r>
        </a:p>
      </dgm:t>
    </dgm:pt>
    <dgm:pt modelId="{044FA20B-A9D3-441F-8E67-E554382B23E3}" type="parTrans" cxnId="{7B0266B2-EF52-41F5-881C-4FD347628AFB}">
      <dgm:prSet/>
      <dgm:spPr/>
      <dgm:t>
        <a:bodyPr/>
        <a:lstStyle/>
        <a:p>
          <a:endParaRPr lang="ru-RU" sz="1200"/>
        </a:p>
      </dgm:t>
    </dgm:pt>
    <dgm:pt modelId="{0545839E-5FCF-4A53-ACC1-E07506D2E4B1}" type="sibTrans" cxnId="{7B0266B2-EF52-41F5-881C-4FD347628AFB}">
      <dgm:prSet/>
      <dgm:spPr/>
      <dgm:t>
        <a:bodyPr/>
        <a:lstStyle/>
        <a:p>
          <a:endParaRPr lang="ru-RU" sz="1200"/>
        </a:p>
      </dgm:t>
    </dgm:pt>
    <dgm:pt modelId="{E48D5178-A4A9-40DF-A196-1700AC53C8FF}">
      <dgm:prSet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200" dirty="0">
              <a:solidFill>
                <a:srgbClr val="3125CB"/>
              </a:solidFill>
            </a:rPr>
            <a:t>Удельный вес в общем объеме расходов бюджета  </a:t>
          </a:r>
          <a:r>
            <a:rPr lang="ru-RU" sz="1200" b="1" dirty="0">
              <a:solidFill>
                <a:srgbClr val="312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90,0</a:t>
          </a:r>
          <a:r>
            <a:rPr lang="ru-RU" sz="1200" dirty="0">
              <a:solidFill>
                <a:srgbClr val="3125CB"/>
              </a:solidFill>
            </a:rPr>
            <a:t>%</a:t>
          </a:r>
        </a:p>
      </dgm:t>
    </dgm:pt>
    <dgm:pt modelId="{768746D2-023C-46A3-84FF-A0CE90294FEA}" type="parTrans" cxnId="{8C2CAF96-0701-4F63-99BA-7F2E6FD7A88A}">
      <dgm:prSet/>
      <dgm:spPr/>
      <dgm:t>
        <a:bodyPr/>
        <a:lstStyle/>
        <a:p>
          <a:endParaRPr lang="ru-RU" sz="1200"/>
        </a:p>
      </dgm:t>
    </dgm:pt>
    <dgm:pt modelId="{C8DB3D7E-A47A-43FE-92C8-3796B6DBA1E3}" type="sibTrans" cxnId="{8C2CAF96-0701-4F63-99BA-7F2E6FD7A88A}">
      <dgm:prSet/>
      <dgm:spPr/>
      <dgm:t>
        <a:bodyPr/>
        <a:lstStyle/>
        <a:p>
          <a:endParaRPr lang="ru-RU" sz="1200"/>
        </a:p>
      </dgm:t>
    </dgm:pt>
    <dgm:pt modelId="{EA5398F7-4467-425C-A691-B084C2E245B4}" type="pres">
      <dgm:prSet presAssocID="{05C17092-BEE4-43C0-9DA8-8B2F6F6C286A}" presName="linearFlow" presStyleCnt="0">
        <dgm:presLayoutVars>
          <dgm:dir/>
          <dgm:animLvl val="lvl"/>
          <dgm:resizeHandles val="exact"/>
        </dgm:presLayoutVars>
      </dgm:prSet>
      <dgm:spPr/>
    </dgm:pt>
    <dgm:pt modelId="{DC3FB319-15B8-4B91-B4CE-33002B03DFC8}" type="pres">
      <dgm:prSet presAssocID="{0B9E6571-1571-4066-B56B-7843445655FC}" presName="composite" presStyleCnt="0"/>
      <dgm:spPr/>
    </dgm:pt>
    <dgm:pt modelId="{40C8C05C-7A92-4815-9ADE-8A513FBB1C93}" type="pres">
      <dgm:prSet presAssocID="{0B9E6571-1571-4066-B56B-7843445655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32FE63-CD0B-480F-BF10-CC6D73C48284}" type="pres">
      <dgm:prSet presAssocID="{0B9E6571-1571-4066-B56B-7843445655FC}" presName="parSh" presStyleLbl="node1" presStyleIdx="0" presStyleCnt="3" custScaleX="114962" custScaleY="166745"/>
      <dgm:spPr/>
    </dgm:pt>
    <dgm:pt modelId="{49ED995E-EF57-4096-A113-31703A9FA400}" type="pres">
      <dgm:prSet presAssocID="{0B9E6571-1571-4066-B56B-7843445655FC}" presName="desTx" presStyleLbl="fgAcc1" presStyleIdx="0" presStyleCnt="3" custScaleY="95046" custLinFactNeighborX="-3326" custLinFactNeighborY="-16765">
        <dgm:presLayoutVars>
          <dgm:bulletEnabled val="1"/>
        </dgm:presLayoutVars>
      </dgm:prSet>
      <dgm:spPr>
        <a:solidFill>
          <a:schemeClr val="bg2">
            <a:lumMod val="60000"/>
            <a:lumOff val="40000"/>
            <a:alpha val="90000"/>
          </a:schemeClr>
        </a:solidFill>
      </dgm:spPr>
    </dgm:pt>
    <dgm:pt modelId="{1311D25E-B94B-44E0-B7C8-0865C359518F}" type="pres">
      <dgm:prSet presAssocID="{F7D7EA2D-2059-421A-A32E-779A0E831612}" presName="sibTrans" presStyleLbl="sibTrans2D1" presStyleIdx="0" presStyleCnt="2"/>
      <dgm:spPr/>
    </dgm:pt>
    <dgm:pt modelId="{3046E98E-0BFF-4800-9E4C-D5631C181FC3}" type="pres">
      <dgm:prSet presAssocID="{F7D7EA2D-2059-421A-A32E-779A0E831612}" presName="connTx" presStyleLbl="sibTrans2D1" presStyleIdx="0" presStyleCnt="2"/>
      <dgm:spPr/>
    </dgm:pt>
    <dgm:pt modelId="{73A1A79F-86D2-480C-9A52-A1FB2882419F}" type="pres">
      <dgm:prSet presAssocID="{40E2869B-9EAD-4173-AF6A-0B9DD324D447}" presName="composite" presStyleCnt="0"/>
      <dgm:spPr/>
    </dgm:pt>
    <dgm:pt modelId="{B44C4FB4-DE36-4DD2-9FE6-DAF6F66923C1}" type="pres">
      <dgm:prSet presAssocID="{40E2869B-9EAD-4173-AF6A-0B9DD324D44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C28D4B-BCF8-487B-AFF8-D71D3BE428DF}" type="pres">
      <dgm:prSet presAssocID="{40E2869B-9EAD-4173-AF6A-0B9DD324D447}" presName="parSh" presStyleLbl="node1" presStyleIdx="1" presStyleCnt="3" custScaleX="112087" custScaleY="168798"/>
      <dgm:spPr/>
    </dgm:pt>
    <dgm:pt modelId="{B949ECD9-23E3-4554-A219-1905BA7F298B}" type="pres">
      <dgm:prSet presAssocID="{40E2869B-9EAD-4173-AF6A-0B9DD324D447}" presName="desTx" presStyleLbl="fgAcc1" presStyleIdx="1" presStyleCnt="3" custScaleX="89939" custScaleY="91440" custLinFactNeighborX="-810" custLinFactNeighborY="-16367">
        <dgm:presLayoutVars>
          <dgm:bulletEnabled val="1"/>
        </dgm:presLayoutVars>
      </dgm:prSet>
      <dgm:spPr/>
    </dgm:pt>
    <dgm:pt modelId="{5AD24865-F8C4-464B-8506-BF260836AE7D}" type="pres">
      <dgm:prSet presAssocID="{6A6B75D2-C697-4E61-B7BA-7C12609BB7A6}" presName="sibTrans" presStyleLbl="sibTrans2D1" presStyleIdx="1" presStyleCnt="2"/>
      <dgm:spPr/>
    </dgm:pt>
    <dgm:pt modelId="{B6427802-2022-4330-B526-CF2F76180163}" type="pres">
      <dgm:prSet presAssocID="{6A6B75D2-C697-4E61-B7BA-7C12609BB7A6}" presName="connTx" presStyleLbl="sibTrans2D1" presStyleIdx="1" presStyleCnt="2"/>
      <dgm:spPr/>
    </dgm:pt>
    <dgm:pt modelId="{82E66E19-18C9-4768-824D-8C78E98CE61F}" type="pres">
      <dgm:prSet presAssocID="{6C3EDE8B-7923-449B-B83B-27EB27086BEC}" presName="composite" presStyleCnt="0"/>
      <dgm:spPr/>
    </dgm:pt>
    <dgm:pt modelId="{B0321D67-48AE-4A3C-A01B-C66A3B81348F}" type="pres">
      <dgm:prSet presAssocID="{6C3EDE8B-7923-449B-B83B-27EB27086B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222B857-BF15-44AB-8872-37656B2065A1}" type="pres">
      <dgm:prSet presAssocID="{6C3EDE8B-7923-449B-B83B-27EB27086BEC}" presName="parSh" presStyleLbl="node1" presStyleIdx="2" presStyleCnt="3" custScaleX="115363" custScaleY="160890"/>
      <dgm:spPr/>
    </dgm:pt>
    <dgm:pt modelId="{247E1AB8-1F7E-4C80-872D-2EA90C8B7905}" type="pres">
      <dgm:prSet presAssocID="{6C3EDE8B-7923-449B-B83B-27EB27086BEC}" presName="desTx" presStyleLbl="fgAcc1" presStyleIdx="2" presStyleCnt="3" custScaleX="98217" custScaleY="81917" custLinFactNeighborX="-2791" custLinFactNeighborY="-19955">
        <dgm:presLayoutVars>
          <dgm:bulletEnabled val="1"/>
        </dgm:presLayoutVars>
      </dgm:prSet>
      <dgm:spPr/>
    </dgm:pt>
  </dgm:ptLst>
  <dgm:cxnLst>
    <dgm:cxn modelId="{2FA4B702-373A-4D15-B380-263C0EA39983}" type="presOf" srcId="{2FD58D37-FE4B-4F69-AD56-B076E213F629}" destId="{49ED995E-EF57-4096-A113-31703A9FA400}" srcOrd="0" destOrd="0" presId="urn:microsoft.com/office/officeart/2005/8/layout/process3"/>
    <dgm:cxn modelId="{382BCD06-40AE-499B-B1AA-F2048E637E1C}" type="presOf" srcId="{0B9E6571-1571-4066-B56B-7843445655FC}" destId="{40C8C05C-7A92-4815-9ADE-8A513FBB1C93}" srcOrd="0" destOrd="0" presId="urn:microsoft.com/office/officeart/2005/8/layout/process3"/>
    <dgm:cxn modelId="{6B4B082A-F1D9-4E2D-A119-1E823435DB08}" type="presOf" srcId="{05C17092-BEE4-43C0-9DA8-8B2F6F6C286A}" destId="{EA5398F7-4467-425C-A691-B084C2E245B4}" srcOrd="0" destOrd="0" presId="urn:microsoft.com/office/officeart/2005/8/layout/process3"/>
    <dgm:cxn modelId="{23272334-BD24-4F3B-A9FD-7A740CE6F378}" type="presOf" srcId="{6C3EDE8B-7923-449B-B83B-27EB27086BEC}" destId="{4222B857-BF15-44AB-8872-37656B2065A1}" srcOrd="1" destOrd="0" presId="urn:microsoft.com/office/officeart/2005/8/layout/process3"/>
    <dgm:cxn modelId="{E1204343-396C-4D24-9C86-55935DB1356B}" type="presOf" srcId="{F7D7EA2D-2059-421A-A32E-779A0E831612}" destId="{3046E98E-0BFF-4800-9E4C-D5631C181FC3}" srcOrd="1" destOrd="0" presId="urn:microsoft.com/office/officeart/2005/8/layout/process3"/>
    <dgm:cxn modelId="{28E5ED49-BE2E-4220-963E-A2D94A9D1A0C}" type="presOf" srcId="{40E2869B-9EAD-4173-AF6A-0B9DD324D447}" destId="{B44C4FB4-DE36-4DD2-9FE6-DAF6F66923C1}" srcOrd="0" destOrd="0" presId="urn:microsoft.com/office/officeart/2005/8/layout/process3"/>
    <dgm:cxn modelId="{6290A779-06B8-48DD-B2E2-569AB5B294B9}" srcId="{05C17092-BEE4-43C0-9DA8-8B2F6F6C286A}" destId="{40E2869B-9EAD-4173-AF6A-0B9DD324D447}" srcOrd="1" destOrd="0" parTransId="{F9114FD7-9B40-45F3-9296-484042463510}" sibTransId="{6A6B75D2-C697-4E61-B7BA-7C12609BB7A6}"/>
    <dgm:cxn modelId="{E34A6884-4CD1-480E-9A9B-7FCB09CD8160}" type="presOf" srcId="{6A6B75D2-C697-4E61-B7BA-7C12609BB7A6}" destId="{5AD24865-F8C4-464B-8506-BF260836AE7D}" srcOrd="0" destOrd="0" presId="urn:microsoft.com/office/officeart/2005/8/layout/process3"/>
    <dgm:cxn modelId="{8C2CAF96-0701-4F63-99BA-7F2E6FD7A88A}" srcId="{6C3EDE8B-7923-449B-B83B-27EB27086BEC}" destId="{E48D5178-A4A9-40DF-A196-1700AC53C8FF}" srcOrd="0" destOrd="0" parTransId="{768746D2-023C-46A3-84FF-A0CE90294FEA}" sibTransId="{C8DB3D7E-A47A-43FE-92C8-3796B6DBA1E3}"/>
    <dgm:cxn modelId="{A02DA09E-0AAB-4FE1-B7F2-FFD03E90750F}" srcId="{05C17092-BEE4-43C0-9DA8-8B2F6F6C286A}" destId="{0B9E6571-1571-4066-B56B-7843445655FC}" srcOrd="0" destOrd="0" parTransId="{D754B759-5C55-4F85-97CD-B30BFD07F46E}" sibTransId="{F7D7EA2D-2059-421A-A32E-779A0E831612}"/>
    <dgm:cxn modelId="{5E14CBA3-E096-4D2C-BD5D-9F1640EB73FA}" type="presOf" srcId="{F7D7EA2D-2059-421A-A32E-779A0E831612}" destId="{1311D25E-B94B-44E0-B7C8-0865C359518F}" srcOrd="0" destOrd="0" presId="urn:microsoft.com/office/officeart/2005/8/layout/process3"/>
    <dgm:cxn modelId="{3A20FBA4-86AB-4C32-BDE4-7FAD131C478C}" type="presOf" srcId="{0B55B858-6816-42DA-A4F6-D8B9833D194B}" destId="{B949ECD9-23E3-4554-A219-1905BA7F298B}" srcOrd="0" destOrd="0" presId="urn:microsoft.com/office/officeart/2005/8/layout/process3"/>
    <dgm:cxn modelId="{929BF3A6-F998-4011-AC50-AE3527B1ED64}" type="presOf" srcId="{0B9E6571-1571-4066-B56B-7843445655FC}" destId="{9D32FE63-CD0B-480F-BF10-CC6D73C48284}" srcOrd="1" destOrd="0" presId="urn:microsoft.com/office/officeart/2005/8/layout/process3"/>
    <dgm:cxn modelId="{9BF1E5AC-C3F2-4C9C-863F-E9B03EB17B6D}" type="presOf" srcId="{6A6B75D2-C697-4E61-B7BA-7C12609BB7A6}" destId="{B6427802-2022-4330-B526-CF2F76180163}" srcOrd="1" destOrd="0" presId="urn:microsoft.com/office/officeart/2005/8/layout/process3"/>
    <dgm:cxn modelId="{DAB849B1-DFA8-4CFD-9870-F101691A3E37}" type="presOf" srcId="{6C3EDE8B-7923-449B-B83B-27EB27086BEC}" destId="{B0321D67-48AE-4A3C-A01B-C66A3B81348F}" srcOrd="0" destOrd="0" presId="urn:microsoft.com/office/officeart/2005/8/layout/process3"/>
    <dgm:cxn modelId="{7B0266B2-EF52-41F5-881C-4FD347628AFB}" srcId="{05C17092-BEE4-43C0-9DA8-8B2F6F6C286A}" destId="{6C3EDE8B-7923-449B-B83B-27EB27086BEC}" srcOrd="2" destOrd="0" parTransId="{044FA20B-A9D3-441F-8E67-E554382B23E3}" sibTransId="{0545839E-5FCF-4A53-ACC1-E07506D2E4B1}"/>
    <dgm:cxn modelId="{A1F11FC4-31C4-4EDF-9E17-9F54C90807C7}" srcId="{0B9E6571-1571-4066-B56B-7843445655FC}" destId="{2FD58D37-FE4B-4F69-AD56-B076E213F629}" srcOrd="0" destOrd="0" parTransId="{6F9C6E18-3851-43E0-AC82-324DB6F33200}" sibTransId="{B8F12D61-325A-4544-9E87-063861AB76E1}"/>
    <dgm:cxn modelId="{8DCDBDDC-0F89-47D1-8EAB-DE6F2F40077B}" srcId="{40E2869B-9EAD-4173-AF6A-0B9DD324D447}" destId="{0B55B858-6816-42DA-A4F6-D8B9833D194B}" srcOrd="0" destOrd="0" parTransId="{3A2A07EE-056F-46C2-BE57-A9ED682C0DA2}" sibTransId="{7C425FCC-4186-45A1-977A-B64871660C31}"/>
    <dgm:cxn modelId="{2008AEDE-465A-4F87-A137-4E27DE8F1668}" type="presOf" srcId="{40E2869B-9EAD-4173-AF6A-0B9DD324D447}" destId="{77C28D4B-BCF8-487B-AFF8-D71D3BE428DF}" srcOrd="1" destOrd="0" presId="urn:microsoft.com/office/officeart/2005/8/layout/process3"/>
    <dgm:cxn modelId="{B41B89FB-71BD-4BC0-B578-100C929781E5}" type="presOf" srcId="{E48D5178-A4A9-40DF-A196-1700AC53C8FF}" destId="{247E1AB8-1F7E-4C80-872D-2EA90C8B7905}" srcOrd="0" destOrd="0" presId="urn:microsoft.com/office/officeart/2005/8/layout/process3"/>
    <dgm:cxn modelId="{057DE3BB-A9BD-4E7E-BCAF-44A47E74CC2D}" type="presParOf" srcId="{EA5398F7-4467-425C-A691-B084C2E245B4}" destId="{DC3FB319-15B8-4B91-B4CE-33002B03DFC8}" srcOrd="0" destOrd="0" presId="urn:microsoft.com/office/officeart/2005/8/layout/process3"/>
    <dgm:cxn modelId="{D12A955C-6246-4C04-AD01-882587EE9779}" type="presParOf" srcId="{DC3FB319-15B8-4B91-B4CE-33002B03DFC8}" destId="{40C8C05C-7A92-4815-9ADE-8A513FBB1C93}" srcOrd="0" destOrd="0" presId="urn:microsoft.com/office/officeart/2005/8/layout/process3"/>
    <dgm:cxn modelId="{FD324D3F-4969-4CAB-9D41-7DBBB874DC32}" type="presParOf" srcId="{DC3FB319-15B8-4B91-B4CE-33002B03DFC8}" destId="{9D32FE63-CD0B-480F-BF10-CC6D73C48284}" srcOrd="1" destOrd="0" presId="urn:microsoft.com/office/officeart/2005/8/layout/process3"/>
    <dgm:cxn modelId="{ABBD98AC-B136-4109-AEEE-4070D05DAC6E}" type="presParOf" srcId="{DC3FB319-15B8-4B91-B4CE-33002B03DFC8}" destId="{49ED995E-EF57-4096-A113-31703A9FA400}" srcOrd="2" destOrd="0" presId="urn:microsoft.com/office/officeart/2005/8/layout/process3"/>
    <dgm:cxn modelId="{353FFD8A-0A8D-4B33-ACBC-A2DB264D4592}" type="presParOf" srcId="{EA5398F7-4467-425C-A691-B084C2E245B4}" destId="{1311D25E-B94B-44E0-B7C8-0865C359518F}" srcOrd="1" destOrd="0" presId="urn:microsoft.com/office/officeart/2005/8/layout/process3"/>
    <dgm:cxn modelId="{0D8E68AD-B92A-42A8-A679-0AD549A7A6F6}" type="presParOf" srcId="{1311D25E-B94B-44E0-B7C8-0865C359518F}" destId="{3046E98E-0BFF-4800-9E4C-D5631C181FC3}" srcOrd="0" destOrd="0" presId="urn:microsoft.com/office/officeart/2005/8/layout/process3"/>
    <dgm:cxn modelId="{EA524B49-D63C-46C1-A585-910E2AE4C968}" type="presParOf" srcId="{EA5398F7-4467-425C-A691-B084C2E245B4}" destId="{73A1A79F-86D2-480C-9A52-A1FB2882419F}" srcOrd="2" destOrd="0" presId="urn:microsoft.com/office/officeart/2005/8/layout/process3"/>
    <dgm:cxn modelId="{0BE3C502-EFC2-48AE-A719-1B12613FA702}" type="presParOf" srcId="{73A1A79F-86D2-480C-9A52-A1FB2882419F}" destId="{B44C4FB4-DE36-4DD2-9FE6-DAF6F66923C1}" srcOrd="0" destOrd="0" presId="urn:microsoft.com/office/officeart/2005/8/layout/process3"/>
    <dgm:cxn modelId="{69EFA410-1BB5-444B-B0D7-42158D7FA5EF}" type="presParOf" srcId="{73A1A79F-86D2-480C-9A52-A1FB2882419F}" destId="{77C28D4B-BCF8-487B-AFF8-D71D3BE428DF}" srcOrd="1" destOrd="0" presId="urn:microsoft.com/office/officeart/2005/8/layout/process3"/>
    <dgm:cxn modelId="{0A096E10-FB31-4B8B-BA84-86E50D623377}" type="presParOf" srcId="{73A1A79F-86D2-480C-9A52-A1FB2882419F}" destId="{B949ECD9-23E3-4554-A219-1905BA7F298B}" srcOrd="2" destOrd="0" presId="urn:microsoft.com/office/officeart/2005/8/layout/process3"/>
    <dgm:cxn modelId="{0EB17E68-935E-48AB-A28A-8A87810CA098}" type="presParOf" srcId="{EA5398F7-4467-425C-A691-B084C2E245B4}" destId="{5AD24865-F8C4-464B-8506-BF260836AE7D}" srcOrd="3" destOrd="0" presId="urn:microsoft.com/office/officeart/2005/8/layout/process3"/>
    <dgm:cxn modelId="{C36CF03B-F7C7-44FC-8C40-3923604648FE}" type="presParOf" srcId="{5AD24865-F8C4-464B-8506-BF260836AE7D}" destId="{B6427802-2022-4330-B526-CF2F76180163}" srcOrd="0" destOrd="0" presId="urn:microsoft.com/office/officeart/2005/8/layout/process3"/>
    <dgm:cxn modelId="{A3F8D77C-A025-41F3-9CDB-6F35EC5FF088}" type="presParOf" srcId="{EA5398F7-4467-425C-A691-B084C2E245B4}" destId="{82E66E19-18C9-4768-824D-8C78E98CE61F}" srcOrd="4" destOrd="0" presId="urn:microsoft.com/office/officeart/2005/8/layout/process3"/>
    <dgm:cxn modelId="{250FC40D-33AD-423F-B365-07B5CF42F641}" type="presParOf" srcId="{82E66E19-18C9-4768-824D-8C78E98CE61F}" destId="{B0321D67-48AE-4A3C-A01B-C66A3B81348F}" srcOrd="0" destOrd="0" presId="urn:microsoft.com/office/officeart/2005/8/layout/process3"/>
    <dgm:cxn modelId="{5463EC14-5FE0-4D93-BF0C-63B997E41A66}" type="presParOf" srcId="{82E66E19-18C9-4768-824D-8C78E98CE61F}" destId="{4222B857-BF15-44AB-8872-37656B2065A1}" srcOrd="1" destOrd="0" presId="urn:microsoft.com/office/officeart/2005/8/layout/process3"/>
    <dgm:cxn modelId="{8944024A-12B9-4FAE-BA70-9EE73C411723}" type="presParOf" srcId="{82E66E19-18C9-4768-824D-8C78E98CE61F}" destId="{247E1AB8-1F7E-4C80-872D-2EA90C8B7905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18B323-6615-4744-B2FE-9A983176CE54}" type="doc">
      <dgm:prSet loTypeId="urn:microsoft.com/office/officeart/2005/8/layout/gear1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34E9583-9B72-4E19-B596-88E58784AE52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Развитие физической культуры и спорта</a:t>
          </a:r>
        </a:p>
      </dgm:t>
    </dgm:pt>
    <dgm:pt modelId="{E566D222-AC46-4C54-8103-A7809190D21E}" type="parTrans" cxnId="{882F94A6-A7DC-4510-90C8-E15620E6D69D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EE754C42-EB21-4ED2-883E-E4445CAC6F43}" type="sibTrans" cxnId="{882F94A6-A7DC-4510-90C8-E15620E6D69D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48FFC99F-1A42-4B26-BA86-05A8C326F4B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Молодежь</a:t>
          </a:r>
        </a:p>
      </dgm:t>
    </dgm:pt>
    <dgm:pt modelId="{FFA88CD9-4E21-4BFB-AA5F-23DDBD4F8FE5}" type="parTrans" cxnId="{0561B367-131B-45AB-9314-FD4524275EF7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D65AA661-B13A-48B7-AE2D-A741112B6167}" type="sibTrans" cxnId="{0561B367-131B-45AB-9314-FD4524275EF7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9F57BB8E-4855-4D96-890A-BAA4371FEF9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/>
            <a:t>Развитие культуры</a:t>
          </a:r>
          <a:endParaRPr lang="ru-RU" sz="600" dirty="0"/>
        </a:p>
      </dgm:t>
    </dgm:pt>
    <dgm:pt modelId="{15F02868-0B2E-4F6B-ACB2-EAA3ADFF0B04}" type="parTrans" cxnId="{AD85D720-DE13-4D8B-8CB9-56BB4F0FBF07}">
      <dgm:prSet/>
      <dgm:spPr/>
      <dgm:t>
        <a:bodyPr/>
        <a:lstStyle/>
        <a:p>
          <a:endParaRPr lang="ru-RU"/>
        </a:p>
      </dgm:t>
    </dgm:pt>
    <dgm:pt modelId="{AD50E358-01B8-4F50-8B88-531AEF926048}" type="sibTrans" cxnId="{AD85D720-DE13-4D8B-8CB9-56BB4F0FBF07}">
      <dgm:prSet/>
      <dgm:spPr/>
      <dgm:t>
        <a:bodyPr/>
        <a:lstStyle/>
        <a:p>
          <a:endParaRPr lang="ru-RU"/>
        </a:p>
      </dgm:t>
    </dgm:pt>
    <dgm:pt modelId="{8C323D7A-CCA0-4BBB-AD7F-F64C23B49AE9}" type="pres">
      <dgm:prSet presAssocID="{5618B323-6615-4744-B2FE-9A983176C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7D0FD5-1F71-4515-8244-0E31233CFB74}" type="pres">
      <dgm:prSet presAssocID="{B34E9583-9B72-4E19-B596-88E58784AE52}" presName="gear1" presStyleLbl="node1" presStyleIdx="0" presStyleCnt="3">
        <dgm:presLayoutVars>
          <dgm:chMax val="1"/>
          <dgm:bulletEnabled val="1"/>
        </dgm:presLayoutVars>
      </dgm:prSet>
      <dgm:spPr/>
    </dgm:pt>
    <dgm:pt modelId="{9DDD8CA7-7AE0-4F54-AE1C-8F000972C08A}" type="pres">
      <dgm:prSet presAssocID="{B34E9583-9B72-4E19-B596-88E58784AE52}" presName="gear1srcNode" presStyleLbl="node1" presStyleIdx="0" presStyleCnt="3"/>
      <dgm:spPr/>
    </dgm:pt>
    <dgm:pt modelId="{42594783-A814-43A2-B136-035BA6A0402E}" type="pres">
      <dgm:prSet presAssocID="{B34E9583-9B72-4E19-B596-88E58784AE52}" presName="gear1dstNode" presStyleLbl="node1" presStyleIdx="0" presStyleCnt="3"/>
      <dgm:spPr/>
    </dgm:pt>
    <dgm:pt modelId="{DC1524CD-6649-49DF-92D5-C696F142F5F6}" type="pres">
      <dgm:prSet presAssocID="{9F57BB8E-4855-4D96-890A-BAA4371FEF99}" presName="gear2" presStyleLbl="node1" presStyleIdx="1" presStyleCnt="3">
        <dgm:presLayoutVars>
          <dgm:chMax val="1"/>
          <dgm:bulletEnabled val="1"/>
        </dgm:presLayoutVars>
      </dgm:prSet>
      <dgm:spPr/>
    </dgm:pt>
    <dgm:pt modelId="{6AD30F8A-3160-4D2F-B9FF-791A7FBA79CA}" type="pres">
      <dgm:prSet presAssocID="{9F57BB8E-4855-4D96-890A-BAA4371FEF99}" presName="gear2srcNode" presStyleLbl="node1" presStyleIdx="1" presStyleCnt="3"/>
      <dgm:spPr/>
    </dgm:pt>
    <dgm:pt modelId="{AF35244A-5136-409A-977F-CDF9C7D1343C}" type="pres">
      <dgm:prSet presAssocID="{9F57BB8E-4855-4D96-890A-BAA4371FEF99}" presName="gear2dstNode" presStyleLbl="node1" presStyleIdx="1" presStyleCnt="3"/>
      <dgm:spPr/>
    </dgm:pt>
    <dgm:pt modelId="{A6294443-59B6-4DA2-9EC4-796FF31856B1}" type="pres">
      <dgm:prSet presAssocID="{48FFC99F-1A42-4B26-BA86-05A8C326F4BC}" presName="gear3" presStyleLbl="node1" presStyleIdx="2" presStyleCnt="3"/>
      <dgm:spPr/>
    </dgm:pt>
    <dgm:pt modelId="{3752CBF2-0A3B-46FB-9F10-3830894FDCD9}" type="pres">
      <dgm:prSet presAssocID="{48FFC99F-1A42-4B26-BA86-05A8C326F4B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3885445-0406-4CBD-BAC9-2817EE1E4BD1}" type="pres">
      <dgm:prSet presAssocID="{48FFC99F-1A42-4B26-BA86-05A8C326F4BC}" presName="gear3srcNode" presStyleLbl="node1" presStyleIdx="2" presStyleCnt="3"/>
      <dgm:spPr/>
    </dgm:pt>
    <dgm:pt modelId="{27E6F436-125B-4441-85BF-3B98B1B7B5E5}" type="pres">
      <dgm:prSet presAssocID="{48FFC99F-1A42-4B26-BA86-05A8C326F4BC}" presName="gear3dstNode" presStyleLbl="node1" presStyleIdx="2" presStyleCnt="3"/>
      <dgm:spPr/>
    </dgm:pt>
    <dgm:pt modelId="{60DF85D3-505D-4639-AAE9-8288B2A41B35}" type="pres">
      <dgm:prSet presAssocID="{EE754C42-EB21-4ED2-883E-E4445CAC6F43}" presName="connector1" presStyleLbl="sibTrans2D1" presStyleIdx="0" presStyleCnt="3"/>
      <dgm:spPr/>
    </dgm:pt>
    <dgm:pt modelId="{13414F48-F8B6-44B7-9E7A-1ABEBFB0F7FF}" type="pres">
      <dgm:prSet presAssocID="{AD50E358-01B8-4F50-8B88-531AEF926048}" presName="connector2" presStyleLbl="sibTrans2D1" presStyleIdx="1" presStyleCnt="3"/>
      <dgm:spPr/>
    </dgm:pt>
    <dgm:pt modelId="{4831FF58-3312-46C6-AF0C-EFEFF4A88C84}" type="pres">
      <dgm:prSet presAssocID="{D65AA661-B13A-48B7-AE2D-A741112B6167}" presName="connector3" presStyleLbl="sibTrans2D1" presStyleIdx="2" presStyleCnt="3"/>
      <dgm:spPr/>
    </dgm:pt>
  </dgm:ptLst>
  <dgm:cxnLst>
    <dgm:cxn modelId="{5A89C910-198D-4243-B7DA-89A9BECFE1DB}" type="presOf" srcId="{48FFC99F-1A42-4B26-BA86-05A8C326F4BC}" destId="{3752CBF2-0A3B-46FB-9F10-3830894FDCD9}" srcOrd="1" destOrd="0" presId="urn:microsoft.com/office/officeart/2005/8/layout/gear1"/>
    <dgm:cxn modelId="{51970A16-61D4-4260-8AD6-AC649EE79A4A}" type="presOf" srcId="{D65AA661-B13A-48B7-AE2D-A741112B6167}" destId="{4831FF58-3312-46C6-AF0C-EFEFF4A88C84}" srcOrd="0" destOrd="0" presId="urn:microsoft.com/office/officeart/2005/8/layout/gear1"/>
    <dgm:cxn modelId="{6ECA931D-E719-4A91-B3A3-C13D1D466C76}" type="presOf" srcId="{9F57BB8E-4855-4D96-890A-BAA4371FEF99}" destId="{6AD30F8A-3160-4D2F-B9FF-791A7FBA79CA}" srcOrd="1" destOrd="0" presId="urn:microsoft.com/office/officeart/2005/8/layout/gear1"/>
    <dgm:cxn modelId="{AD85D720-DE13-4D8B-8CB9-56BB4F0FBF07}" srcId="{5618B323-6615-4744-B2FE-9A983176CE54}" destId="{9F57BB8E-4855-4D96-890A-BAA4371FEF99}" srcOrd="1" destOrd="0" parTransId="{15F02868-0B2E-4F6B-ACB2-EAA3ADFF0B04}" sibTransId="{AD50E358-01B8-4F50-8B88-531AEF926048}"/>
    <dgm:cxn modelId="{D2E12E3C-77CD-4678-8797-A7EFB07F65F3}" type="presOf" srcId="{B34E9583-9B72-4E19-B596-88E58784AE52}" destId="{42594783-A814-43A2-B136-035BA6A0402E}" srcOrd="2" destOrd="0" presId="urn:microsoft.com/office/officeart/2005/8/layout/gear1"/>
    <dgm:cxn modelId="{D4DB5162-1CC8-47CD-9F47-A56E8CE4D1BF}" type="presOf" srcId="{48FFC99F-1A42-4B26-BA86-05A8C326F4BC}" destId="{27E6F436-125B-4441-85BF-3B98B1B7B5E5}" srcOrd="3" destOrd="0" presId="urn:microsoft.com/office/officeart/2005/8/layout/gear1"/>
    <dgm:cxn modelId="{796C8E62-4FD0-4C15-8893-79D3C2D90EF3}" type="presOf" srcId="{B34E9583-9B72-4E19-B596-88E58784AE52}" destId="{1A7D0FD5-1F71-4515-8244-0E31233CFB74}" srcOrd="0" destOrd="0" presId="urn:microsoft.com/office/officeart/2005/8/layout/gear1"/>
    <dgm:cxn modelId="{D679C963-9BD4-4DE5-84CC-D652BEFAA527}" type="presOf" srcId="{AD50E358-01B8-4F50-8B88-531AEF926048}" destId="{13414F48-F8B6-44B7-9E7A-1ABEBFB0F7FF}" srcOrd="0" destOrd="0" presId="urn:microsoft.com/office/officeart/2005/8/layout/gear1"/>
    <dgm:cxn modelId="{0561B367-131B-45AB-9314-FD4524275EF7}" srcId="{5618B323-6615-4744-B2FE-9A983176CE54}" destId="{48FFC99F-1A42-4B26-BA86-05A8C326F4BC}" srcOrd="2" destOrd="0" parTransId="{FFA88CD9-4E21-4BFB-AA5F-23DDBD4F8FE5}" sibTransId="{D65AA661-B13A-48B7-AE2D-A741112B6167}"/>
    <dgm:cxn modelId="{5CBB617C-6370-46AC-B3B9-B44F0B4C17DC}" type="presOf" srcId="{5618B323-6615-4744-B2FE-9A983176CE54}" destId="{8C323D7A-CCA0-4BBB-AD7F-F64C23B49AE9}" srcOrd="0" destOrd="0" presId="urn:microsoft.com/office/officeart/2005/8/layout/gear1"/>
    <dgm:cxn modelId="{882F94A6-A7DC-4510-90C8-E15620E6D69D}" srcId="{5618B323-6615-4744-B2FE-9A983176CE54}" destId="{B34E9583-9B72-4E19-B596-88E58784AE52}" srcOrd="0" destOrd="0" parTransId="{E566D222-AC46-4C54-8103-A7809190D21E}" sibTransId="{EE754C42-EB21-4ED2-883E-E4445CAC6F43}"/>
    <dgm:cxn modelId="{BF7491B3-15C6-4140-A1DD-E3B7C68F8A67}" type="presOf" srcId="{48FFC99F-1A42-4B26-BA86-05A8C326F4BC}" destId="{A6294443-59B6-4DA2-9EC4-796FF31856B1}" srcOrd="0" destOrd="0" presId="urn:microsoft.com/office/officeart/2005/8/layout/gear1"/>
    <dgm:cxn modelId="{B2C8D3C7-6472-413B-A733-BD02CBAB6B07}" type="presOf" srcId="{9F57BB8E-4855-4D96-890A-BAA4371FEF99}" destId="{DC1524CD-6649-49DF-92D5-C696F142F5F6}" srcOrd="0" destOrd="0" presId="urn:microsoft.com/office/officeart/2005/8/layout/gear1"/>
    <dgm:cxn modelId="{6AB7FBD6-34FC-4E11-A49B-3708886567DF}" type="presOf" srcId="{B34E9583-9B72-4E19-B596-88E58784AE52}" destId="{9DDD8CA7-7AE0-4F54-AE1C-8F000972C08A}" srcOrd="1" destOrd="0" presId="urn:microsoft.com/office/officeart/2005/8/layout/gear1"/>
    <dgm:cxn modelId="{2AA005E2-9309-4B73-AE97-C146B8BA51BD}" type="presOf" srcId="{9F57BB8E-4855-4D96-890A-BAA4371FEF99}" destId="{AF35244A-5136-409A-977F-CDF9C7D1343C}" srcOrd="2" destOrd="0" presId="urn:microsoft.com/office/officeart/2005/8/layout/gear1"/>
    <dgm:cxn modelId="{B8C318ED-1C27-44A1-8F2D-B42A1199DE77}" type="presOf" srcId="{EE754C42-EB21-4ED2-883E-E4445CAC6F43}" destId="{60DF85D3-505D-4639-AAE9-8288B2A41B35}" srcOrd="0" destOrd="0" presId="urn:microsoft.com/office/officeart/2005/8/layout/gear1"/>
    <dgm:cxn modelId="{946FF6F2-5498-454F-86C8-7B1655511362}" type="presOf" srcId="{48FFC99F-1A42-4B26-BA86-05A8C326F4BC}" destId="{B3885445-0406-4CBD-BAC9-2817EE1E4BD1}" srcOrd="2" destOrd="0" presId="urn:microsoft.com/office/officeart/2005/8/layout/gear1"/>
    <dgm:cxn modelId="{49D8DEF0-9C5D-4296-8A89-848AD9D5D2E5}" type="presParOf" srcId="{8C323D7A-CCA0-4BBB-AD7F-F64C23B49AE9}" destId="{1A7D0FD5-1F71-4515-8244-0E31233CFB74}" srcOrd="0" destOrd="0" presId="urn:microsoft.com/office/officeart/2005/8/layout/gear1"/>
    <dgm:cxn modelId="{6F5CAC90-19BF-4D83-803C-D5390E00D576}" type="presParOf" srcId="{8C323D7A-CCA0-4BBB-AD7F-F64C23B49AE9}" destId="{9DDD8CA7-7AE0-4F54-AE1C-8F000972C08A}" srcOrd="1" destOrd="0" presId="urn:microsoft.com/office/officeart/2005/8/layout/gear1"/>
    <dgm:cxn modelId="{E06E765D-F168-4D6A-BC54-36FB30EA5D60}" type="presParOf" srcId="{8C323D7A-CCA0-4BBB-AD7F-F64C23B49AE9}" destId="{42594783-A814-43A2-B136-035BA6A0402E}" srcOrd="2" destOrd="0" presId="urn:microsoft.com/office/officeart/2005/8/layout/gear1"/>
    <dgm:cxn modelId="{74FC557B-36BD-4171-8D97-5857DF5CF572}" type="presParOf" srcId="{8C323D7A-CCA0-4BBB-AD7F-F64C23B49AE9}" destId="{DC1524CD-6649-49DF-92D5-C696F142F5F6}" srcOrd="3" destOrd="0" presId="urn:microsoft.com/office/officeart/2005/8/layout/gear1"/>
    <dgm:cxn modelId="{A4EC0A57-0E68-4B24-866D-B4A2F53C93B4}" type="presParOf" srcId="{8C323D7A-CCA0-4BBB-AD7F-F64C23B49AE9}" destId="{6AD30F8A-3160-4D2F-B9FF-791A7FBA79CA}" srcOrd="4" destOrd="0" presId="urn:microsoft.com/office/officeart/2005/8/layout/gear1"/>
    <dgm:cxn modelId="{296C82F2-8DC2-4D38-91DC-7F2A58B5CD0E}" type="presParOf" srcId="{8C323D7A-CCA0-4BBB-AD7F-F64C23B49AE9}" destId="{AF35244A-5136-409A-977F-CDF9C7D1343C}" srcOrd="5" destOrd="0" presId="urn:microsoft.com/office/officeart/2005/8/layout/gear1"/>
    <dgm:cxn modelId="{B38C2C89-FA16-43DB-9456-7BEA12C737A9}" type="presParOf" srcId="{8C323D7A-CCA0-4BBB-AD7F-F64C23B49AE9}" destId="{A6294443-59B6-4DA2-9EC4-796FF31856B1}" srcOrd="6" destOrd="0" presId="urn:microsoft.com/office/officeart/2005/8/layout/gear1"/>
    <dgm:cxn modelId="{B4CF3988-7273-47A9-BDC1-4CAA43CCEEC4}" type="presParOf" srcId="{8C323D7A-CCA0-4BBB-AD7F-F64C23B49AE9}" destId="{3752CBF2-0A3B-46FB-9F10-3830894FDCD9}" srcOrd="7" destOrd="0" presId="urn:microsoft.com/office/officeart/2005/8/layout/gear1"/>
    <dgm:cxn modelId="{67A82F4F-F449-4F7D-A87E-F2B49D74AC74}" type="presParOf" srcId="{8C323D7A-CCA0-4BBB-AD7F-F64C23B49AE9}" destId="{B3885445-0406-4CBD-BAC9-2817EE1E4BD1}" srcOrd="8" destOrd="0" presId="urn:microsoft.com/office/officeart/2005/8/layout/gear1"/>
    <dgm:cxn modelId="{FA57FE9F-51E1-49FF-B59C-4AE050F507BD}" type="presParOf" srcId="{8C323D7A-CCA0-4BBB-AD7F-F64C23B49AE9}" destId="{27E6F436-125B-4441-85BF-3B98B1B7B5E5}" srcOrd="9" destOrd="0" presId="urn:microsoft.com/office/officeart/2005/8/layout/gear1"/>
    <dgm:cxn modelId="{CC4DA31D-1DAC-4136-86AC-D7379287C598}" type="presParOf" srcId="{8C323D7A-CCA0-4BBB-AD7F-F64C23B49AE9}" destId="{60DF85D3-505D-4639-AAE9-8288B2A41B35}" srcOrd="10" destOrd="0" presId="urn:microsoft.com/office/officeart/2005/8/layout/gear1"/>
    <dgm:cxn modelId="{F5FE6FEE-9A9C-4649-AF98-A9896F64DA64}" type="presParOf" srcId="{8C323D7A-CCA0-4BBB-AD7F-F64C23B49AE9}" destId="{13414F48-F8B6-44B7-9E7A-1ABEBFB0F7FF}" srcOrd="11" destOrd="0" presId="urn:microsoft.com/office/officeart/2005/8/layout/gear1"/>
    <dgm:cxn modelId="{9E903BF3-E307-413A-B8CC-38734C791653}" type="presParOf" srcId="{8C323D7A-CCA0-4BBB-AD7F-F64C23B49AE9}" destId="{4831FF58-3312-46C6-AF0C-EFEFF4A88C84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1CF720-9ECA-47AB-99B4-5846E3808A0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F0A81-4A95-49F9-8B1F-A895D5017283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 anchor="t"/>
        <a:lstStyle/>
        <a:p>
          <a:pPr algn="ctr">
            <a:spcAft>
              <a:spcPts val="0"/>
            </a:spcAft>
          </a:pPr>
          <a:endParaRPr lang="ru-RU" sz="10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algn="ctr">
            <a:spcAft>
              <a:spcPts val="0"/>
            </a:spcAft>
          </a:pPr>
          <a:r>
            <a:rPr lang="ru-RU" sz="105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Отраслевой проект «</a:t>
          </a:r>
          <a:r>
            <a:rPr lang="ru-RU" sz="11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Улучшение жилищных условий и обеспечение жильем отдельных категорий граждан</a:t>
          </a: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»  – </a:t>
          </a:r>
        </a:p>
        <a:p>
          <a:pPr algn="ctr">
            <a:spcAft>
              <a:spcPct val="35000"/>
            </a:spcAft>
          </a:pPr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3 378,3            </a:t>
          </a: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тыс. рублей</a:t>
          </a:r>
        </a:p>
        <a:p>
          <a:pPr algn="ctr">
            <a:spcAft>
              <a:spcPts val="0"/>
            </a:spcAft>
          </a:pPr>
          <a:endParaRPr lang="ru-RU" sz="1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F6CE3E05-AC87-4B09-A40D-3D114F95B7E7}" type="parTrans" cxnId="{71EF07B8-B592-4D11-8349-839F13EABEA5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28FDF1C8-86B4-4ED7-BF7B-8E74059EFF0D}" type="sibTrans" cxnId="{71EF07B8-B592-4D11-8349-839F13EABEA5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398C22DC-A77D-4436-B857-209AAFB1A1C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87313" indent="0" algn="l">
            <a:spcAft>
              <a:spcPts val="0"/>
            </a:spcAft>
          </a:pPr>
          <a:r>
            <a:rPr lang="ru-RU" sz="1050" b="1" i="1" dirty="0">
              <a:solidFill>
                <a:schemeClr val="tx1"/>
              </a:solidFill>
              <a:latin typeface="Arial Narrow" pitchFamily="34" charset="0"/>
            </a:rPr>
            <a:t>на софинансирование мероприятий по обеспечению жильем молодых семей</a:t>
          </a:r>
          <a:r>
            <a:rPr lang="ru-RU" sz="1050" b="0" i="1" dirty="0">
              <a:solidFill>
                <a:schemeClr val="tx1"/>
              </a:solidFill>
              <a:latin typeface="Arial Narrow" pitchFamily="34" charset="0"/>
            </a:rPr>
            <a:t>                   </a:t>
          </a:r>
          <a:endParaRPr lang="ru-RU" sz="1000" b="0" i="1" dirty="0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F432F8FE-C4ED-49C2-A7AB-C533EC2E1770}" type="parTrans" cxnId="{62DBFA9A-3799-4E3A-A6CA-D10C0C2F1AC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4BB19215-A801-45F8-98B6-AE5D3B3B3724}" type="sibTrans" cxnId="{62DBFA9A-3799-4E3A-A6CA-D10C0C2F1AC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487831BD-A105-407B-853C-5733CC65BB1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57150" indent="0" algn="l">
            <a:spcAft>
              <a:spcPts val="0"/>
            </a:spcAft>
          </a:pPr>
          <a:endParaRPr lang="ru-RU" sz="1000" b="0" i="1" dirty="0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476BDD7B-B1D3-4EA8-9146-73AD263778E8}" type="parTrans" cxnId="{11879620-A65A-470C-A0F8-7FD4039DAB38}">
      <dgm:prSet/>
      <dgm:spPr/>
      <dgm:t>
        <a:bodyPr/>
        <a:lstStyle/>
        <a:p>
          <a:endParaRPr lang="ru-RU"/>
        </a:p>
      </dgm:t>
    </dgm:pt>
    <dgm:pt modelId="{77484BC4-B1ED-45F7-800C-47D416665F58}" type="sibTrans" cxnId="{11879620-A65A-470C-A0F8-7FD4039DAB38}">
      <dgm:prSet/>
      <dgm:spPr/>
      <dgm:t>
        <a:bodyPr/>
        <a:lstStyle/>
        <a:p>
          <a:endParaRPr lang="ru-RU"/>
        </a:p>
      </dgm:t>
    </dgm:pt>
    <dgm:pt modelId="{D4925B45-7069-42DB-A3EB-6556BE7E0F3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87313" indent="0" algn="l">
            <a:spcAft>
              <a:spcPts val="0"/>
            </a:spcAft>
            <a:buNone/>
          </a:pPr>
          <a:r>
            <a:rPr lang="ru-RU" sz="1000" dirty="0">
              <a:solidFill>
                <a:schemeClr val="accent1">
                  <a:lumMod val="75000"/>
                </a:schemeClr>
              </a:solidFill>
              <a:latin typeface="Bahnschrift SemiLight Condensed" panose="020B0502040204020203" pitchFamily="34" charset="0"/>
            </a:rPr>
            <a:t>(в 2025 году одна молодая семья в количестве 4 членов семьи получила свидетельство о праве на получение социальной выплаты на приобретение (строительство) жилья)</a:t>
          </a:r>
          <a:endParaRPr lang="ru-RU" sz="1000" b="0" i="1" dirty="0">
            <a:solidFill>
              <a:schemeClr val="accent1">
                <a:lumMod val="75000"/>
              </a:schemeClr>
            </a:solidFill>
            <a:latin typeface="Bahnschrift SemiLight Condensed" panose="020B0502040204020203" pitchFamily="34" charset="0"/>
          </a:endParaRPr>
        </a:p>
      </dgm:t>
    </dgm:pt>
    <dgm:pt modelId="{960878D4-4A35-4CBE-A240-E1308686B543}" type="parTrans" cxnId="{A8754392-344E-492B-866D-511A214858D2}">
      <dgm:prSet/>
      <dgm:spPr/>
      <dgm:t>
        <a:bodyPr/>
        <a:lstStyle/>
        <a:p>
          <a:endParaRPr lang="ru-RU"/>
        </a:p>
      </dgm:t>
    </dgm:pt>
    <dgm:pt modelId="{4D580CD8-40EF-4B4E-AA8F-3DA4144D4C03}" type="sibTrans" cxnId="{A8754392-344E-492B-866D-511A214858D2}">
      <dgm:prSet/>
      <dgm:spPr/>
      <dgm:t>
        <a:bodyPr/>
        <a:lstStyle/>
        <a:p>
          <a:endParaRPr lang="ru-RU"/>
        </a:p>
      </dgm:t>
    </dgm:pt>
    <dgm:pt modelId="{21D21C70-09D9-411A-928C-A3B92FB8D3E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87313" indent="0" algn="l">
            <a:spcAft>
              <a:spcPts val="0"/>
            </a:spcAft>
            <a:buNone/>
          </a:pPr>
          <a:endParaRPr lang="ru-RU" sz="1050" dirty="0">
            <a:solidFill>
              <a:schemeClr val="tx1"/>
            </a:solidFill>
            <a:latin typeface="Bahnschrift SemiLight Condensed" panose="020B0502040204020203" pitchFamily="34" charset="0"/>
          </a:endParaRPr>
        </a:p>
      </dgm:t>
    </dgm:pt>
    <dgm:pt modelId="{CA40A194-C3E0-4131-88F4-2AD36E8041B1}" type="parTrans" cxnId="{D6712FAB-9F64-4469-A026-BF98B59EB3FC}">
      <dgm:prSet/>
      <dgm:spPr/>
      <dgm:t>
        <a:bodyPr/>
        <a:lstStyle/>
        <a:p>
          <a:endParaRPr lang="ru-RU"/>
        </a:p>
      </dgm:t>
    </dgm:pt>
    <dgm:pt modelId="{82005DD1-BE28-4E4F-8B30-E51476C3953C}" type="sibTrans" cxnId="{D6712FAB-9F64-4469-A026-BF98B59EB3FC}">
      <dgm:prSet/>
      <dgm:spPr/>
      <dgm:t>
        <a:bodyPr/>
        <a:lstStyle/>
        <a:p>
          <a:endParaRPr lang="ru-RU"/>
        </a:p>
      </dgm:t>
    </dgm:pt>
    <dgm:pt modelId="{DC2E64CC-7102-455E-B1AC-C999DCA8C869}" type="pres">
      <dgm:prSet presAssocID="{7E1CF720-9ECA-47AB-99B4-5846E3808A00}" presName="Name0" presStyleCnt="0">
        <dgm:presLayoutVars>
          <dgm:dir/>
          <dgm:animLvl val="lvl"/>
          <dgm:resizeHandles/>
        </dgm:presLayoutVars>
      </dgm:prSet>
      <dgm:spPr/>
    </dgm:pt>
    <dgm:pt modelId="{6436B4C8-B2F9-42B5-A5FF-C70F5E19545D}" type="pres">
      <dgm:prSet presAssocID="{1CBF0A81-4A95-49F9-8B1F-A895D5017283}" presName="linNode" presStyleCnt="0"/>
      <dgm:spPr/>
    </dgm:pt>
    <dgm:pt modelId="{7C51D5E6-D376-4E55-A713-97ACFEAA5697}" type="pres">
      <dgm:prSet presAssocID="{1CBF0A81-4A95-49F9-8B1F-A895D5017283}" presName="parentShp" presStyleLbl="node1" presStyleIdx="0" presStyleCnt="1" custScaleX="156098" custLinFactNeighborX="-3442">
        <dgm:presLayoutVars>
          <dgm:bulletEnabled val="1"/>
        </dgm:presLayoutVars>
      </dgm:prSet>
      <dgm:spPr>
        <a:prstGeom prst="rect">
          <a:avLst/>
        </a:prstGeom>
      </dgm:spPr>
    </dgm:pt>
    <dgm:pt modelId="{05AA4DC8-14EF-41E0-BD96-9111A46FCD71}" type="pres">
      <dgm:prSet presAssocID="{1CBF0A81-4A95-49F9-8B1F-A895D5017283}" presName="childShp" presStyleLbl="bgAccFollowNode1" presStyleIdx="0" presStyleCnt="1">
        <dgm:presLayoutVars>
          <dgm:bulletEnabled val="1"/>
        </dgm:presLayoutVars>
      </dgm:prSet>
      <dgm:spPr>
        <a:prstGeom prst="round1Rect">
          <a:avLst/>
        </a:prstGeom>
      </dgm:spPr>
    </dgm:pt>
  </dgm:ptLst>
  <dgm:cxnLst>
    <dgm:cxn modelId="{11879620-A65A-470C-A0F8-7FD4039DAB38}" srcId="{1CBF0A81-4A95-49F9-8B1F-A895D5017283}" destId="{487831BD-A105-407B-853C-5733CC65BB17}" srcOrd="0" destOrd="0" parTransId="{476BDD7B-B1D3-4EA8-9146-73AD263778E8}" sibTransId="{77484BC4-B1ED-45F7-800C-47D416665F58}"/>
    <dgm:cxn modelId="{FEF7332A-94D7-471C-BCFA-2E2A4B67E026}" type="presOf" srcId="{1CBF0A81-4A95-49F9-8B1F-A895D5017283}" destId="{7C51D5E6-D376-4E55-A713-97ACFEAA5697}" srcOrd="0" destOrd="0" presId="urn:microsoft.com/office/officeart/2005/8/layout/vList6"/>
    <dgm:cxn modelId="{19BAD46D-5505-4DEC-BA5F-CB46396879F2}" type="presOf" srcId="{487831BD-A105-407B-853C-5733CC65BB17}" destId="{05AA4DC8-14EF-41E0-BD96-9111A46FCD71}" srcOrd="0" destOrd="0" presId="urn:microsoft.com/office/officeart/2005/8/layout/vList6"/>
    <dgm:cxn modelId="{7EE0734F-41CF-4FC0-8FB9-3DBA2275DD83}" type="presOf" srcId="{21D21C70-09D9-411A-928C-A3B92FB8D3E3}" destId="{05AA4DC8-14EF-41E0-BD96-9111A46FCD71}" srcOrd="0" destOrd="3" presId="urn:microsoft.com/office/officeart/2005/8/layout/vList6"/>
    <dgm:cxn modelId="{A8754392-344E-492B-866D-511A214858D2}" srcId="{1CBF0A81-4A95-49F9-8B1F-A895D5017283}" destId="{D4925B45-7069-42DB-A3EB-6556BE7E0F38}" srcOrd="2" destOrd="0" parTransId="{960878D4-4A35-4CBE-A240-E1308686B543}" sibTransId="{4D580CD8-40EF-4B4E-AA8F-3DA4144D4C03}"/>
    <dgm:cxn modelId="{FC109892-B465-47D1-8179-D2852F93FDE0}" type="presOf" srcId="{D4925B45-7069-42DB-A3EB-6556BE7E0F38}" destId="{05AA4DC8-14EF-41E0-BD96-9111A46FCD71}" srcOrd="0" destOrd="2" presId="urn:microsoft.com/office/officeart/2005/8/layout/vList6"/>
    <dgm:cxn modelId="{62DBFA9A-3799-4E3A-A6CA-D10C0C2F1ACD}" srcId="{1CBF0A81-4A95-49F9-8B1F-A895D5017283}" destId="{398C22DC-A77D-4436-B857-209AAFB1A1C0}" srcOrd="1" destOrd="0" parTransId="{F432F8FE-C4ED-49C2-A7AB-C533EC2E1770}" sibTransId="{4BB19215-A801-45F8-98B6-AE5D3B3B3724}"/>
    <dgm:cxn modelId="{61EA2EA6-8ECC-4872-A80D-12D87041CD02}" type="presOf" srcId="{7E1CF720-9ECA-47AB-99B4-5846E3808A00}" destId="{DC2E64CC-7102-455E-B1AC-C999DCA8C869}" srcOrd="0" destOrd="0" presId="urn:microsoft.com/office/officeart/2005/8/layout/vList6"/>
    <dgm:cxn modelId="{1BD57AA9-A00E-4729-94FF-A3CDF8FE7D5C}" type="presOf" srcId="{398C22DC-A77D-4436-B857-209AAFB1A1C0}" destId="{05AA4DC8-14EF-41E0-BD96-9111A46FCD71}" srcOrd="0" destOrd="1" presId="urn:microsoft.com/office/officeart/2005/8/layout/vList6"/>
    <dgm:cxn modelId="{D6712FAB-9F64-4469-A026-BF98B59EB3FC}" srcId="{1CBF0A81-4A95-49F9-8B1F-A895D5017283}" destId="{21D21C70-09D9-411A-928C-A3B92FB8D3E3}" srcOrd="3" destOrd="0" parTransId="{CA40A194-C3E0-4131-88F4-2AD36E8041B1}" sibTransId="{82005DD1-BE28-4E4F-8B30-E51476C3953C}"/>
    <dgm:cxn modelId="{71EF07B8-B592-4D11-8349-839F13EABEA5}" srcId="{7E1CF720-9ECA-47AB-99B4-5846E3808A00}" destId="{1CBF0A81-4A95-49F9-8B1F-A895D5017283}" srcOrd="0" destOrd="0" parTransId="{F6CE3E05-AC87-4B09-A40D-3D114F95B7E7}" sibTransId="{28FDF1C8-86B4-4ED7-BF7B-8E74059EFF0D}"/>
    <dgm:cxn modelId="{0DFBB212-FB5F-4A9B-90F5-F209AB3D0B35}" type="presParOf" srcId="{DC2E64CC-7102-455E-B1AC-C999DCA8C869}" destId="{6436B4C8-B2F9-42B5-A5FF-C70F5E19545D}" srcOrd="0" destOrd="0" presId="urn:microsoft.com/office/officeart/2005/8/layout/vList6"/>
    <dgm:cxn modelId="{AD352DC3-7264-44D9-9664-9F6D98F8EEA6}" type="presParOf" srcId="{6436B4C8-B2F9-42B5-A5FF-C70F5E19545D}" destId="{7C51D5E6-D376-4E55-A713-97ACFEAA5697}" srcOrd="0" destOrd="0" presId="urn:microsoft.com/office/officeart/2005/8/layout/vList6"/>
    <dgm:cxn modelId="{F8AAAFE7-082F-4786-ADAE-E96C5280B903}" type="presParOf" srcId="{6436B4C8-B2F9-42B5-A5FF-C70F5E19545D}" destId="{05AA4DC8-14EF-41E0-BD96-9111A46FCD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E1CF720-9ECA-47AB-99B4-5846E3808A0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F0A81-4A95-49F9-8B1F-A895D5017283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 anchor="t"/>
        <a:lstStyle/>
        <a:p>
          <a:pPr algn="ctr">
            <a:spcAft>
              <a:spcPts val="0"/>
            </a:spcAft>
          </a:pPr>
          <a:endParaRPr lang="ru-RU" sz="105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algn="ctr">
            <a:spcAft>
              <a:spcPts val="0"/>
            </a:spcAft>
          </a:pPr>
          <a:r>
            <a:rPr lang="ru-RU" sz="105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Региональный проект «</a:t>
          </a:r>
          <a:r>
            <a:rPr lang="ru-RU" sz="11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Жилье</a:t>
          </a:r>
          <a:r>
            <a:rPr lang="ru-RU" sz="105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» </a:t>
          </a: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– </a:t>
          </a:r>
        </a:p>
        <a:p>
          <a:pPr algn="ctr">
            <a:spcAft>
              <a:spcPct val="35000"/>
            </a:spcAft>
          </a:pPr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4 002,5                    </a:t>
          </a: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тыс. рублей</a:t>
          </a:r>
        </a:p>
        <a:p>
          <a:pPr algn="ctr">
            <a:spcAft>
              <a:spcPts val="0"/>
            </a:spcAft>
          </a:pPr>
          <a:endParaRPr lang="ru-RU" sz="1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F6CE3E05-AC87-4B09-A40D-3D114F95B7E7}" type="parTrans" cxnId="{71EF07B8-B592-4D11-8349-839F13EABEA5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28FDF1C8-86B4-4ED7-BF7B-8E74059EFF0D}" type="sibTrans" cxnId="{71EF07B8-B592-4D11-8349-839F13EABEA5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398C22DC-A77D-4436-B857-209AAFB1A1C0}">
      <dgm:prSet phldrT="[Текст]" custT="1"/>
      <dgm:spPr>
        <a:solidFill>
          <a:schemeClr val="accent5">
            <a:lumMod val="20000"/>
            <a:lumOff val="80000"/>
            <a:alpha val="89804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87313" indent="0" algn="l">
            <a:spcAft>
              <a:spcPts val="0"/>
            </a:spcAft>
          </a:pPr>
          <a:r>
            <a:rPr lang="ru-RU" sz="1050" b="1" i="1" dirty="0">
              <a:latin typeface="Arial Narrow" pitchFamily="34" charset="0"/>
            </a:rPr>
            <a:t> на </a:t>
          </a:r>
          <a:r>
            <a:rPr lang="ru-RU" sz="1050" b="1" i="1" dirty="0">
              <a:effectLst/>
              <a:latin typeface="Arial Narrow" pitchFamily="34" charset="0"/>
            </a:rPr>
            <a:t>софинансирование мероприятий по переселению граждан из аварийного жилищного фонда</a:t>
          </a:r>
          <a:endParaRPr lang="ru-RU" sz="1050" b="0" i="1" dirty="0">
            <a:effectLst/>
            <a:latin typeface="Arial Narrow" pitchFamily="34" charset="0"/>
          </a:endParaRPr>
        </a:p>
      </dgm:t>
    </dgm:pt>
    <dgm:pt modelId="{F432F8FE-C4ED-49C2-A7AB-C533EC2E1770}" type="parTrans" cxnId="{62DBFA9A-3799-4E3A-A6CA-D10C0C2F1AC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4BB19215-A801-45F8-98B6-AE5D3B3B3724}" type="sibTrans" cxnId="{62DBFA9A-3799-4E3A-A6CA-D10C0C2F1AC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Arial Narrow" pitchFamily="34" charset="0"/>
          </a:endParaRPr>
        </a:p>
      </dgm:t>
    </dgm:pt>
    <dgm:pt modelId="{487831BD-A105-407B-853C-5733CC65BB17}">
      <dgm:prSet phldrT="[Текст]" custT="1"/>
      <dgm:spPr>
        <a:solidFill>
          <a:schemeClr val="accent5">
            <a:lumMod val="20000"/>
            <a:lumOff val="80000"/>
            <a:alpha val="89804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57150" indent="0" algn="l">
            <a:spcAft>
              <a:spcPts val="0"/>
            </a:spcAft>
          </a:pPr>
          <a:endParaRPr lang="ru-RU" sz="1000" b="0" i="1" dirty="0">
            <a:effectLst/>
            <a:latin typeface="Arial Narrow" pitchFamily="34" charset="0"/>
          </a:endParaRPr>
        </a:p>
      </dgm:t>
    </dgm:pt>
    <dgm:pt modelId="{476BDD7B-B1D3-4EA8-9146-73AD263778E8}" type="parTrans" cxnId="{11879620-A65A-470C-A0F8-7FD4039DAB38}">
      <dgm:prSet/>
      <dgm:spPr/>
      <dgm:t>
        <a:bodyPr/>
        <a:lstStyle/>
        <a:p>
          <a:endParaRPr lang="ru-RU"/>
        </a:p>
      </dgm:t>
    </dgm:pt>
    <dgm:pt modelId="{77484BC4-B1ED-45F7-800C-47D416665F58}" type="sibTrans" cxnId="{11879620-A65A-470C-A0F8-7FD4039DAB38}">
      <dgm:prSet/>
      <dgm:spPr/>
      <dgm:t>
        <a:bodyPr/>
        <a:lstStyle/>
        <a:p>
          <a:endParaRPr lang="ru-RU"/>
        </a:p>
      </dgm:t>
    </dgm:pt>
    <dgm:pt modelId="{37CB0D79-A367-48B5-887D-C76766FF3AB3}">
      <dgm:prSet custT="1"/>
      <dgm:spPr>
        <a:solidFill>
          <a:schemeClr val="accent5">
            <a:lumMod val="20000"/>
            <a:lumOff val="80000"/>
            <a:alpha val="89804"/>
          </a:schemeClr>
        </a:solidFill>
      </dgm:spPr>
      <dgm:t>
        <a:bodyPr/>
        <a:lstStyle/>
        <a:p>
          <a:pPr marL="87313" indent="0" algn="l">
            <a:spcAft>
              <a:spcPts val="0"/>
            </a:spcAft>
          </a:pPr>
          <a:endParaRPr lang="ru-RU" sz="1050" b="1" i="1" dirty="0">
            <a:effectLst/>
            <a:latin typeface="Arial Narrow" pitchFamily="34" charset="0"/>
          </a:endParaRPr>
        </a:p>
      </dgm:t>
    </dgm:pt>
    <dgm:pt modelId="{3BB85EE3-CF77-48C8-B2EE-DBB1E4FE3FA8}" type="parTrans" cxnId="{0E83FE08-AE77-4027-A041-68EDCB7A88A9}">
      <dgm:prSet/>
      <dgm:spPr/>
      <dgm:t>
        <a:bodyPr/>
        <a:lstStyle/>
        <a:p>
          <a:endParaRPr lang="ru-RU"/>
        </a:p>
      </dgm:t>
    </dgm:pt>
    <dgm:pt modelId="{590C1616-3489-479F-86DB-7CA3D5D43FB8}" type="sibTrans" cxnId="{0E83FE08-AE77-4027-A041-68EDCB7A88A9}">
      <dgm:prSet/>
      <dgm:spPr/>
      <dgm:t>
        <a:bodyPr/>
        <a:lstStyle/>
        <a:p>
          <a:endParaRPr lang="ru-RU"/>
        </a:p>
      </dgm:t>
    </dgm:pt>
    <dgm:pt modelId="{BB306D14-ADA9-48D0-804C-9BEA02B2A517}">
      <dgm:prSet phldrT="[Текст]" custT="1"/>
      <dgm:spPr>
        <a:solidFill>
          <a:schemeClr val="accent5">
            <a:lumMod val="20000"/>
            <a:lumOff val="80000"/>
            <a:alpha val="89804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87313" indent="0" algn="l">
            <a:spcAft>
              <a:spcPts val="0"/>
            </a:spcAft>
            <a:buNone/>
          </a:pPr>
          <a:r>
            <a:rPr lang="ru-RU" sz="1000" dirty="0">
              <a:solidFill>
                <a:schemeClr val="accent1">
                  <a:lumMod val="75000"/>
                </a:schemeClr>
              </a:solidFill>
              <a:latin typeface="Bahnschrift SemiLight Condensed" panose="020B0502040204020203" pitchFamily="34" charset="0"/>
            </a:rPr>
            <a:t>(в 2025 году предоставлены возмещения за изымаемые помещения двум собственникам жилых помещений по этапам реализации мероприятий по переселению 2023-2024 годов)</a:t>
          </a:r>
          <a:r>
            <a:rPr lang="ru-RU" sz="1000" b="1" i="1" dirty="0">
              <a:solidFill>
                <a:schemeClr val="accent1">
                  <a:lumMod val="75000"/>
                </a:schemeClr>
              </a:solidFill>
              <a:effectLst/>
              <a:latin typeface="Bahnschrift SemiLight Condensed" panose="020B0502040204020203" pitchFamily="34" charset="0"/>
            </a:rPr>
            <a:t>  </a:t>
          </a:r>
          <a:endParaRPr lang="ru-RU" sz="1000" b="0" i="1" dirty="0">
            <a:solidFill>
              <a:schemeClr val="accent1">
                <a:lumMod val="75000"/>
              </a:schemeClr>
            </a:solidFill>
            <a:effectLst/>
            <a:latin typeface="Bahnschrift SemiLight Condensed" panose="020B0502040204020203" pitchFamily="34" charset="0"/>
          </a:endParaRPr>
        </a:p>
      </dgm:t>
    </dgm:pt>
    <dgm:pt modelId="{0583B36F-D944-4471-A2EB-11F97B6D3975}" type="parTrans" cxnId="{E79E23D8-44C0-4290-B03D-A6CB71612353}">
      <dgm:prSet/>
      <dgm:spPr/>
      <dgm:t>
        <a:bodyPr/>
        <a:lstStyle/>
        <a:p>
          <a:endParaRPr lang="ru-RU"/>
        </a:p>
      </dgm:t>
    </dgm:pt>
    <dgm:pt modelId="{92971B7F-DA83-467D-96F2-D0DB5163F1AE}" type="sibTrans" cxnId="{E79E23D8-44C0-4290-B03D-A6CB71612353}">
      <dgm:prSet/>
      <dgm:spPr/>
      <dgm:t>
        <a:bodyPr/>
        <a:lstStyle/>
        <a:p>
          <a:endParaRPr lang="ru-RU"/>
        </a:p>
      </dgm:t>
    </dgm:pt>
    <dgm:pt modelId="{DC2E64CC-7102-455E-B1AC-C999DCA8C869}" type="pres">
      <dgm:prSet presAssocID="{7E1CF720-9ECA-47AB-99B4-5846E3808A00}" presName="Name0" presStyleCnt="0">
        <dgm:presLayoutVars>
          <dgm:dir/>
          <dgm:animLvl val="lvl"/>
          <dgm:resizeHandles/>
        </dgm:presLayoutVars>
      </dgm:prSet>
      <dgm:spPr/>
    </dgm:pt>
    <dgm:pt modelId="{6436B4C8-B2F9-42B5-A5FF-C70F5E19545D}" type="pres">
      <dgm:prSet presAssocID="{1CBF0A81-4A95-49F9-8B1F-A895D5017283}" presName="linNode" presStyleCnt="0"/>
      <dgm:spPr/>
    </dgm:pt>
    <dgm:pt modelId="{7C51D5E6-D376-4E55-A713-97ACFEAA5697}" type="pres">
      <dgm:prSet presAssocID="{1CBF0A81-4A95-49F9-8B1F-A895D5017283}" presName="parentShp" presStyleLbl="node1" presStyleIdx="0" presStyleCnt="1" custScaleX="150000">
        <dgm:presLayoutVars>
          <dgm:bulletEnabled val="1"/>
        </dgm:presLayoutVars>
      </dgm:prSet>
      <dgm:spPr>
        <a:prstGeom prst="rect">
          <a:avLst/>
        </a:prstGeom>
      </dgm:spPr>
    </dgm:pt>
    <dgm:pt modelId="{05AA4DC8-14EF-41E0-BD96-9111A46FCD71}" type="pres">
      <dgm:prSet presAssocID="{1CBF0A81-4A95-49F9-8B1F-A895D5017283}" presName="childShp" presStyleLbl="bgAccFollowNode1" presStyleIdx="0" presStyleCnt="1">
        <dgm:presLayoutVars>
          <dgm:bulletEnabled val="1"/>
        </dgm:presLayoutVars>
      </dgm:prSet>
      <dgm:spPr>
        <a:prstGeom prst="round1Rect">
          <a:avLst/>
        </a:prstGeom>
      </dgm:spPr>
    </dgm:pt>
  </dgm:ptLst>
  <dgm:cxnLst>
    <dgm:cxn modelId="{0E83FE08-AE77-4027-A041-68EDCB7A88A9}" srcId="{1CBF0A81-4A95-49F9-8B1F-A895D5017283}" destId="{37CB0D79-A367-48B5-887D-C76766FF3AB3}" srcOrd="3" destOrd="0" parTransId="{3BB85EE3-CF77-48C8-B2EE-DBB1E4FE3FA8}" sibTransId="{590C1616-3489-479F-86DB-7CA3D5D43FB8}"/>
    <dgm:cxn modelId="{11879620-A65A-470C-A0F8-7FD4039DAB38}" srcId="{1CBF0A81-4A95-49F9-8B1F-A895D5017283}" destId="{487831BD-A105-407B-853C-5733CC65BB17}" srcOrd="0" destOrd="0" parTransId="{476BDD7B-B1D3-4EA8-9146-73AD263778E8}" sibTransId="{77484BC4-B1ED-45F7-800C-47D416665F58}"/>
    <dgm:cxn modelId="{FDEED029-2442-4788-BAEB-D5F234763D0B}" type="presOf" srcId="{BB306D14-ADA9-48D0-804C-9BEA02B2A517}" destId="{05AA4DC8-14EF-41E0-BD96-9111A46FCD71}" srcOrd="0" destOrd="2" presId="urn:microsoft.com/office/officeart/2005/8/layout/vList6"/>
    <dgm:cxn modelId="{FEF7332A-94D7-471C-BCFA-2E2A4B67E026}" type="presOf" srcId="{1CBF0A81-4A95-49F9-8B1F-A895D5017283}" destId="{7C51D5E6-D376-4E55-A713-97ACFEAA5697}" srcOrd="0" destOrd="0" presId="urn:microsoft.com/office/officeart/2005/8/layout/vList6"/>
    <dgm:cxn modelId="{19BAD46D-5505-4DEC-BA5F-CB46396879F2}" type="presOf" srcId="{487831BD-A105-407B-853C-5733CC65BB17}" destId="{05AA4DC8-14EF-41E0-BD96-9111A46FCD71}" srcOrd="0" destOrd="0" presId="urn:microsoft.com/office/officeart/2005/8/layout/vList6"/>
    <dgm:cxn modelId="{E4284C7E-F142-471F-99EB-A063246B463F}" type="presOf" srcId="{37CB0D79-A367-48B5-887D-C76766FF3AB3}" destId="{05AA4DC8-14EF-41E0-BD96-9111A46FCD71}" srcOrd="0" destOrd="3" presId="urn:microsoft.com/office/officeart/2005/8/layout/vList6"/>
    <dgm:cxn modelId="{62DBFA9A-3799-4E3A-A6CA-D10C0C2F1ACD}" srcId="{1CBF0A81-4A95-49F9-8B1F-A895D5017283}" destId="{398C22DC-A77D-4436-B857-209AAFB1A1C0}" srcOrd="1" destOrd="0" parTransId="{F432F8FE-C4ED-49C2-A7AB-C533EC2E1770}" sibTransId="{4BB19215-A801-45F8-98B6-AE5D3B3B3724}"/>
    <dgm:cxn modelId="{61EA2EA6-8ECC-4872-A80D-12D87041CD02}" type="presOf" srcId="{7E1CF720-9ECA-47AB-99B4-5846E3808A00}" destId="{DC2E64CC-7102-455E-B1AC-C999DCA8C869}" srcOrd="0" destOrd="0" presId="urn:microsoft.com/office/officeart/2005/8/layout/vList6"/>
    <dgm:cxn modelId="{1BD57AA9-A00E-4729-94FF-A3CDF8FE7D5C}" type="presOf" srcId="{398C22DC-A77D-4436-B857-209AAFB1A1C0}" destId="{05AA4DC8-14EF-41E0-BD96-9111A46FCD71}" srcOrd="0" destOrd="1" presId="urn:microsoft.com/office/officeart/2005/8/layout/vList6"/>
    <dgm:cxn modelId="{71EF07B8-B592-4D11-8349-839F13EABEA5}" srcId="{7E1CF720-9ECA-47AB-99B4-5846E3808A00}" destId="{1CBF0A81-4A95-49F9-8B1F-A895D5017283}" srcOrd="0" destOrd="0" parTransId="{F6CE3E05-AC87-4B09-A40D-3D114F95B7E7}" sibTransId="{28FDF1C8-86B4-4ED7-BF7B-8E74059EFF0D}"/>
    <dgm:cxn modelId="{E79E23D8-44C0-4290-B03D-A6CB71612353}" srcId="{1CBF0A81-4A95-49F9-8B1F-A895D5017283}" destId="{BB306D14-ADA9-48D0-804C-9BEA02B2A517}" srcOrd="2" destOrd="0" parTransId="{0583B36F-D944-4471-A2EB-11F97B6D3975}" sibTransId="{92971B7F-DA83-467D-96F2-D0DB5163F1AE}"/>
    <dgm:cxn modelId="{0DFBB212-FB5F-4A9B-90F5-F209AB3D0B35}" type="presParOf" srcId="{DC2E64CC-7102-455E-B1AC-C999DCA8C869}" destId="{6436B4C8-B2F9-42B5-A5FF-C70F5E19545D}" srcOrd="0" destOrd="0" presId="urn:microsoft.com/office/officeart/2005/8/layout/vList6"/>
    <dgm:cxn modelId="{AD352DC3-7264-44D9-9664-9F6D98F8EEA6}" type="presParOf" srcId="{6436B4C8-B2F9-42B5-A5FF-C70F5E19545D}" destId="{7C51D5E6-D376-4E55-A713-97ACFEAA5697}" srcOrd="0" destOrd="0" presId="urn:microsoft.com/office/officeart/2005/8/layout/vList6"/>
    <dgm:cxn modelId="{F8AAAFE7-082F-4786-ADAE-E96C5280B903}" type="presParOf" srcId="{6436B4C8-B2F9-42B5-A5FF-C70F5E19545D}" destId="{05AA4DC8-14EF-41E0-BD96-9111A46FCD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1CF720-9ECA-47AB-99B4-5846E3808A00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4372B2-0283-405F-8D9D-E0D762B047C5}" type="pres">
      <dgm:prSet presAssocID="{7E1CF720-9ECA-47AB-99B4-5846E3808A0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22AB699-4761-4CB6-9B89-D250B2FF871A}" type="presOf" srcId="{7E1CF720-9ECA-47AB-99B4-5846E3808A00}" destId="{664372B2-0283-405F-8D9D-E0D762B047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1CF720-9ECA-47AB-99B4-5846E3808A0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BF0A81-4A95-49F9-8B1F-A895D5017283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gm:spPr>
      <dgm:t>
        <a:bodyPr anchor="t"/>
        <a:lstStyle/>
        <a:p>
          <a:pPr algn="ctr">
            <a:spcAft>
              <a:spcPts val="0"/>
            </a:spcAft>
          </a:pPr>
          <a:endParaRPr lang="ru-RU" sz="1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algn="ctr">
            <a:spcAft>
              <a:spcPts val="0"/>
            </a:spcAft>
          </a:pP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Комплекс процессных мероприятий</a:t>
          </a:r>
        </a:p>
        <a:p>
          <a:pPr algn="ctr">
            <a:spcAft>
              <a:spcPts val="0"/>
            </a:spcAft>
          </a:pP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«</a:t>
          </a:r>
          <a:r>
            <a:rPr lang="ru-RU" sz="11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Улучшение жилищных</a:t>
          </a:r>
        </a:p>
        <a:p>
          <a:pPr algn="ctr">
            <a:spcAft>
              <a:spcPts val="0"/>
            </a:spcAft>
          </a:pPr>
          <a:r>
            <a:rPr lang="ru-RU" sz="11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условий граждан</a:t>
          </a: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» - </a:t>
          </a:r>
        </a:p>
        <a:p>
          <a:pPr algn="ctr">
            <a:spcAft>
              <a:spcPts val="0"/>
            </a:spcAft>
          </a:pPr>
          <a:r>
            <a:rPr lang="ru-RU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14 466,7                      </a:t>
          </a:r>
          <a:r>
            <a:rPr lang="ru-RU" sz="1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тыс. рублей</a:t>
          </a:r>
        </a:p>
      </dgm:t>
    </dgm:pt>
    <dgm:pt modelId="{F6CE3E05-AC87-4B09-A40D-3D114F95B7E7}" type="parTrans" cxnId="{71EF07B8-B592-4D11-8349-839F13EABEA5}">
      <dgm:prSet/>
      <dgm:spPr/>
      <dgm:t>
        <a:bodyPr/>
        <a:lstStyle/>
        <a:p>
          <a:endParaRPr lang="ru-RU" sz="1000">
            <a:solidFill>
              <a:schemeClr val="bg1"/>
            </a:solidFill>
            <a:latin typeface="Arial Narrow" pitchFamily="34" charset="0"/>
          </a:endParaRPr>
        </a:p>
      </dgm:t>
    </dgm:pt>
    <dgm:pt modelId="{28FDF1C8-86B4-4ED7-BF7B-8E74059EFF0D}" type="sibTrans" cxnId="{71EF07B8-B592-4D11-8349-839F13EABEA5}">
      <dgm:prSet/>
      <dgm:spPr/>
      <dgm:t>
        <a:bodyPr/>
        <a:lstStyle/>
        <a:p>
          <a:endParaRPr lang="ru-RU" sz="1000">
            <a:solidFill>
              <a:schemeClr val="bg1"/>
            </a:solidFill>
            <a:latin typeface="Arial Narrow" pitchFamily="34" charset="0"/>
          </a:endParaRPr>
        </a:p>
      </dgm:t>
    </dgm:pt>
    <dgm:pt modelId="{487831BD-A105-407B-853C-5733CC65BB1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87313" indent="0" algn="l">
            <a:spcAft>
              <a:spcPts val="0"/>
            </a:spcAft>
            <a:buNone/>
          </a:pPr>
          <a:r>
            <a:rPr lang="ru-RU" sz="1000" b="0" i="1" dirty="0">
              <a:latin typeface="Arial Narrow" pitchFamily="34" charset="0"/>
            </a:rPr>
            <a:t> </a:t>
          </a:r>
          <a:endParaRPr lang="ru-RU" sz="1000" b="0" i="1" dirty="0">
            <a:effectLst/>
            <a:latin typeface="Arial Narrow" pitchFamily="34" charset="0"/>
          </a:endParaRPr>
        </a:p>
      </dgm:t>
    </dgm:pt>
    <dgm:pt modelId="{476BDD7B-B1D3-4EA8-9146-73AD263778E8}" type="parTrans" cxnId="{11879620-A65A-470C-A0F8-7FD4039DAB38}">
      <dgm:prSet/>
      <dgm:spPr/>
      <dgm:t>
        <a:bodyPr/>
        <a:lstStyle/>
        <a:p>
          <a:endParaRPr lang="ru-RU" sz="1000"/>
        </a:p>
      </dgm:t>
    </dgm:pt>
    <dgm:pt modelId="{77484BC4-B1ED-45F7-800C-47D416665F58}" type="sibTrans" cxnId="{11879620-A65A-470C-A0F8-7FD4039DAB38}">
      <dgm:prSet/>
      <dgm:spPr/>
      <dgm:t>
        <a:bodyPr/>
        <a:lstStyle/>
        <a:p>
          <a:endParaRPr lang="ru-RU" sz="1000"/>
        </a:p>
      </dgm:t>
    </dgm:pt>
    <dgm:pt modelId="{537CAA3A-651F-4711-92BC-75959934DA1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82563" indent="0" algn="l">
            <a:spcAft>
              <a:spcPts val="0"/>
            </a:spcAft>
          </a:pPr>
          <a:r>
            <a:rPr lang="ru-RU" sz="800" b="0" i="1" dirty="0">
              <a:latin typeface="Arial Narrow" pitchFamily="34" charset="0"/>
            </a:rPr>
            <a:t> </a:t>
          </a:r>
          <a:r>
            <a:rPr lang="ru-RU" sz="1000" b="1" i="1" dirty="0">
              <a:latin typeface="Arial Narrow" pitchFamily="34" charset="0"/>
            </a:rPr>
            <a:t>на оплату взносов на капитальный ремонт общего имущества многоквартирных домов</a:t>
          </a:r>
          <a:r>
            <a:rPr lang="ru-RU" sz="1000" b="0" i="1" dirty="0">
              <a:latin typeface="Arial Narrow" pitchFamily="34" charset="0"/>
            </a:rPr>
            <a:t> </a:t>
          </a:r>
          <a:r>
            <a:rPr lang="ru-RU" sz="1000" b="1" i="1" dirty="0">
              <a:latin typeface="Arial Narrow" pitchFamily="34" charset="0"/>
            </a:rPr>
            <a:t>в НО «Фонд капитального ремонта многоквартирных домов Ленинградской области»</a:t>
          </a:r>
          <a:endParaRPr lang="ru-RU" sz="1000" b="1" i="1" dirty="0">
            <a:effectLst/>
            <a:latin typeface="Arial Narrow" pitchFamily="34" charset="0"/>
          </a:endParaRPr>
        </a:p>
      </dgm:t>
    </dgm:pt>
    <dgm:pt modelId="{0B62DA1C-6BAB-46D4-9676-56F225FCC681}" type="parTrans" cxnId="{B7655CDD-EABF-4BC3-8143-DA512ADFBEC0}">
      <dgm:prSet/>
      <dgm:spPr/>
      <dgm:t>
        <a:bodyPr/>
        <a:lstStyle/>
        <a:p>
          <a:endParaRPr lang="ru-RU"/>
        </a:p>
      </dgm:t>
    </dgm:pt>
    <dgm:pt modelId="{BC8E6B2B-0301-47FA-8AEF-E8898C3AC82D}" type="sibTrans" cxnId="{B7655CDD-EABF-4BC3-8143-DA512ADFBEC0}">
      <dgm:prSet/>
      <dgm:spPr/>
      <dgm:t>
        <a:bodyPr/>
        <a:lstStyle/>
        <a:p>
          <a:endParaRPr lang="ru-RU"/>
        </a:p>
      </dgm:t>
    </dgm:pt>
    <dgm:pt modelId="{802A1B68-FA87-4720-A406-63D4514A3B2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82563" indent="0" algn="l">
            <a:spcAft>
              <a:spcPts val="0"/>
            </a:spcAft>
            <a:buNone/>
          </a:pPr>
          <a:r>
            <a:rPr lang="ru-RU" sz="1100" b="1" i="1" dirty="0">
              <a:effectLst/>
              <a:latin typeface="Arial Narrow" pitchFamily="34" charset="0"/>
            </a:rPr>
            <a:t>– 12 253,4 тыс. рублей</a:t>
          </a:r>
        </a:p>
      </dgm:t>
    </dgm:pt>
    <dgm:pt modelId="{89F4BAEC-C044-42E1-8D80-D87AB58FA8F3}" type="parTrans" cxnId="{9F0458E6-96AA-4FEA-9E1F-93D8690D2BC8}">
      <dgm:prSet/>
      <dgm:spPr/>
      <dgm:t>
        <a:bodyPr/>
        <a:lstStyle/>
        <a:p>
          <a:endParaRPr lang="ru-RU"/>
        </a:p>
      </dgm:t>
    </dgm:pt>
    <dgm:pt modelId="{8FE4AA6D-89AB-4704-A207-EAC73318D2E4}" type="sibTrans" cxnId="{9F0458E6-96AA-4FEA-9E1F-93D8690D2BC8}">
      <dgm:prSet/>
      <dgm:spPr/>
      <dgm:t>
        <a:bodyPr/>
        <a:lstStyle/>
        <a:p>
          <a:endParaRPr lang="ru-RU"/>
        </a:p>
      </dgm:t>
    </dgm:pt>
    <dgm:pt modelId="{3F69DA37-8116-432C-BF0C-0E3193394D2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marL="182563" indent="0" algn="l">
            <a:spcAft>
              <a:spcPts val="0"/>
            </a:spcAft>
            <a:buNone/>
          </a:pPr>
          <a:endParaRPr lang="ru-RU" sz="800" b="1" i="1" dirty="0">
            <a:effectLst/>
            <a:latin typeface="Arial Narrow" pitchFamily="34" charset="0"/>
          </a:endParaRPr>
        </a:p>
      </dgm:t>
    </dgm:pt>
    <dgm:pt modelId="{FB9B7108-3B53-4C40-993A-797225DA4EC1}" type="parTrans" cxnId="{15E9CEA4-DD80-4CA1-A0EA-8B77441F884D}">
      <dgm:prSet/>
      <dgm:spPr/>
      <dgm:t>
        <a:bodyPr/>
        <a:lstStyle/>
        <a:p>
          <a:endParaRPr lang="ru-RU"/>
        </a:p>
      </dgm:t>
    </dgm:pt>
    <dgm:pt modelId="{782F83BA-809E-44D4-A671-1F1234BD5ADA}" type="sibTrans" cxnId="{15E9CEA4-DD80-4CA1-A0EA-8B77441F884D}">
      <dgm:prSet/>
      <dgm:spPr/>
      <dgm:t>
        <a:bodyPr/>
        <a:lstStyle/>
        <a:p>
          <a:endParaRPr lang="ru-RU"/>
        </a:p>
      </dgm:t>
    </dgm:pt>
    <dgm:pt modelId="{E2CFA2F1-8C72-4CBB-8D80-CE08A994FF26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gm:spPr>
      <dgm:t>
        <a:bodyPr/>
        <a:lstStyle/>
        <a:p>
          <a:pPr marL="182563" indent="0" algn="l">
            <a:spcAft>
              <a:spcPts val="0"/>
            </a:spcAft>
          </a:pPr>
          <a:r>
            <a:rPr lang="ru-RU" sz="1000" b="0" i="1" dirty="0">
              <a:latin typeface="Arial Narrow" pitchFamily="34" charset="0"/>
            </a:rPr>
            <a:t> </a:t>
          </a:r>
          <a:r>
            <a:rPr lang="ru-RU" sz="1000" b="1" i="1" dirty="0">
              <a:effectLst/>
              <a:latin typeface="Arial Narrow" pitchFamily="34" charset="0"/>
            </a:rPr>
            <a:t>на проведение мероприятий по ликвидации (сносу) аварийного жилищного фонда в г. Волхов по ул. Советская д.31, пр. Державина д.13, ул. Октябрьская набережная, д.21, ул. Ленинградская д.1в и ул. Некрасова д.16,18 –                   </a:t>
          </a:r>
          <a:r>
            <a:rPr lang="ru-RU" sz="1100" b="1" i="1" dirty="0">
              <a:effectLst/>
              <a:latin typeface="Arial Narrow" pitchFamily="34" charset="0"/>
            </a:rPr>
            <a:t>2 213,3 </a:t>
          </a:r>
          <a:r>
            <a:rPr lang="ru-RU" sz="1000" b="1" i="1" dirty="0">
              <a:effectLst/>
              <a:latin typeface="Arial Narrow" pitchFamily="34" charset="0"/>
            </a:rPr>
            <a:t>тыс. рублей</a:t>
          </a:r>
          <a:endParaRPr lang="ru-RU" sz="1000" b="0" i="1" dirty="0">
            <a:effectLst/>
            <a:latin typeface="Arial Narrow" pitchFamily="34" charset="0"/>
          </a:endParaRPr>
        </a:p>
      </dgm:t>
    </dgm:pt>
    <dgm:pt modelId="{B1E48ACF-3511-4C6A-8328-12ADB1B25516}" type="parTrans" cxnId="{50EF10BB-3199-43A6-BFEB-DB6C43DDB5BB}">
      <dgm:prSet/>
      <dgm:spPr/>
      <dgm:t>
        <a:bodyPr/>
        <a:lstStyle/>
        <a:p>
          <a:endParaRPr lang="ru-RU"/>
        </a:p>
      </dgm:t>
    </dgm:pt>
    <dgm:pt modelId="{6FCEBD2C-EF30-4730-915E-C7D1596C3B2D}" type="sibTrans" cxnId="{50EF10BB-3199-43A6-BFEB-DB6C43DDB5BB}">
      <dgm:prSet/>
      <dgm:spPr/>
      <dgm:t>
        <a:bodyPr/>
        <a:lstStyle/>
        <a:p>
          <a:endParaRPr lang="ru-RU"/>
        </a:p>
      </dgm:t>
    </dgm:pt>
    <dgm:pt modelId="{DC2E64CC-7102-455E-B1AC-C999DCA8C869}" type="pres">
      <dgm:prSet presAssocID="{7E1CF720-9ECA-47AB-99B4-5846E3808A00}" presName="Name0" presStyleCnt="0">
        <dgm:presLayoutVars>
          <dgm:dir/>
          <dgm:animLvl val="lvl"/>
          <dgm:resizeHandles/>
        </dgm:presLayoutVars>
      </dgm:prSet>
      <dgm:spPr/>
    </dgm:pt>
    <dgm:pt modelId="{6436B4C8-B2F9-42B5-A5FF-C70F5E19545D}" type="pres">
      <dgm:prSet presAssocID="{1CBF0A81-4A95-49F9-8B1F-A895D5017283}" presName="linNode" presStyleCnt="0"/>
      <dgm:spPr/>
    </dgm:pt>
    <dgm:pt modelId="{7C51D5E6-D376-4E55-A713-97ACFEAA5697}" type="pres">
      <dgm:prSet presAssocID="{1CBF0A81-4A95-49F9-8B1F-A895D5017283}" presName="parentShp" presStyleLbl="node1" presStyleIdx="0" presStyleCnt="1" custScaleX="120907">
        <dgm:presLayoutVars>
          <dgm:bulletEnabled val="1"/>
        </dgm:presLayoutVars>
      </dgm:prSet>
      <dgm:spPr>
        <a:prstGeom prst="rect">
          <a:avLst/>
        </a:prstGeom>
      </dgm:spPr>
    </dgm:pt>
    <dgm:pt modelId="{05AA4DC8-14EF-41E0-BD96-9111A46FCD71}" type="pres">
      <dgm:prSet presAssocID="{1CBF0A81-4A95-49F9-8B1F-A895D5017283}" presName="childShp" presStyleLbl="bgAccFollowNode1" presStyleIdx="0" presStyleCnt="1" custLinFactNeighborX="1460">
        <dgm:presLayoutVars>
          <dgm:bulletEnabled val="1"/>
        </dgm:presLayoutVars>
      </dgm:prSet>
      <dgm:spPr>
        <a:prstGeom prst="round1Rect">
          <a:avLst/>
        </a:prstGeom>
      </dgm:spPr>
    </dgm:pt>
  </dgm:ptLst>
  <dgm:cxnLst>
    <dgm:cxn modelId="{11879620-A65A-470C-A0F8-7FD4039DAB38}" srcId="{1CBF0A81-4A95-49F9-8B1F-A895D5017283}" destId="{487831BD-A105-407B-853C-5733CC65BB17}" srcOrd="0" destOrd="0" parTransId="{476BDD7B-B1D3-4EA8-9146-73AD263778E8}" sibTransId="{77484BC4-B1ED-45F7-800C-47D416665F58}"/>
    <dgm:cxn modelId="{FEF7332A-94D7-471C-BCFA-2E2A4B67E026}" type="presOf" srcId="{1CBF0A81-4A95-49F9-8B1F-A895D5017283}" destId="{7C51D5E6-D376-4E55-A713-97ACFEAA5697}" srcOrd="0" destOrd="0" presId="urn:microsoft.com/office/officeart/2005/8/layout/vList6"/>
    <dgm:cxn modelId="{8226312F-FA27-4DD9-AB9C-3AC73EDDC0EA}" type="presOf" srcId="{E2CFA2F1-8C72-4CBB-8D80-CE08A994FF26}" destId="{05AA4DC8-14EF-41E0-BD96-9111A46FCD71}" srcOrd="0" destOrd="1" presId="urn:microsoft.com/office/officeart/2005/8/layout/vList6"/>
    <dgm:cxn modelId="{19BAD46D-5505-4DEC-BA5F-CB46396879F2}" type="presOf" srcId="{487831BD-A105-407B-853C-5733CC65BB17}" destId="{05AA4DC8-14EF-41E0-BD96-9111A46FCD71}" srcOrd="0" destOrd="0" presId="urn:microsoft.com/office/officeart/2005/8/layout/vList6"/>
    <dgm:cxn modelId="{1B0BB778-7D52-4005-BD8A-D8430468416A}" type="presOf" srcId="{537CAA3A-651F-4711-92BC-75959934DA13}" destId="{05AA4DC8-14EF-41E0-BD96-9111A46FCD71}" srcOrd="0" destOrd="3" presId="urn:microsoft.com/office/officeart/2005/8/layout/vList6"/>
    <dgm:cxn modelId="{98B74359-94B3-4459-902C-46D3D60470A5}" type="presOf" srcId="{3F69DA37-8116-432C-BF0C-0E3193394D20}" destId="{05AA4DC8-14EF-41E0-BD96-9111A46FCD71}" srcOrd="0" destOrd="2" presId="urn:microsoft.com/office/officeart/2005/8/layout/vList6"/>
    <dgm:cxn modelId="{15E9CEA4-DD80-4CA1-A0EA-8B77441F884D}" srcId="{1CBF0A81-4A95-49F9-8B1F-A895D5017283}" destId="{3F69DA37-8116-432C-BF0C-0E3193394D20}" srcOrd="2" destOrd="0" parTransId="{FB9B7108-3B53-4C40-993A-797225DA4EC1}" sibTransId="{782F83BA-809E-44D4-A671-1F1234BD5ADA}"/>
    <dgm:cxn modelId="{61EA2EA6-8ECC-4872-A80D-12D87041CD02}" type="presOf" srcId="{7E1CF720-9ECA-47AB-99B4-5846E3808A00}" destId="{DC2E64CC-7102-455E-B1AC-C999DCA8C869}" srcOrd="0" destOrd="0" presId="urn:microsoft.com/office/officeart/2005/8/layout/vList6"/>
    <dgm:cxn modelId="{71EF07B8-B592-4D11-8349-839F13EABEA5}" srcId="{7E1CF720-9ECA-47AB-99B4-5846E3808A00}" destId="{1CBF0A81-4A95-49F9-8B1F-A895D5017283}" srcOrd="0" destOrd="0" parTransId="{F6CE3E05-AC87-4B09-A40D-3D114F95B7E7}" sibTransId="{28FDF1C8-86B4-4ED7-BF7B-8E74059EFF0D}"/>
    <dgm:cxn modelId="{50EF10BB-3199-43A6-BFEB-DB6C43DDB5BB}" srcId="{1CBF0A81-4A95-49F9-8B1F-A895D5017283}" destId="{E2CFA2F1-8C72-4CBB-8D80-CE08A994FF26}" srcOrd="1" destOrd="0" parTransId="{B1E48ACF-3511-4C6A-8328-12ADB1B25516}" sibTransId="{6FCEBD2C-EF30-4730-915E-C7D1596C3B2D}"/>
    <dgm:cxn modelId="{B7655CDD-EABF-4BC3-8143-DA512ADFBEC0}" srcId="{1CBF0A81-4A95-49F9-8B1F-A895D5017283}" destId="{537CAA3A-651F-4711-92BC-75959934DA13}" srcOrd="3" destOrd="0" parTransId="{0B62DA1C-6BAB-46D4-9676-56F225FCC681}" sibTransId="{BC8E6B2B-0301-47FA-8AEF-E8898C3AC82D}"/>
    <dgm:cxn modelId="{F92DCCDD-38DE-46BD-9788-7C5D6B7A54AF}" type="presOf" srcId="{802A1B68-FA87-4720-A406-63D4514A3B28}" destId="{05AA4DC8-14EF-41E0-BD96-9111A46FCD71}" srcOrd="0" destOrd="4" presId="urn:microsoft.com/office/officeart/2005/8/layout/vList6"/>
    <dgm:cxn modelId="{9F0458E6-96AA-4FEA-9E1F-93D8690D2BC8}" srcId="{1CBF0A81-4A95-49F9-8B1F-A895D5017283}" destId="{802A1B68-FA87-4720-A406-63D4514A3B28}" srcOrd="4" destOrd="0" parTransId="{89F4BAEC-C044-42E1-8D80-D87AB58FA8F3}" sibTransId="{8FE4AA6D-89AB-4704-A207-EAC73318D2E4}"/>
    <dgm:cxn modelId="{0DFBB212-FB5F-4A9B-90F5-F209AB3D0B35}" type="presParOf" srcId="{DC2E64CC-7102-455E-B1AC-C999DCA8C869}" destId="{6436B4C8-B2F9-42B5-A5FF-C70F5E19545D}" srcOrd="0" destOrd="0" presId="urn:microsoft.com/office/officeart/2005/8/layout/vList6"/>
    <dgm:cxn modelId="{AD352DC3-7264-44D9-9664-9F6D98F8EEA6}" type="presParOf" srcId="{6436B4C8-B2F9-42B5-A5FF-C70F5E19545D}" destId="{7C51D5E6-D376-4E55-A713-97ACFEAA5697}" srcOrd="0" destOrd="0" presId="urn:microsoft.com/office/officeart/2005/8/layout/vList6"/>
    <dgm:cxn modelId="{F8AAAFE7-082F-4786-ADAE-E96C5280B903}" type="presParOf" srcId="{6436B4C8-B2F9-42B5-A5FF-C70F5E19545D}" destId="{05AA4DC8-14EF-41E0-BD96-9111A46FCD71}" srcOrd="1" destOrd="0" presId="urn:microsoft.com/office/officeart/2005/8/layout/vList6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513D6B0-1B6A-471F-9F12-BEABA7EEBAAB}" type="doc">
      <dgm:prSet loTypeId="urn:microsoft.com/office/officeart/2005/8/layout/hList7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D305435-AC80-45E8-A26E-83BA11844D9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050" dirty="0">
              <a:latin typeface="Arial Narrow" panose="020B0606020202030204" pitchFamily="34" charset="0"/>
            </a:rPr>
            <a:t> размещение информации в СМИ о социально-экономическом развитии города и деятельности органов местного самоуправления</a:t>
          </a:r>
        </a:p>
      </dgm:t>
    </dgm:pt>
    <dgm:pt modelId="{5245148C-7F04-4638-BAF4-0F78D45EEAEB}" type="parTrans" cxnId="{56703834-C6E9-4BE1-86BC-36F406099D71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3756E74E-9457-470B-8909-0D85FA748278}" type="sibTrans" cxnId="{56703834-C6E9-4BE1-86BC-36F406099D71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64DE597C-9735-4F51-BB3F-40E13E63816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900" b="1" dirty="0">
              <a:latin typeface="Arial Narrow" panose="020B0606020202030204" pitchFamily="34" charset="0"/>
            </a:rPr>
            <a:t>Комплекс процессных мероприятий </a:t>
          </a:r>
          <a:r>
            <a:rPr lang="ru-RU" sz="1050" b="1" dirty="0">
              <a:latin typeface="Arial Narrow" panose="020B0606020202030204" pitchFamily="34" charset="0"/>
            </a:rPr>
            <a:t>«Поддержка социально ориентированных некоммерческих организаций в МО город Волхов в сфере социальной поддержки и защиты граждан» - </a:t>
          </a:r>
        </a:p>
        <a:p>
          <a:pPr algn="ctr"/>
          <a:r>
            <a:rPr lang="ru-RU" sz="1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700,0 </a:t>
          </a:r>
          <a:r>
            <a:rPr lang="ru-RU" sz="1050" b="1" dirty="0">
              <a:latin typeface="Arial Narrow" panose="020B0606020202030204" pitchFamily="34" charset="0"/>
            </a:rPr>
            <a:t>тыс.рублей </a:t>
          </a:r>
          <a:endParaRPr lang="ru-RU" sz="900" b="1" dirty="0">
            <a:latin typeface="Arial Narrow" panose="020B0606020202030204" pitchFamily="34" charset="0"/>
          </a:endParaRPr>
        </a:p>
      </dgm:t>
    </dgm:pt>
    <dgm:pt modelId="{89F19682-07C8-4FE0-8BDD-21777538C020}" type="sibTrans" cxnId="{671A6DFB-3E5C-4031-8F1D-B0BC4A30C49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C75146DE-0E90-4172-9242-CE07B305B743}" type="parTrans" cxnId="{671A6DFB-3E5C-4031-8F1D-B0BC4A30C492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0D7D87BA-3CFB-48A4-86F0-29BD07EFCB8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900" b="1" dirty="0">
              <a:latin typeface="Arial Narrow" panose="020B0606020202030204" pitchFamily="34" charset="0"/>
            </a:rPr>
            <a:t>Комплекс процессных мероприятий </a:t>
          </a:r>
          <a:r>
            <a:rPr lang="ru-RU" sz="1050" b="1" dirty="0">
              <a:latin typeface="Arial Narrow" panose="020B0606020202030204" pitchFamily="34" charset="0"/>
            </a:rPr>
            <a:t>«Повышение информационной открытости органов местного самоуправления Волховского муниципального района» </a:t>
          </a:r>
          <a:r>
            <a:rPr lang="ru-RU" sz="1100" b="1" dirty="0">
              <a:latin typeface="Arial Narrow" panose="020B0606020202030204" pitchFamily="34" charset="0"/>
            </a:rPr>
            <a:t>- </a:t>
          </a:r>
        </a:p>
        <a:p>
          <a:pPr algn="ctr"/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1 015,0 </a:t>
          </a:r>
          <a:r>
            <a:rPr lang="ru-RU" sz="1050" b="1" dirty="0">
              <a:latin typeface="Arial Narrow" panose="020B0606020202030204" pitchFamily="34" charset="0"/>
            </a:rPr>
            <a:t>тыс.рублей</a:t>
          </a:r>
          <a:r>
            <a:rPr lang="ru-RU" sz="1100" b="1" dirty="0">
              <a:latin typeface="Arial Narrow" panose="020B0606020202030204" pitchFamily="34" charset="0"/>
            </a:rPr>
            <a:t> </a:t>
          </a:r>
          <a:endParaRPr lang="ru-RU" sz="1000" dirty="0">
            <a:latin typeface="Arial Narrow" panose="020B0606020202030204" pitchFamily="34" charset="0"/>
          </a:endParaRPr>
        </a:p>
      </dgm:t>
    </dgm:pt>
    <dgm:pt modelId="{AAD49E98-A3C4-474F-A359-8B1C11EAB796}" type="parTrans" cxnId="{11ED1B70-1E84-49CB-B4D5-69754C7A7C2A}">
      <dgm:prSet/>
      <dgm:spPr/>
      <dgm:t>
        <a:bodyPr/>
        <a:lstStyle/>
        <a:p>
          <a:endParaRPr lang="ru-RU"/>
        </a:p>
      </dgm:t>
    </dgm:pt>
    <dgm:pt modelId="{90A9714A-0F6B-4C5B-9D4C-2B3CDF18603B}" type="sibTrans" cxnId="{11ED1B70-1E84-49CB-B4D5-69754C7A7C2A}">
      <dgm:prSet/>
      <dgm:spPr/>
      <dgm:t>
        <a:bodyPr/>
        <a:lstStyle/>
        <a:p>
          <a:endParaRPr lang="ru-RU"/>
        </a:p>
      </dgm:t>
    </dgm:pt>
    <dgm:pt modelId="{32F11205-7E1A-4B9A-A8C1-4FC49C3817C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050" b="0" dirty="0">
              <a:latin typeface="Arial Narrow" panose="020B0606020202030204" pitchFamily="34" charset="0"/>
            </a:rPr>
            <a:t> оказание финансовой помощи общественным организациям ветеранов, инвалидов, осуществляющих свою деятельность на территории МО город Волхов</a:t>
          </a:r>
        </a:p>
      </dgm:t>
    </dgm:pt>
    <dgm:pt modelId="{FC620ECF-96F8-4692-849A-5A094371836C}" type="parTrans" cxnId="{1A5CFC0D-4E6A-48CD-8502-2D7AC521BF41}">
      <dgm:prSet/>
      <dgm:spPr/>
      <dgm:t>
        <a:bodyPr/>
        <a:lstStyle/>
        <a:p>
          <a:endParaRPr lang="ru-RU"/>
        </a:p>
      </dgm:t>
    </dgm:pt>
    <dgm:pt modelId="{736AD974-A800-4031-BAFF-9C528591A0F4}" type="sibTrans" cxnId="{1A5CFC0D-4E6A-48CD-8502-2D7AC521BF41}">
      <dgm:prSet/>
      <dgm:spPr/>
      <dgm:t>
        <a:bodyPr/>
        <a:lstStyle/>
        <a:p>
          <a:endParaRPr lang="ru-RU"/>
        </a:p>
      </dgm:t>
    </dgm:pt>
    <dgm:pt modelId="{669C477E-53B1-45D3-85CC-7FF9EDD43FC7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ct val="35000"/>
            </a:spcAft>
            <a:buNone/>
          </a:pPr>
          <a:r>
            <a:rPr lang="ru-RU" sz="900" b="1" dirty="0">
              <a:latin typeface="Arial Narrow" panose="020B0606020202030204" pitchFamily="34" charset="0"/>
            </a:rPr>
            <a:t>Комплекс процессных мероприятий </a:t>
          </a:r>
          <a:r>
            <a:rPr lang="ru-RU" sz="1050" b="1" dirty="0">
              <a:latin typeface="Arial Narrow" panose="020B0606020202030204" pitchFamily="34" charset="0"/>
            </a:rPr>
            <a:t>«Реализация проектов местных инициатив граждан» </a:t>
          </a:r>
          <a:r>
            <a:rPr lang="ru-RU" sz="1100" b="1" dirty="0">
              <a:latin typeface="Arial Narrow" panose="020B0606020202030204" pitchFamily="34" charset="0"/>
            </a:rPr>
            <a:t>-</a:t>
          </a:r>
        </a:p>
        <a:p>
          <a:pPr algn="ctr">
            <a:spcAft>
              <a:spcPct val="35000"/>
            </a:spcAft>
            <a:buNone/>
          </a:pP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5 913,9 </a:t>
          </a:r>
          <a:r>
            <a:rPr lang="ru-RU" sz="1000" b="1" dirty="0">
              <a:latin typeface="Arial Narrow" panose="020B0606020202030204" pitchFamily="34" charset="0"/>
            </a:rPr>
            <a:t>тыс.рублей</a:t>
          </a:r>
          <a:endParaRPr lang="ru-RU" sz="1050" b="0" i="1" dirty="0">
            <a:effectLst/>
            <a:latin typeface="Arial Narrow" panose="020B0606020202030204" pitchFamily="34" charset="0"/>
          </a:endParaRPr>
        </a:p>
      </dgm:t>
    </dgm:pt>
    <dgm:pt modelId="{910AC6FA-6516-44ED-B446-99699D9CCD17}" type="parTrans" cxnId="{AFEEF3DA-31B0-4015-A2E4-08B0359ECAE4}">
      <dgm:prSet/>
      <dgm:spPr/>
      <dgm:t>
        <a:bodyPr/>
        <a:lstStyle/>
        <a:p>
          <a:endParaRPr lang="ru-RU"/>
        </a:p>
      </dgm:t>
    </dgm:pt>
    <dgm:pt modelId="{E79A46E3-197E-4AE3-A265-9A12AC5336F2}" type="sibTrans" cxnId="{AFEEF3DA-31B0-4015-A2E4-08B0359ECAE4}">
      <dgm:prSet/>
      <dgm:spPr/>
      <dgm:t>
        <a:bodyPr/>
        <a:lstStyle/>
        <a:p>
          <a:endParaRPr lang="ru-RU"/>
        </a:p>
      </dgm:t>
    </dgm:pt>
    <dgm:pt modelId="{A57CE2A3-4E3F-45CF-AD17-B4C1A4A2E8F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ct val="15000"/>
            </a:spcAft>
          </a:pPr>
          <a:r>
            <a:rPr lang="ru-RU" sz="1100" dirty="0">
              <a:latin typeface="Arial Narrow" panose="020B0606020202030204" pitchFamily="34" charset="0"/>
            </a:rPr>
            <a:t> </a:t>
          </a:r>
          <a:r>
            <a:rPr lang="ru-RU" sz="1050" dirty="0">
              <a:latin typeface="Arial Narrow" panose="020B0606020202030204" pitchFamily="34" charset="0"/>
            </a:rPr>
            <a:t>проведение мероприятий, направленных на реализацию областного закона от 16 февраля 2024 года № 10-оз «О содействии участию населения в осуществлении местного самоуправления в Ленинградской области». </a:t>
          </a:r>
          <a:endParaRPr lang="ru-RU" sz="1200" b="0" i="1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</dgm:t>
    </dgm:pt>
    <dgm:pt modelId="{D2E867B0-9610-4EBC-914F-5F6AC1BB8356}" type="parTrans" cxnId="{7235E82E-F2C1-4028-8714-4AA20A8F5E5D}">
      <dgm:prSet/>
      <dgm:spPr/>
      <dgm:t>
        <a:bodyPr/>
        <a:lstStyle/>
        <a:p>
          <a:endParaRPr lang="ru-RU"/>
        </a:p>
      </dgm:t>
    </dgm:pt>
    <dgm:pt modelId="{BA73CBBF-FC6E-40C3-A1B7-02320CC87D71}" type="sibTrans" cxnId="{7235E82E-F2C1-4028-8714-4AA20A8F5E5D}">
      <dgm:prSet/>
      <dgm:spPr/>
      <dgm:t>
        <a:bodyPr/>
        <a:lstStyle/>
        <a:p>
          <a:endParaRPr lang="ru-RU"/>
        </a:p>
      </dgm:t>
    </dgm:pt>
    <dgm:pt modelId="{9B5048BB-A2DE-4CBC-9984-42E58EE025A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ru-RU" sz="1050" dirty="0">
              <a:solidFill>
                <a:srgbClr val="7030A0"/>
              </a:solidFill>
              <a:latin typeface="Bahnschrift SemiBold Condensed" panose="020B0502040204020203" pitchFamily="34" charset="0"/>
            </a:rPr>
            <a:t>В 2025 году выполнены работы по благоустройству дворовой территории (в том числе устройство парковочных карманов и обустройство пешеходных дорожек) многоквартирных домов №№38,38а,40б</a:t>
          </a:r>
          <a:endParaRPr lang="ru-RU" sz="1200" b="0" i="1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</dgm:t>
    </dgm:pt>
    <dgm:pt modelId="{89B1CD37-BE23-48A8-9ED6-BC59604404B5}" type="parTrans" cxnId="{078C1AEA-8488-439E-B37B-32E0A22E50B7}">
      <dgm:prSet/>
      <dgm:spPr/>
      <dgm:t>
        <a:bodyPr/>
        <a:lstStyle/>
        <a:p>
          <a:endParaRPr lang="ru-RU"/>
        </a:p>
      </dgm:t>
    </dgm:pt>
    <dgm:pt modelId="{E4003244-AE9D-45C5-B707-4C81A8DD004C}" type="sibTrans" cxnId="{078C1AEA-8488-439E-B37B-32E0A22E50B7}">
      <dgm:prSet/>
      <dgm:spPr/>
      <dgm:t>
        <a:bodyPr/>
        <a:lstStyle/>
        <a:p>
          <a:endParaRPr lang="ru-RU"/>
        </a:p>
      </dgm:t>
    </dgm:pt>
    <dgm:pt modelId="{E7426C77-C297-4943-9B73-74FB87E46FF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ru-RU" sz="1050" dirty="0">
              <a:solidFill>
                <a:srgbClr val="7030A0"/>
              </a:solidFill>
              <a:latin typeface="Bahnschrift SemiBold Condensed" panose="020B0502040204020203" pitchFamily="34" charset="0"/>
            </a:rPr>
            <a:t>по ул. Калинина</a:t>
          </a:r>
          <a:endParaRPr lang="ru-RU" sz="1200" b="0" i="1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</dgm:t>
    </dgm:pt>
    <dgm:pt modelId="{D125B871-EBEB-4F6C-B350-122ACECF6B2E}" type="parTrans" cxnId="{83122D17-22B7-4C86-B44B-9B7588885FCC}">
      <dgm:prSet/>
      <dgm:spPr/>
      <dgm:t>
        <a:bodyPr/>
        <a:lstStyle/>
        <a:p>
          <a:endParaRPr lang="ru-RU"/>
        </a:p>
      </dgm:t>
    </dgm:pt>
    <dgm:pt modelId="{08414325-1B86-48F9-8D78-49A2DF63ABF0}" type="sibTrans" cxnId="{83122D17-22B7-4C86-B44B-9B7588885FCC}">
      <dgm:prSet/>
      <dgm:spPr/>
      <dgm:t>
        <a:bodyPr/>
        <a:lstStyle/>
        <a:p>
          <a:endParaRPr lang="ru-RU"/>
        </a:p>
      </dgm:t>
    </dgm:pt>
    <dgm:pt modelId="{6ECE8416-B66E-4077-99E7-C89184FB93C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ts val="0"/>
            </a:spcAft>
            <a:buNone/>
          </a:pPr>
          <a:endParaRPr lang="ru-RU" sz="1200" b="0" i="1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</dgm:t>
    </dgm:pt>
    <dgm:pt modelId="{32E26C8D-12A5-4236-80B9-328234BC0C00}" type="parTrans" cxnId="{8ACF1217-35D1-4D0D-94E8-9BD24B628E97}">
      <dgm:prSet/>
      <dgm:spPr/>
      <dgm:t>
        <a:bodyPr/>
        <a:lstStyle/>
        <a:p>
          <a:endParaRPr lang="ru-RU"/>
        </a:p>
      </dgm:t>
    </dgm:pt>
    <dgm:pt modelId="{2F1207B5-94CB-4500-8AAB-37EA2B611B50}" type="sibTrans" cxnId="{8ACF1217-35D1-4D0D-94E8-9BD24B628E97}">
      <dgm:prSet/>
      <dgm:spPr/>
      <dgm:t>
        <a:bodyPr/>
        <a:lstStyle/>
        <a:p>
          <a:endParaRPr lang="ru-RU"/>
        </a:p>
      </dgm:t>
    </dgm:pt>
    <dgm:pt modelId="{2C9CC80F-1E27-4854-8A90-C2109C102AD0}" type="pres">
      <dgm:prSet presAssocID="{1513D6B0-1B6A-471F-9F12-BEABA7EEBAAB}" presName="Name0" presStyleCnt="0">
        <dgm:presLayoutVars>
          <dgm:dir/>
          <dgm:resizeHandles val="exact"/>
        </dgm:presLayoutVars>
      </dgm:prSet>
      <dgm:spPr/>
    </dgm:pt>
    <dgm:pt modelId="{CC0DFB8B-E884-4DF5-874A-530722C536DD}" type="pres">
      <dgm:prSet presAssocID="{1513D6B0-1B6A-471F-9F12-BEABA7EEBAAB}" presName="fgShape" presStyleLbl="fgShp" presStyleIdx="0" presStyleCnt="1" custLinFactY="-228564" custLinFactNeighborX="299" custLinFactNeighborY="-300000"/>
      <dgm:spPr>
        <a:noFill/>
        <a:ln>
          <a:noFill/>
        </a:ln>
      </dgm:spPr>
    </dgm:pt>
    <dgm:pt modelId="{0FBB6E05-A5E6-41F5-A30C-706DB2CD5506}" type="pres">
      <dgm:prSet presAssocID="{1513D6B0-1B6A-471F-9F12-BEABA7EEBAAB}" presName="linComp" presStyleCnt="0"/>
      <dgm:spPr/>
    </dgm:pt>
    <dgm:pt modelId="{61317281-26CA-486A-A08B-1E829C6F5679}" type="pres">
      <dgm:prSet presAssocID="{0D7D87BA-3CFB-48A4-86F0-29BD07EFCB8E}" presName="compNode" presStyleCnt="0"/>
      <dgm:spPr/>
    </dgm:pt>
    <dgm:pt modelId="{1F17BA61-B518-444B-B784-A7EE6834A68A}" type="pres">
      <dgm:prSet presAssocID="{0D7D87BA-3CFB-48A4-86F0-29BD07EFCB8E}" presName="bkgdShape" presStyleLbl="node1" presStyleIdx="0" presStyleCnt="3" custScaleX="80548"/>
      <dgm:spPr/>
    </dgm:pt>
    <dgm:pt modelId="{9D2D9001-69BB-4606-917C-72FC7FD38835}" type="pres">
      <dgm:prSet presAssocID="{0D7D87BA-3CFB-48A4-86F0-29BD07EFCB8E}" presName="nodeTx" presStyleLbl="node1" presStyleIdx="0" presStyleCnt="3">
        <dgm:presLayoutVars>
          <dgm:bulletEnabled val="1"/>
        </dgm:presLayoutVars>
      </dgm:prSet>
      <dgm:spPr/>
    </dgm:pt>
    <dgm:pt modelId="{7ABF6BBD-B457-4F70-B5D7-B826766851BB}" type="pres">
      <dgm:prSet presAssocID="{0D7D87BA-3CFB-48A4-86F0-29BD07EFCB8E}" presName="invisiNode" presStyleLbl="node1" presStyleIdx="0" presStyleCnt="3"/>
      <dgm:spPr/>
    </dgm:pt>
    <dgm:pt modelId="{88D09F49-D69C-4D97-B070-EB52B9D54FA8}" type="pres">
      <dgm:prSet presAssocID="{0D7D87BA-3CFB-48A4-86F0-29BD07EFCB8E}" presName="imagNode" presStyleLbl="fgImgPlace1" presStyleIdx="0" presStyleCnt="3" custScaleX="11206" custScaleY="21635"/>
      <dgm:spPr>
        <a:prstGeom prst="rect">
          <a:avLst/>
        </a:prstGeom>
      </dgm:spPr>
    </dgm:pt>
    <dgm:pt modelId="{2C34E01F-B169-4313-8876-6C5AD15A01BF}" type="pres">
      <dgm:prSet presAssocID="{90A9714A-0F6B-4C5B-9D4C-2B3CDF18603B}" presName="sibTrans" presStyleLbl="sibTrans2D1" presStyleIdx="0" presStyleCnt="0"/>
      <dgm:spPr/>
    </dgm:pt>
    <dgm:pt modelId="{78C56E28-6184-404A-B000-E4D4ABAB3517}" type="pres">
      <dgm:prSet presAssocID="{64DE597C-9735-4F51-BB3F-40E13E638169}" presName="compNode" presStyleCnt="0"/>
      <dgm:spPr/>
    </dgm:pt>
    <dgm:pt modelId="{607F4448-E253-43F1-AB78-34A673B4AD04}" type="pres">
      <dgm:prSet presAssocID="{64DE597C-9735-4F51-BB3F-40E13E638169}" presName="bkgdShape" presStyleLbl="node1" presStyleIdx="1" presStyleCnt="3" custScaleX="84114" custLinFactNeighborX="1140" custLinFactNeighborY="183"/>
      <dgm:spPr/>
    </dgm:pt>
    <dgm:pt modelId="{00B5D092-5AF0-4FDB-8F9D-838CB9915AD8}" type="pres">
      <dgm:prSet presAssocID="{64DE597C-9735-4F51-BB3F-40E13E638169}" presName="nodeTx" presStyleLbl="node1" presStyleIdx="1" presStyleCnt="3">
        <dgm:presLayoutVars>
          <dgm:bulletEnabled val="1"/>
        </dgm:presLayoutVars>
      </dgm:prSet>
      <dgm:spPr/>
    </dgm:pt>
    <dgm:pt modelId="{FFD006A6-FE30-42C0-9ABD-59ED1E895F88}" type="pres">
      <dgm:prSet presAssocID="{64DE597C-9735-4F51-BB3F-40E13E638169}" presName="invisiNode" presStyleLbl="node1" presStyleIdx="1" presStyleCnt="3"/>
      <dgm:spPr/>
    </dgm:pt>
    <dgm:pt modelId="{49DEAECD-720E-4CD0-B482-AB46AD348F5E}" type="pres">
      <dgm:prSet presAssocID="{64DE597C-9735-4F51-BB3F-40E13E638169}" presName="imagNode" presStyleLbl="fgImgPlace1" presStyleIdx="1" presStyleCnt="3" custScaleX="3171" custScaleY="3171"/>
      <dgm:spPr/>
    </dgm:pt>
    <dgm:pt modelId="{4183576B-9859-4C63-B8FB-9D35859DE43C}" type="pres">
      <dgm:prSet presAssocID="{89F19682-07C8-4FE0-8BDD-21777538C020}" presName="sibTrans" presStyleLbl="sibTrans2D1" presStyleIdx="0" presStyleCnt="0"/>
      <dgm:spPr/>
    </dgm:pt>
    <dgm:pt modelId="{3BE24D47-1605-4374-84E6-F7D625598F01}" type="pres">
      <dgm:prSet presAssocID="{669C477E-53B1-45D3-85CC-7FF9EDD43FC7}" presName="compNode" presStyleCnt="0"/>
      <dgm:spPr/>
    </dgm:pt>
    <dgm:pt modelId="{D59CB1C6-5E3A-4745-84D8-EA0F401B38D0}" type="pres">
      <dgm:prSet presAssocID="{669C477E-53B1-45D3-85CC-7FF9EDD43FC7}" presName="bkgdShape" presStyleLbl="node1" presStyleIdx="2" presStyleCnt="3" custScaleX="123531" custLinFactNeighborX="1987" custLinFactNeighborY="731"/>
      <dgm:spPr/>
    </dgm:pt>
    <dgm:pt modelId="{432A8ED4-F965-4742-8F06-A7A5A0797EAC}" type="pres">
      <dgm:prSet presAssocID="{669C477E-53B1-45D3-85CC-7FF9EDD43FC7}" presName="nodeTx" presStyleLbl="node1" presStyleIdx="2" presStyleCnt="3">
        <dgm:presLayoutVars>
          <dgm:bulletEnabled val="1"/>
        </dgm:presLayoutVars>
      </dgm:prSet>
      <dgm:spPr/>
    </dgm:pt>
    <dgm:pt modelId="{C5F3A33B-FA94-4171-A76E-59079F0BB04D}" type="pres">
      <dgm:prSet presAssocID="{669C477E-53B1-45D3-85CC-7FF9EDD43FC7}" presName="invisiNode" presStyleLbl="node1" presStyleIdx="2" presStyleCnt="3"/>
      <dgm:spPr/>
    </dgm:pt>
    <dgm:pt modelId="{BED34D9C-D641-45F7-BEE2-0AFD199C55ED}" type="pres">
      <dgm:prSet presAssocID="{669C477E-53B1-45D3-85CC-7FF9EDD43FC7}" presName="imagNode" presStyleLbl="fgImgPlace1" presStyleIdx="2" presStyleCnt="3" custScaleX="65555" custScaleY="58278"/>
      <dgm:spPr>
        <a:prstGeom prst="roundRect">
          <a:avLst/>
        </a:prstGeom>
      </dgm:spPr>
    </dgm:pt>
  </dgm:ptLst>
  <dgm:cxnLst>
    <dgm:cxn modelId="{1A5CFC0D-4E6A-48CD-8502-2D7AC521BF41}" srcId="{64DE597C-9735-4F51-BB3F-40E13E638169}" destId="{32F11205-7E1A-4B9A-A8C1-4FC49C3817C7}" srcOrd="0" destOrd="0" parTransId="{FC620ECF-96F8-4692-849A-5A094371836C}" sibTransId="{736AD974-A800-4031-BAFF-9C528591A0F4}"/>
    <dgm:cxn modelId="{55906C10-AD07-4D85-962F-C6133CE7D232}" type="presOf" srcId="{6ECE8416-B66E-4077-99E7-C89184FB93C1}" destId="{432A8ED4-F965-4742-8F06-A7A5A0797EAC}" srcOrd="1" destOrd="2" presId="urn:microsoft.com/office/officeart/2005/8/layout/hList7"/>
    <dgm:cxn modelId="{8ACF1217-35D1-4D0D-94E8-9BD24B628E97}" srcId="{669C477E-53B1-45D3-85CC-7FF9EDD43FC7}" destId="{6ECE8416-B66E-4077-99E7-C89184FB93C1}" srcOrd="1" destOrd="0" parTransId="{32E26C8D-12A5-4236-80B9-328234BC0C00}" sibTransId="{2F1207B5-94CB-4500-8AAB-37EA2B611B50}"/>
    <dgm:cxn modelId="{83122D17-22B7-4C86-B44B-9B7588885FCC}" srcId="{669C477E-53B1-45D3-85CC-7FF9EDD43FC7}" destId="{E7426C77-C297-4943-9B73-74FB87E46FF2}" srcOrd="3" destOrd="0" parTransId="{D125B871-EBEB-4F6C-B350-122ACECF6B2E}" sibTransId="{08414325-1B86-48F9-8D78-49A2DF63ABF0}"/>
    <dgm:cxn modelId="{5AA58E2D-EA10-4D00-86F4-A49307890D45}" type="presOf" srcId="{A57CE2A3-4E3F-45CF-AD17-B4C1A4A2E8F2}" destId="{432A8ED4-F965-4742-8F06-A7A5A0797EAC}" srcOrd="1" destOrd="1" presId="urn:microsoft.com/office/officeart/2005/8/layout/hList7"/>
    <dgm:cxn modelId="{7FFFCC2E-BDD5-42FE-BD93-115777A7CD9E}" type="presOf" srcId="{669C477E-53B1-45D3-85CC-7FF9EDD43FC7}" destId="{432A8ED4-F965-4742-8F06-A7A5A0797EAC}" srcOrd="1" destOrd="0" presId="urn:microsoft.com/office/officeart/2005/8/layout/hList7"/>
    <dgm:cxn modelId="{7235E82E-F2C1-4028-8714-4AA20A8F5E5D}" srcId="{669C477E-53B1-45D3-85CC-7FF9EDD43FC7}" destId="{A57CE2A3-4E3F-45CF-AD17-B4C1A4A2E8F2}" srcOrd="0" destOrd="0" parTransId="{D2E867B0-9610-4EBC-914F-5F6AC1BB8356}" sibTransId="{BA73CBBF-FC6E-40C3-A1B7-02320CC87D71}"/>
    <dgm:cxn modelId="{56703834-C6E9-4BE1-86BC-36F406099D71}" srcId="{0D7D87BA-3CFB-48A4-86F0-29BD07EFCB8E}" destId="{4D305435-AC80-45E8-A26E-83BA11844D9C}" srcOrd="0" destOrd="0" parTransId="{5245148C-7F04-4638-BAF4-0F78D45EEAEB}" sibTransId="{3756E74E-9457-470B-8909-0D85FA748278}"/>
    <dgm:cxn modelId="{B30A1638-C4C3-4C9E-BE83-BD86AC6E4423}" type="presOf" srcId="{4D305435-AC80-45E8-A26E-83BA11844D9C}" destId="{9D2D9001-69BB-4606-917C-72FC7FD38835}" srcOrd="1" destOrd="1" presId="urn:microsoft.com/office/officeart/2005/8/layout/hList7"/>
    <dgm:cxn modelId="{42938741-C0E2-4AD5-8ACD-6E56E180AF72}" type="presOf" srcId="{32F11205-7E1A-4B9A-A8C1-4FC49C3817C7}" destId="{607F4448-E253-43F1-AB78-34A673B4AD04}" srcOrd="0" destOrd="1" presId="urn:microsoft.com/office/officeart/2005/8/layout/hList7"/>
    <dgm:cxn modelId="{6CD14F66-AE64-4EF1-ABCA-105494C4A8EA}" type="presOf" srcId="{E7426C77-C297-4943-9B73-74FB87E46FF2}" destId="{432A8ED4-F965-4742-8F06-A7A5A0797EAC}" srcOrd="1" destOrd="4" presId="urn:microsoft.com/office/officeart/2005/8/layout/hList7"/>
    <dgm:cxn modelId="{C5EB4A4B-5731-4F4E-AF2E-E3EC5C2CBB84}" type="presOf" srcId="{64DE597C-9735-4F51-BB3F-40E13E638169}" destId="{00B5D092-5AF0-4FDB-8F9D-838CB9915AD8}" srcOrd="1" destOrd="0" presId="urn:microsoft.com/office/officeart/2005/8/layout/hList7"/>
    <dgm:cxn modelId="{11ED1B70-1E84-49CB-B4D5-69754C7A7C2A}" srcId="{1513D6B0-1B6A-471F-9F12-BEABA7EEBAAB}" destId="{0D7D87BA-3CFB-48A4-86F0-29BD07EFCB8E}" srcOrd="0" destOrd="0" parTransId="{AAD49E98-A3C4-474F-A359-8B1C11EAB796}" sibTransId="{90A9714A-0F6B-4C5B-9D4C-2B3CDF18603B}"/>
    <dgm:cxn modelId="{9803D272-8531-4760-AA33-C071A7AE0A0D}" type="presOf" srcId="{4D305435-AC80-45E8-A26E-83BA11844D9C}" destId="{1F17BA61-B518-444B-B784-A7EE6834A68A}" srcOrd="0" destOrd="1" presId="urn:microsoft.com/office/officeart/2005/8/layout/hList7"/>
    <dgm:cxn modelId="{451F027F-A531-4B32-9719-47E14D750BA8}" type="presOf" srcId="{90A9714A-0F6B-4C5B-9D4C-2B3CDF18603B}" destId="{2C34E01F-B169-4313-8876-6C5AD15A01BF}" srcOrd="0" destOrd="0" presId="urn:microsoft.com/office/officeart/2005/8/layout/hList7"/>
    <dgm:cxn modelId="{47D3F483-1C87-4A76-8097-B4CE21C598B9}" type="presOf" srcId="{89F19682-07C8-4FE0-8BDD-21777538C020}" destId="{4183576B-9859-4C63-B8FB-9D35859DE43C}" srcOrd="0" destOrd="0" presId="urn:microsoft.com/office/officeart/2005/8/layout/hList7"/>
    <dgm:cxn modelId="{1D261087-0DB0-458D-8DCA-09808C1E53BE}" type="presOf" srcId="{0D7D87BA-3CFB-48A4-86F0-29BD07EFCB8E}" destId="{1F17BA61-B518-444B-B784-A7EE6834A68A}" srcOrd="0" destOrd="0" presId="urn:microsoft.com/office/officeart/2005/8/layout/hList7"/>
    <dgm:cxn modelId="{AA2190AA-AD96-441C-BE85-6E0D66034EDC}" type="presOf" srcId="{E7426C77-C297-4943-9B73-74FB87E46FF2}" destId="{D59CB1C6-5E3A-4745-84D8-EA0F401B38D0}" srcOrd="0" destOrd="4" presId="urn:microsoft.com/office/officeart/2005/8/layout/hList7"/>
    <dgm:cxn modelId="{160E18C3-C899-44F3-B196-6D5A8D065EA9}" type="presOf" srcId="{64DE597C-9735-4F51-BB3F-40E13E638169}" destId="{607F4448-E253-43F1-AB78-34A673B4AD04}" srcOrd="0" destOrd="0" presId="urn:microsoft.com/office/officeart/2005/8/layout/hList7"/>
    <dgm:cxn modelId="{368E31C4-2549-4B6B-9BD2-A3E0F3BB9B2D}" type="presOf" srcId="{0D7D87BA-3CFB-48A4-86F0-29BD07EFCB8E}" destId="{9D2D9001-69BB-4606-917C-72FC7FD38835}" srcOrd="1" destOrd="0" presId="urn:microsoft.com/office/officeart/2005/8/layout/hList7"/>
    <dgm:cxn modelId="{F1DAA1CA-A0D1-4EA3-8331-5473D2646E96}" type="presOf" srcId="{9B5048BB-A2DE-4CBC-9984-42E58EE025A2}" destId="{D59CB1C6-5E3A-4745-84D8-EA0F401B38D0}" srcOrd="0" destOrd="3" presId="urn:microsoft.com/office/officeart/2005/8/layout/hList7"/>
    <dgm:cxn modelId="{BE3AABCB-9865-4073-A5F8-E4DD681FA907}" type="presOf" srcId="{1513D6B0-1B6A-471F-9F12-BEABA7EEBAAB}" destId="{2C9CC80F-1E27-4854-8A90-C2109C102AD0}" srcOrd="0" destOrd="0" presId="urn:microsoft.com/office/officeart/2005/8/layout/hList7"/>
    <dgm:cxn modelId="{51DBD3D7-D3FF-4603-938D-FFFDAFF0A66D}" type="presOf" srcId="{9B5048BB-A2DE-4CBC-9984-42E58EE025A2}" destId="{432A8ED4-F965-4742-8F06-A7A5A0797EAC}" srcOrd="1" destOrd="3" presId="urn:microsoft.com/office/officeart/2005/8/layout/hList7"/>
    <dgm:cxn modelId="{AFEEF3DA-31B0-4015-A2E4-08B0359ECAE4}" srcId="{1513D6B0-1B6A-471F-9F12-BEABA7EEBAAB}" destId="{669C477E-53B1-45D3-85CC-7FF9EDD43FC7}" srcOrd="2" destOrd="0" parTransId="{910AC6FA-6516-44ED-B446-99699D9CCD17}" sibTransId="{E79A46E3-197E-4AE3-A265-9A12AC5336F2}"/>
    <dgm:cxn modelId="{A21811DC-8AF0-4912-9B12-F5840C4A062C}" type="presOf" srcId="{A57CE2A3-4E3F-45CF-AD17-B4C1A4A2E8F2}" destId="{D59CB1C6-5E3A-4745-84D8-EA0F401B38D0}" srcOrd="0" destOrd="1" presId="urn:microsoft.com/office/officeart/2005/8/layout/hList7"/>
    <dgm:cxn modelId="{8B118BDF-FAA2-4E5A-B8BF-6414940378C6}" type="presOf" srcId="{32F11205-7E1A-4B9A-A8C1-4FC49C3817C7}" destId="{00B5D092-5AF0-4FDB-8F9D-838CB9915AD8}" srcOrd="1" destOrd="1" presId="urn:microsoft.com/office/officeart/2005/8/layout/hList7"/>
    <dgm:cxn modelId="{078C1AEA-8488-439E-B37B-32E0A22E50B7}" srcId="{669C477E-53B1-45D3-85CC-7FF9EDD43FC7}" destId="{9B5048BB-A2DE-4CBC-9984-42E58EE025A2}" srcOrd="2" destOrd="0" parTransId="{89B1CD37-BE23-48A8-9ED6-BC59604404B5}" sibTransId="{E4003244-AE9D-45C5-B707-4C81A8DD004C}"/>
    <dgm:cxn modelId="{146004F9-60E4-4843-848C-6D2925E56F94}" type="presOf" srcId="{669C477E-53B1-45D3-85CC-7FF9EDD43FC7}" destId="{D59CB1C6-5E3A-4745-84D8-EA0F401B38D0}" srcOrd="0" destOrd="0" presId="urn:microsoft.com/office/officeart/2005/8/layout/hList7"/>
    <dgm:cxn modelId="{BF9728FA-7F63-4C41-B0BD-AC236ACCC08F}" type="presOf" srcId="{6ECE8416-B66E-4077-99E7-C89184FB93C1}" destId="{D59CB1C6-5E3A-4745-84D8-EA0F401B38D0}" srcOrd="0" destOrd="2" presId="urn:microsoft.com/office/officeart/2005/8/layout/hList7"/>
    <dgm:cxn modelId="{671A6DFB-3E5C-4031-8F1D-B0BC4A30C492}" srcId="{1513D6B0-1B6A-471F-9F12-BEABA7EEBAAB}" destId="{64DE597C-9735-4F51-BB3F-40E13E638169}" srcOrd="1" destOrd="0" parTransId="{C75146DE-0E90-4172-9242-CE07B305B743}" sibTransId="{89F19682-07C8-4FE0-8BDD-21777538C020}"/>
    <dgm:cxn modelId="{06FEAD34-5012-4162-A4E5-409AA6F458DC}" type="presParOf" srcId="{2C9CC80F-1E27-4854-8A90-C2109C102AD0}" destId="{CC0DFB8B-E884-4DF5-874A-530722C536DD}" srcOrd="0" destOrd="0" presId="urn:microsoft.com/office/officeart/2005/8/layout/hList7"/>
    <dgm:cxn modelId="{D66B3C21-4023-4CE2-91D1-D6C4A8485496}" type="presParOf" srcId="{2C9CC80F-1E27-4854-8A90-C2109C102AD0}" destId="{0FBB6E05-A5E6-41F5-A30C-706DB2CD5506}" srcOrd="1" destOrd="0" presId="urn:microsoft.com/office/officeart/2005/8/layout/hList7"/>
    <dgm:cxn modelId="{19EA549D-BC41-44AC-A68A-4F29F01D72F4}" type="presParOf" srcId="{0FBB6E05-A5E6-41F5-A30C-706DB2CD5506}" destId="{61317281-26CA-486A-A08B-1E829C6F5679}" srcOrd="0" destOrd="0" presId="urn:microsoft.com/office/officeart/2005/8/layout/hList7"/>
    <dgm:cxn modelId="{3F4C12EA-31EE-4E73-9785-BB733B3BC428}" type="presParOf" srcId="{61317281-26CA-486A-A08B-1E829C6F5679}" destId="{1F17BA61-B518-444B-B784-A7EE6834A68A}" srcOrd="0" destOrd="0" presId="urn:microsoft.com/office/officeart/2005/8/layout/hList7"/>
    <dgm:cxn modelId="{8B76EF3B-D4AB-43B9-A3DD-37560B60CBAB}" type="presParOf" srcId="{61317281-26CA-486A-A08B-1E829C6F5679}" destId="{9D2D9001-69BB-4606-917C-72FC7FD38835}" srcOrd="1" destOrd="0" presId="urn:microsoft.com/office/officeart/2005/8/layout/hList7"/>
    <dgm:cxn modelId="{0291C2B5-0897-49DF-8E65-88A7B394A471}" type="presParOf" srcId="{61317281-26CA-486A-A08B-1E829C6F5679}" destId="{7ABF6BBD-B457-4F70-B5D7-B826766851BB}" srcOrd="2" destOrd="0" presId="urn:microsoft.com/office/officeart/2005/8/layout/hList7"/>
    <dgm:cxn modelId="{C886C990-6782-4B38-9DD9-C40EB314F803}" type="presParOf" srcId="{61317281-26CA-486A-A08B-1E829C6F5679}" destId="{88D09F49-D69C-4D97-B070-EB52B9D54FA8}" srcOrd="3" destOrd="0" presId="urn:microsoft.com/office/officeart/2005/8/layout/hList7"/>
    <dgm:cxn modelId="{44ED9E10-8891-49A2-860C-7B4C98E71E96}" type="presParOf" srcId="{0FBB6E05-A5E6-41F5-A30C-706DB2CD5506}" destId="{2C34E01F-B169-4313-8876-6C5AD15A01BF}" srcOrd="1" destOrd="0" presId="urn:microsoft.com/office/officeart/2005/8/layout/hList7"/>
    <dgm:cxn modelId="{513816CC-A9F4-4F58-9F5A-9FA12BE40682}" type="presParOf" srcId="{0FBB6E05-A5E6-41F5-A30C-706DB2CD5506}" destId="{78C56E28-6184-404A-B000-E4D4ABAB3517}" srcOrd="2" destOrd="0" presId="urn:microsoft.com/office/officeart/2005/8/layout/hList7"/>
    <dgm:cxn modelId="{2A6156AD-0226-4F4E-A30B-C09C3FBFFBB4}" type="presParOf" srcId="{78C56E28-6184-404A-B000-E4D4ABAB3517}" destId="{607F4448-E253-43F1-AB78-34A673B4AD04}" srcOrd="0" destOrd="0" presId="urn:microsoft.com/office/officeart/2005/8/layout/hList7"/>
    <dgm:cxn modelId="{E334B122-8E43-42B9-BC96-24791EA356C8}" type="presParOf" srcId="{78C56E28-6184-404A-B000-E4D4ABAB3517}" destId="{00B5D092-5AF0-4FDB-8F9D-838CB9915AD8}" srcOrd="1" destOrd="0" presId="urn:microsoft.com/office/officeart/2005/8/layout/hList7"/>
    <dgm:cxn modelId="{BFA3D810-DDAD-4DB2-8F8F-0DF518A9BDD1}" type="presParOf" srcId="{78C56E28-6184-404A-B000-E4D4ABAB3517}" destId="{FFD006A6-FE30-42C0-9ABD-59ED1E895F88}" srcOrd="2" destOrd="0" presId="urn:microsoft.com/office/officeart/2005/8/layout/hList7"/>
    <dgm:cxn modelId="{982B637B-7EE6-4E67-87D3-D4D055E1DCA9}" type="presParOf" srcId="{78C56E28-6184-404A-B000-E4D4ABAB3517}" destId="{49DEAECD-720E-4CD0-B482-AB46AD348F5E}" srcOrd="3" destOrd="0" presId="urn:microsoft.com/office/officeart/2005/8/layout/hList7"/>
    <dgm:cxn modelId="{218A60F5-1C52-4E2D-8530-BBC802463409}" type="presParOf" srcId="{0FBB6E05-A5E6-41F5-A30C-706DB2CD5506}" destId="{4183576B-9859-4C63-B8FB-9D35859DE43C}" srcOrd="3" destOrd="0" presId="urn:microsoft.com/office/officeart/2005/8/layout/hList7"/>
    <dgm:cxn modelId="{49C51C06-33F7-489F-8BC2-813017AD5C7E}" type="presParOf" srcId="{0FBB6E05-A5E6-41F5-A30C-706DB2CD5506}" destId="{3BE24D47-1605-4374-84E6-F7D625598F01}" srcOrd="4" destOrd="0" presId="urn:microsoft.com/office/officeart/2005/8/layout/hList7"/>
    <dgm:cxn modelId="{590E059F-6C15-4AED-8851-C4298314C332}" type="presParOf" srcId="{3BE24D47-1605-4374-84E6-F7D625598F01}" destId="{D59CB1C6-5E3A-4745-84D8-EA0F401B38D0}" srcOrd="0" destOrd="0" presId="urn:microsoft.com/office/officeart/2005/8/layout/hList7"/>
    <dgm:cxn modelId="{345F1F27-558E-45B7-993E-A898D1975040}" type="presParOf" srcId="{3BE24D47-1605-4374-84E6-F7D625598F01}" destId="{432A8ED4-F965-4742-8F06-A7A5A0797EAC}" srcOrd="1" destOrd="0" presId="urn:microsoft.com/office/officeart/2005/8/layout/hList7"/>
    <dgm:cxn modelId="{1C7BC5C9-C390-453E-84AA-48517D987F8B}" type="presParOf" srcId="{3BE24D47-1605-4374-84E6-F7D625598F01}" destId="{C5F3A33B-FA94-4171-A76E-59079F0BB04D}" srcOrd="2" destOrd="0" presId="urn:microsoft.com/office/officeart/2005/8/layout/hList7"/>
    <dgm:cxn modelId="{88155C52-E28D-4A89-9CF8-D4FD1552A504}" type="presParOf" srcId="{3BE24D47-1605-4374-84E6-F7D625598F01}" destId="{BED34D9C-D641-45F7-BEE2-0AFD199C55E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8EA287-5BFD-47AC-B0DD-9EC157B29EDD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F358325-7A9F-43AF-9BD0-48DBC8731197}">
      <dgm:prSet phldrT="[Текст]" custT="1"/>
      <dgm:spPr>
        <a:solidFill>
          <a:srgbClr val="91B16B"/>
        </a:solidFill>
        <a:ln>
          <a:noFill/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Муниципальный проект МО город Волхов </a:t>
          </a:r>
          <a:r>
            <a:rPr lang="ru-RU" sz="1200" b="1" dirty="0">
              <a:solidFill>
                <a:schemeClr val="tx1"/>
              </a:solidFill>
            </a:rPr>
            <a:t>«Борьба с борщевиком Сосновского» </a:t>
          </a:r>
          <a:r>
            <a:rPr lang="ru-RU" sz="1100" dirty="0">
              <a:solidFill>
                <a:schemeClr val="tx1"/>
              </a:solidFill>
            </a:rPr>
            <a:t>- </a:t>
          </a:r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43,0</a:t>
          </a:r>
          <a:r>
            <a:rPr lang="ru-RU" sz="1100" dirty="0">
              <a:solidFill>
                <a:schemeClr val="tx1"/>
              </a:solidFill>
            </a:rPr>
            <a:t> тыс. рублей</a:t>
          </a:r>
        </a:p>
      </dgm:t>
    </dgm:pt>
    <dgm:pt modelId="{D54BF06C-EFDE-427B-A044-2CA75C688D38}" type="parTrans" cxnId="{9FBB400E-2453-4D3A-8526-983A0BD3D1F0}">
      <dgm:prSet/>
      <dgm:spPr/>
      <dgm:t>
        <a:bodyPr/>
        <a:lstStyle/>
        <a:p>
          <a:endParaRPr lang="ru-RU" sz="4400"/>
        </a:p>
      </dgm:t>
    </dgm:pt>
    <dgm:pt modelId="{D2EF0003-8867-467A-A11F-BC72B82B2F5C}" type="sibTrans" cxnId="{9FBB400E-2453-4D3A-8526-983A0BD3D1F0}">
      <dgm:prSet/>
      <dgm:spPr/>
      <dgm:t>
        <a:bodyPr/>
        <a:lstStyle/>
        <a:p>
          <a:endParaRPr lang="ru-RU" sz="4400"/>
        </a:p>
      </dgm:t>
    </dgm:pt>
    <dgm:pt modelId="{D74260BF-9305-40AA-8BD6-81E2532A65A6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100" dirty="0"/>
            <a:t> на проведение комплекса услуг по оценке эффективности проведенных химических мероприятий по уничтожению борщевика Сосновского</a:t>
          </a:r>
          <a:endParaRPr lang="ru-RU" sz="1100" i="1" dirty="0"/>
        </a:p>
      </dgm:t>
    </dgm:pt>
    <dgm:pt modelId="{4AA01EA1-F346-4020-B66C-1C8CCAE6869A}" type="parTrans" cxnId="{EE896076-3A62-4AE6-9289-598640E2D79C}">
      <dgm:prSet/>
      <dgm:spPr/>
      <dgm:t>
        <a:bodyPr/>
        <a:lstStyle/>
        <a:p>
          <a:endParaRPr lang="ru-RU"/>
        </a:p>
      </dgm:t>
    </dgm:pt>
    <dgm:pt modelId="{004FDC7B-040E-4E4D-A80A-4864591D6247}" type="sibTrans" cxnId="{EE896076-3A62-4AE6-9289-598640E2D79C}">
      <dgm:prSet/>
      <dgm:spPr/>
      <dgm:t>
        <a:bodyPr/>
        <a:lstStyle/>
        <a:p>
          <a:endParaRPr lang="ru-RU"/>
        </a:p>
      </dgm:t>
    </dgm:pt>
    <dgm:pt modelId="{DD9A511F-44A4-448D-96E7-C772188B1D4B}">
      <dgm:prSet phldrT="[Текст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r>
            <a:rPr lang="ru-RU" sz="1100" dirty="0"/>
            <a:t> проведение мероприятий по освобождению территорий от засоренности борщевиком Сосновского механическим методом (покос) </a:t>
          </a:r>
          <a:r>
            <a:rPr lang="ru-RU" sz="1100" i="1" dirty="0"/>
            <a:t>(субсидии МБУ «Дорожное хозяйство и благоустройство») </a:t>
          </a:r>
          <a:endParaRPr lang="ru-RU" sz="1100" dirty="0"/>
        </a:p>
      </dgm:t>
    </dgm:pt>
    <dgm:pt modelId="{0694598E-FD67-48DF-A561-46F76DC30088}" type="parTrans" cxnId="{E27108F3-99DE-45DB-BD04-60EFDA11D16F}">
      <dgm:prSet/>
      <dgm:spPr/>
      <dgm:t>
        <a:bodyPr/>
        <a:lstStyle/>
        <a:p>
          <a:endParaRPr lang="ru-RU"/>
        </a:p>
      </dgm:t>
    </dgm:pt>
    <dgm:pt modelId="{BC29A296-6BF7-4E24-A538-E3940816A3AC}" type="sibTrans" cxnId="{E27108F3-99DE-45DB-BD04-60EFDA11D16F}">
      <dgm:prSet/>
      <dgm:spPr/>
      <dgm:t>
        <a:bodyPr/>
        <a:lstStyle/>
        <a:p>
          <a:endParaRPr lang="ru-RU"/>
        </a:p>
      </dgm:t>
    </dgm:pt>
    <dgm:pt modelId="{C565AE9C-8C73-4A37-B393-E80A6FA25F26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endParaRPr lang="ru-RU" sz="1100" dirty="0"/>
        </a:p>
      </dgm:t>
    </dgm:pt>
    <dgm:pt modelId="{C5AFFD87-76FF-4B4A-AF9D-1BF47DAAE19E}" type="parTrans" cxnId="{53C88B5E-5677-4EE5-9A1D-74F62BC0D140}">
      <dgm:prSet/>
      <dgm:spPr/>
      <dgm:t>
        <a:bodyPr/>
        <a:lstStyle/>
        <a:p>
          <a:endParaRPr lang="ru-RU"/>
        </a:p>
      </dgm:t>
    </dgm:pt>
    <dgm:pt modelId="{A4C82015-38B3-400E-AC7F-505CCDCD6A46}" type="sibTrans" cxnId="{53C88B5E-5677-4EE5-9A1D-74F62BC0D140}">
      <dgm:prSet/>
      <dgm:spPr/>
      <dgm:t>
        <a:bodyPr/>
        <a:lstStyle/>
        <a:p>
          <a:endParaRPr lang="ru-RU"/>
        </a:p>
      </dgm:t>
    </dgm:pt>
    <dgm:pt modelId="{B956EDF0-CA57-4CAA-AF63-196807C2F7E8}">
      <dgm:prSet phldrT="[Текст]" custT="1"/>
      <dgm:spPr>
        <a:solidFill>
          <a:srgbClr val="91B16B"/>
        </a:solidFill>
        <a:ln>
          <a:noFill/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Муниципальный проект Волховского муниципального района </a:t>
          </a:r>
          <a:r>
            <a:rPr lang="ru-RU" sz="1100" b="1" dirty="0">
              <a:solidFill>
                <a:schemeClr val="tx1"/>
              </a:solidFill>
            </a:rPr>
            <a:t>«Ликвидация борщевика Сосновского на территории муниципальных образований Волховского муниципального района»</a:t>
          </a:r>
          <a:r>
            <a:rPr lang="ru-RU" sz="1100" dirty="0">
              <a:solidFill>
                <a:schemeClr val="tx1"/>
              </a:solidFill>
            </a:rPr>
            <a:t> - </a:t>
          </a:r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524,2 </a:t>
          </a:r>
          <a:r>
            <a:rPr lang="ru-RU" sz="1100" dirty="0">
              <a:solidFill>
                <a:schemeClr val="tx1"/>
              </a:solidFill>
            </a:rPr>
            <a:t>тыс. рублей</a:t>
          </a:r>
        </a:p>
      </dgm:t>
    </dgm:pt>
    <dgm:pt modelId="{BE04CF35-28FF-4DBB-BE4F-F7562B401AC7}" type="sibTrans" cxnId="{46B90A4C-EF20-440B-809F-EAC0F9835C36}">
      <dgm:prSet/>
      <dgm:spPr/>
      <dgm:t>
        <a:bodyPr/>
        <a:lstStyle/>
        <a:p>
          <a:endParaRPr lang="ru-RU" sz="4400"/>
        </a:p>
      </dgm:t>
    </dgm:pt>
    <dgm:pt modelId="{79DE33FB-FBF8-441A-BC3D-39BE79FDA334}" type="parTrans" cxnId="{46B90A4C-EF20-440B-809F-EAC0F9835C36}">
      <dgm:prSet/>
      <dgm:spPr/>
      <dgm:t>
        <a:bodyPr/>
        <a:lstStyle/>
        <a:p>
          <a:endParaRPr lang="ru-RU" sz="4400"/>
        </a:p>
      </dgm:t>
    </dgm:pt>
    <dgm:pt modelId="{690C0FAD-A612-4450-9252-857771983DFC}">
      <dgm:prSet phldrT="[Текст]" custT="1"/>
      <dgm:spPr>
        <a:solidFill>
          <a:srgbClr val="91B16B"/>
        </a:solidFill>
        <a:ln>
          <a:noFill/>
        </a:ln>
      </dgm:spPr>
      <dgm:t>
        <a:bodyPr/>
        <a:lstStyle/>
        <a:p>
          <a:r>
            <a:rPr lang="ru-RU" sz="1100" dirty="0">
              <a:solidFill>
                <a:schemeClr val="tx1"/>
              </a:solidFill>
            </a:rPr>
            <a:t>Отраслевой проект </a:t>
          </a:r>
          <a:r>
            <a:rPr lang="ru-RU" sz="1100" b="1" dirty="0">
              <a:solidFill>
                <a:schemeClr val="tx1"/>
              </a:solidFill>
            </a:rPr>
            <a:t>«Благоустройство сельских территорий»</a:t>
          </a:r>
          <a:r>
            <a:rPr lang="ru-RU" sz="1100" dirty="0">
              <a:solidFill>
                <a:schemeClr val="tx1"/>
              </a:solidFill>
            </a:rPr>
            <a:t> - </a:t>
          </a:r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599,0</a:t>
          </a:r>
          <a:r>
            <a: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100" dirty="0">
              <a:solidFill>
                <a:schemeClr val="tx1"/>
              </a:solidFill>
            </a:rPr>
            <a:t>тыс. рублей</a:t>
          </a:r>
          <a:endParaRPr lang="ru-RU" sz="1100" dirty="0"/>
        </a:p>
      </dgm:t>
    </dgm:pt>
    <dgm:pt modelId="{61A8F36A-FC3A-453A-9698-B8388BDA5729}" type="parTrans" cxnId="{F5E13301-75DD-47B1-B1A6-83C8869AD06F}">
      <dgm:prSet/>
      <dgm:spPr/>
      <dgm:t>
        <a:bodyPr/>
        <a:lstStyle/>
        <a:p>
          <a:endParaRPr lang="ru-RU"/>
        </a:p>
      </dgm:t>
    </dgm:pt>
    <dgm:pt modelId="{D443D79C-9C76-426A-9735-FA0BAB5045C1}" type="sibTrans" cxnId="{F5E13301-75DD-47B1-B1A6-83C8869AD06F}">
      <dgm:prSet/>
      <dgm:spPr/>
      <dgm:t>
        <a:bodyPr/>
        <a:lstStyle/>
        <a:p>
          <a:endParaRPr lang="ru-RU"/>
        </a:p>
      </dgm:t>
    </dgm:pt>
    <dgm:pt modelId="{51A4F642-E25F-495E-B3BD-AAF15BFE8D34}">
      <dgm:prSet phldrT="[Текст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pPr marL="85725" indent="-85725"/>
          <a:r>
            <a:rPr lang="ru-RU" sz="1100" dirty="0"/>
            <a:t>проведение комплекса мероприятий по борьбе с борщевиком Сосновского химическим способом</a:t>
          </a:r>
        </a:p>
      </dgm:t>
    </dgm:pt>
    <dgm:pt modelId="{9FA61794-D917-4415-ACC4-4E3702198C97}" type="parTrans" cxnId="{A17566B5-7847-45F4-8967-18663A89E256}">
      <dgm:prSet/>
      <dgm:spPr/>
      <dgm:t>
        <a:bodyPr/>
        <a:lstStyle/>
        <a:p>
          <a:endParaRPr lang="ru-RU"/>
        </a:p>
      </dgm:t>
    </dgm:pt>
    <dgm:pt modelId="{ABDE52BD-2E75-4C47-AB8C-182360C8F22D}" type="sibTrans" cxnId="{A17566B5-7847-45F4-8967-18663A89E256}">
      <dgm:prSet/>
      <dgm:spPr/>
      <dgm:t>
        <a:bodyPr/>
        <a:lstStyle/>
        <a:p>
          <a:endParaRPr lang="ru-RU"/>
        </a:p>
      </dgm:t>
    </dgm:pt>
    <dgm:pt modelId="{145B6D49-FB4C-4908-BC58-3BE002580C13}" type="pres">
      <dgm:prSet presAssocID="{B58EA287-5BFD-47AC-B0DD-9EC157B29EDD}" presName="linear" presStyleCnt="0">
        <dgm:presLayoutVars>
          <dgm:dir/>
          <dgm:animLvl val="lvl"/>
          <dgm:resizeHandles val="exact"/>
        </dgm:presLayoutVars>
      </dgm:prSet>
      <dgm:spPr/>
    </dgm:pt>
    <dgm:pt modelId="{8C0E50BC-8934-45B7-A103-D25737A15080}" type="pres">
      <dgm:prSet presAssocID="{8F358325-7A9F-43AF-9BD0-48DBC8731197}" presName="parentLin" presStyleCnt="0"/>
      <dgm:spPr/>
    </dgm:pt>
    <dgm:pt modelId="{8C0AF337-698C-47CD-86F8-2BA55D114C1F}" type="pres">
      <dgm:prSet presAssocID="{8F358325-7A9F-43AF-9BD0-48DBC8731197}" presName="parentLeftMargin" presStyleLbl="node1" presStyleIdx="0" presStyleCnt="3"/>
      <dgm:spPr/>
    </dgm:pt>
    <dgm:pt modelId="{31E3E1BE-FF8A-444A-B721-24FE0DD8EE23}" type="pres">
      <dgm:prSet presAssocID="{8F358325-7A9F-43AF-9BD0-48DBC8731197}" presName="parentText" presStyleLbl="node1" presStyleIdx="0" presStyleCnt="3" custScaleX="105491" custScaleY="103355">
        <dgm:presLayoutVars>
          <dgm:chMax val="0"/>
          <dgm:bulletEnabled val="1"/>
        </dgm:presLayoutVars>
      </dgm:prSet>
      <dgm:spPr/>
    </dgm:pt>
    <dgm:pt modelId="{8E798E3A-69EA-481B-9786-F6619096E6DB}" type="pres">
      <dgm:prSet presAssocID="{8F358325-7A9F-43AF-9BD0-48DBC8731197}" presName="negativeSpace" presStyleCnt="0"/>
      <dgm:spPr/>
    </dgm:pt>
    <dgm:pt modelId="{42D9D21D-DF8C-4E28-878A-8C6AD77CC0CD}" type="pres">
      <dgm:prSet presAssocID="{8F358325-7A9F-43AF-9BD0-48DBC8731197}" presName="childText" presStyleLbl="con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364D410A-6F26-44F9-A254-7B9B4FB0AD76}" type="pres">
      <dgm:prSet presAssocID="{D2EF0003-8867-467A-A11F-BC72B82B2F5C}" presName="spaceBetweenRectangles" presStyleCnt="0"/>
      <dgm:spPr/>
    </dgm:pt>
    <dgm:pt modelId="{B6F42404-AD04-4583-ABA9-27884E9E0309}" type="pres">
      <dgm:prSet presAssocID="{B956EDF0-CA57-4CAA-AF63-196807C2F7E8}" presName="parentLin" presStyleCnt="0"/>
      <dgm:spPr/>
    </dgm:pt>
    <dgm:pt modelId="{63516BEB-06CF-4CAA-A2F6-6A52E069B777}" type="pres">
      <dgm:prSet presAssocID="{B956EDF0-CA57-4CAA-AF63-196807C2F7E8}" presName="parentLeftMargin" presStyleLbl="node1" presStyleIdx="0" presStyleCnt="3"/>
      <dgm:spPr/>
    </dgm:pt>
    <dgm:pt modelId="{D547D9D0-9549-437F-908E-B809A528CC51}" type="pres">
      <dgm:prSet presAssocID="{B956EDF0-CA57-4CAA-AF63-196807C2F7E8}" presName="parentText" presStyleLbl="node1" presStyleIdx="1" presStyleCnt="3" custScaleX="105491" custScaleY="186085">
        <dgm:presLayoutVars>
          <dgm:chMax val="0"/>
          <dgm:bulletEnabled val="1"/>
        </dgm:presLayoutVars>
      </dgm:prSet>
      <dgm:spPr/>
    </dgm:pt>
    <dgm:pt modelId="{C2F44B49-CC7A-418E-89DB-AA9EBC8212DB}" type="pres">
      <dgm:prSet presAssocID="{B956EDF0-CA57-4CAA-AF63-196807C2F7E8}" presName="negativeSpace" presStyleCnt="0"/>
      <dgm:spPr/>
    </dgm:pt>
    <dgm:pt modelId="{6E510F8F-B4DF-42F0-9776-6F199D254D89}" type="pres">
      <dgm:prSet presAssocID="{B956EDF0-CA57-4CAA-AF63-196807C2F7E8}" presName="childText" presStyleLbl="conFgAcc1" presStyleIdx="1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C6F71951-2E67-4773-81F9-7D5719C3002A}" type="pres">
      <dgm:prSet presAssocID="{BE04CF35-28FF-4DBB-BE4F-F7562B401AC7}" presName="spaceBetweenRectangles" presStyleCnt="0"/>
      <dgm:spPr/>
    </dgm:pt>
    <dgm:pt modelId="{FA89F2A5-AB9A-44EC-A4FC-DB77D8461657}" type="pres">
      <dgm:prSet presAssocID="{690C0FAD-A612-4450-9252-857771983DFC}" presName="parentLin" presStyleCnt="0"/>
      <dgm:spPr/>
    </dgm:pt>
    <dgm:pt modelId="{CB7BCA20-FE11-4E48-BDA9-B88B76CB07CD}" type="pres">
      <dgm:prSet presAssocID="{690C0FAD-A612-4450-9252-857771983DFC}" presName="parentLeftMargin" presStyleLbl="node1" presStyleIdx="1" presStyleCnt="3"/>
      <dgm:spPr/>
    </dgm:pt>
    <dgm:pt modelId="{6253AEBA-6850-405A-BAF7-5BA69F0EAB82}" type="pres">
      <dgm:prSet presAssocID="{690C0FAD-A612-4450-9252-857771983DFC}" presName="parentText" presStyleLbl="node1" presStyleIdx="2" presStyleCnt="3" custScaleX="106011">
        <dgm:presLayoutVars>
          <dgm:chMax val="0"/>
          <dgm:bulletEnabled val="1"/>
        </dgm:presLayoutVars>
      </dgm:prSet>
      <dgm:spPr/>
    </dgm:pt>
    <dgm:pt modelId="{5C0C6A4C-847E-4A97-9375-C9EE3398F3D8}" type="pres">
      <dgm:prSet presAssocID="{690C0FAD-A612-4450-9252-857771983DFC}" presName="negativeSpace" presStyleCnt="0"/>
      <dgm:spPr/>
    </dgm:pt>
    <dgm:pt modelId="{586CD07F-6441-4CFC-A96A-526D333B5B23}" type="pres">
      <dgm:prSet presAssocID="{690C0FAD-A612-4450-9252-857771983DFC}" presName="childText" presStyleLbl="conFgAcc1" presStyleIdx="2" presStyleCnt="3" custScaleY="104377">
        <dgm:presLayoutVars>
          <dgm:bulletEnabled val="1"/>
        </dgm:presLayoutVars>
      </dgm:prSet>
      <dgm:spPr>
        <a:prstGeom prst="roundRect">
          <a:avLst/>
        </a:prstGeom>
        <a:solidFill>
          <a:schemeClr val="bg2">
            <a:lumMod val="90000"/>
            <a:alpha val="90000"/>
          </a:schemeClr>
        </a:solidFill>
      </dgm:spPr>
    </dgm:pt>
  </dgm:ptLst>
  <dgm:cxnLst>
    <dgm:cxn modelId="{F5E13301-75DD-47B1-B1A6-83C8869AD06F}" srcId="{B58EA287-5BFD-47AC-B0DD-9EC157B29EDD}" destId="{690C0FAD-A612-4450-9252-857771983DFC}" srcOrd="2" destOrd="0" parTransId="{61A8F36A-FC3A-453A-9698-B8388BDA5729}" sibTransId="{D443D79C-9C76-426A-9735-FA0BAB5045C1}"/>
    <dgm:cxn modelId="{0EFBFB08-B83C-4A12-BED8-F06C30D30990}" type="presOf" srcId="{690C0FAD-A612-4450-9252-857771983DFC}" destId="{CB7BCA20-FE11-4E48-BDA9-B88B76CB07CD}" srcOrd="0" destOrd="0" presId="urn:microsoft.com/office/officeart/2005/8/layout/list1"/>
    <dgm:cxn modelId="{9FBB400E-2453-4D3A-8526-983A0BD3D1F0}" srcId="{B58EA287-5BFD-47AC-B0DD-9EC157B29EDD}" destId="{8F358325-7A9F-43AF-9BD0-48DBC8731197}" srcOrd="0" destOrd="0" parTransId="{D54BF06C-EFDE-427B-A044-2CA75C688D38}" sibTransId="{D2EF0003-8867-467A-A11F-BC72B82B2F5C}"/>
    <dgm:cxn modelId="{315AA711-D6C6-47CA-9B7C-608C72F0E006}" type="presOf" srcId="{B58EA287-5BFD-47AC-B0DD-9EC157B29EDD}" destId="{145B6D49-FB4C-4908-BC58-3BE002580C13}" srcOrd="0" destOrd="0" presId="urn:microsoft.com/office/officeart/2005/8/layout/list1"/>
    <dgm:cxn modelId="{81BD8220-1FED-4134-B6BC-075EC71A82DB}" type="presOf" srcId="{8F358325-7A9F-43AF-9BD0-48DBC8731197}" destId="{31E3E1BE-FF8A-444A-B721-24FE0DD8EE23}" srcOrd="1" destOrd="0" presId="urn:microsoft.com/office/officeart/2005/8/layout/list1"/>
    <dgm:cxn modelId="{982C8525-8B2E-4B6F-A84A-811A3EC9B53D}" type="presOf" srcId="{B956EDF0-CA57-4CAA-AF63-196807C2F7E8}" destId="{63516BEB-06CF-4CAA-A2F6-6A52E069B777}" srcOrd="0" destOrd="0" presId="urn:microsoft.com/office/officeart/2005/8/layout/list1"/>
    <dgm:cxn modelId="{53C88B5E-5677-4EE5-9A1D-74F62BC0D140}" srcId="{8F358325-7A9F-43AF-9BD0-48DBC8731197}" destId="{C565AE9C-8C73-4A37-B393-E80A6FA25F26}" srcOrd="1" destOrd="0" parTransId="{C5AFFD87-76FF-4B4A-AF9D-1BF47DAAE19E}" sibTransId="{A4C82015-38B3-400E-AC7F-505CCDCD6A46}"/>
    <dgm:cxn modelId="{46B90A4C-EF20-440B-809F-EAC0F9835C36}" srcId="{B58EA287-5BFD-47AC-B0DD-9EC157B29EDD}" destId="{B956EDF0-CA57-4CAA-AF63-196807C2F7E8}" srcOrd="1" destOrd="0" parTransId="{79DE33FB-FBF8-441A-BC3D-39BE79FDA334}" sibTransId="{BE04CF35-28FF-4DBB-BE4F-F7562B401AC7}"/>
    <dgm:cxn modelId="{6FAC404E-1D85-4028-A7A9-AF93C551DFF8}" type="presOf" srcId="{DD9A511F-44A4-448D-96E7-C772188B1D4B}" destId="{6E510F8F-B4DF-42F0-9776-6F199D254D89}" srcOrd="0" destOrd="0" presId="urn:microsoft.com/office/officeart/2005/8/layout/list1"/>
    <dgm:cxn modelId="{EE896076-3A62-4AE6-9289-598640E2D79C}" srcId="{8F358325-7A9F-43AF-9BD0-48DBC8731197}" destId="{D74260BF-9305-40AA-8BD6-81E2532A65A6}" srcOrd="0" destOrd="0" parTransId="{4AA01EA1-F346-4020-B66C-1C8CCAE6869A}" sibTransId="{004FDC7B-040E-4E4D-A80A-4864591D6247}"/>
    <dgm:cxn modelId="{D3C14179-425F-4050-AD35-9643EECBDB26}" type="presOf" srcId="{B956EDF0-CA57-4CAA-AF63-196807C2F7E8}" destId="{D547D9D0-9549-437F-908E-B809A528CC51}" srcOrd="1" destOrd="0" presId="urn:microsoft.com/office/officeart/2005/8/layout/list1"/>
    <dgm:cxn modelId="{3379198F-E099-41A3-BD93-25A4A9D0C8ED}" type="presOf" srcId="{690C0FAD-A612-4450-9252-857771983DFC}" destId="{6253AEBA-6850-405A-BAF7-5BA69F0EAB82}" srcOrd="1" destOrd="0" presId="urn:microsoft.com/office/officeart/2005/8/layout/list1"/>
    <dgm:cxn modelId="{5B36E892-10EA-4DEF-A8E8-3B15CCFD9459}" type="presOf" srcId="{8F358325-7A9F-43AF-9BD0-48DBC8731197}" destId="{8C0AF337-698C-47CD-86F8-2BA55D114C1F}" srcOrd="0" destOrd="0" presId="urn:microsoft.com/office/officeart/2005/8/layout/list1"/>
    <dgm:cxn modelId="{7C0BA9A2-AB48-4D8C-A97F-4F9C1DD106E1}" type="presOf" srcId="{51A4F642-E25F-495E-B3BD-AAF15BFE8D34}" destId="{586CD07F-6441-4CFC-A96A-526D333B5B23}" srcOrd="0" destOrd="0" presId="urn:microsoft.com/office/officeart/2005/8/layout/list1"/>
    <dgm:cxn modelId="{A17566B5-7847-45F4-8967-18663A89E256}" srcId="{690C0FAD-A612-4450-9252-857771983DFC}" destId="{51A4F642-E25F-495E-B3BD-AAF15BFE8D34}" srcOrd="0" destOrd="0" parTransId="{9FA61794-D917-4415-ACC4-4E3702198C97}" sibTransId="{ABDE52BD-2E75-4C47-AB8C-182360C8F22D}"/>
    <dgm:cxn modelId="{77113EC1-1E65-4A7C-9224-091BE6B559E0}" type="presOf" srcId="{C565AE9C-8C73-4A37-B393-E80A6FA25F26}" destId="{42D9D21D-DF8C-4E28-878A-8C6AD77CC0CD}" srcOrd="0" destOrd="1" presId="urn:microsoft.com/office/officeart/2005/8/layout/list1"/>
    <dgm:cxn modelId="{6D478DCD-8787-411B-8CFB-38DB74C855E8}" type="presOf" srcId="{D74260BF-9305-40AA-8BD6-81E2532A65A6}" destId="{42D9D21D-DF8C-4E28-878A-8C6AD77CC0CD}" srcOrd="0" destOrd="0" presId="urn:microsoft.com/office/officeart/2005/8/layout/list1"/>
    <dgm:cxn modelId="{E27108F3-99DE-45DB-BD04-60EFDA11D16F}" srcId="{B956EDF0-CA57-4CAA-AF63-196807C2F7E8}" destId="{DD9A511F-44A4-448D-96E7-C772188B1D4B}" srcOrd="0" destOrd="0" parTransId="{0694598E-FD67-48DF-A561-46F76DC30088}" sibTransId="{BC29A296-6BF7-4E24-A538-E3940816A3AC}"/>
    <dgm:cxn modelId="{15036C62-85AF-432B-BAE1-55FC36B1D2D0}" type="presParOf" srcId="{145B6D49-FB4C-4908-BC58-3BE002580C13}" destId="{8C0E50BC-8934-45B7-A103-D25737A15080}" srcOrd="0" destOrd="0" presId="urn:microsoft.com/office/officeart/2005/8/layout/list1"/>
    <dgm:cxn modelId="{FD3E44A7-086E-4D2C-83BA-DDDE5B66B3AD}" type="presParOf" srcId="{8C0E50BC-8934-45B7-A103-D25737A15080}" destId="{8C0AF337-698C-47CD-86F8-2BA55D114C1F}" srcOrd="0" destOrd="0" presId="urn:microsoft.com/office/officeart/2005/8/layout/list1"/>
    <dgm:cxn modelId="{7B154A1C-63BE-4B69-9C04-78E615D129AA}" type="presParOf" srcId="{8C0E50BC-8934-45B7-A103-D25737A15080}" destId="{31E3E1BE-FF8A-444A-B721-24FE0DD8EE23}" srcOrd="1" destOrd="0" presId="urn:microsoft.com/office/officeart/2005/8/layout/list1"/>
    <dgm:cxn modelId="{815C7CB5-3ADD-4155-8D5A-80A789BF5E27}" type="presParOf" srcId="{145B6D49-FB4C-4908-BC58-3BE002580C13}" destId="{8E798E3A-69EA-481B-9786-F6619096E6DB}" srcOrd="1" destOrd="0" presId="urn:microsoft.com/office/officeart/2005/8/layout/list1"/>
    <dgm:cxn modelId="{39003824-917B-4704-8A30-6EEC50AB18A9}" type="presParOf" srcId="{145B6D49-FB4C-4908-BC58-3BE002580C13}" destId="{42D9D21D-DF8C-4E28-878A-8C6AD77CC0CD}" srcOrd="2" destOrd="0" presId="urn:microsoft.com/office/officeart/2005/8/layout/list1"/>
    <dgm:cxn modelId="{EF896D5F-8FA6-4EC7-BB3E-01785C8F9FB3}" type="presParOf" srcId="{145B6D49-FB4C-4908-BC58-3BE002580C13}" destId="{364D410A-6F26-44F9-A254-7B9B4FB0AD76}" srcOrd="3" destOrd="0" presId="urn:microsoft.com/office/officeart/2005/8/layout/list1"/>
    <dgm:cxn modelId="{68582585-AE1C-4CC5-BE27-774BE6374371}" type="presParOf" srcId="{145B6D49-FB4C-4908-BC58-3BE002580C13}" destId="{B6F42404-AD04-4583-ABA9-27884E9E0309}" srcOrd="4" destOrd="0" presId="urn:microsoft.com/office/officeart/2005/8/layout/list1"/>
    <dgm:cxn modelId="{314B8010-7870-4444-80C1-F39967A0D469}" type="presParOf" srcId="{B6F42404-AD04-4583-ABA9-27884E9E0309}" destId="{63516BEB-06CF-4CAA-A2F6-6A52E069B777}" srcOrd="0" destOrd="0" presId="urn:microsoft.com/office/officeart/2005/8/layout/list1"/>
    <dgm:cxn modelId="{DC49745F-32F4-41F8-8AD2-C760C0D9DE4B}" type="presParOf" srcId="{B6F42404-AD04-4583-ABA9-27884E9E0309}" destId="{D547D9D0-9549-437F-908E-B809A528CC51}" srcOrd="1" destOrd="0" presId="urn:microsoft.com/office/officeart/2005/8/layout/list1"/>
    <dgm:cxn modelId="{F11FC25B-EDC8-47EA-9FF1-D953BC85BD31}" type="presParOf" srcId="{145B6D49-FB4C-4908-BC58-3BE002580C13}" destId="{C2F44B49-CC7A-418E-89DB-AA9EBC8212DB}" srcOrd="5" destOrd="0" presId="urn:microsoft.com/office/officeart/2005/8/layout/list1"/>
    <dgm:cxn modelId="{1DD5372E-D3BF-4FD8-963E-90054746C14E}" type="presParOf" srcId="{145B6D49-FB4C-4908-BC58-3BE002580C13}" destId="{6E510F8F-B4DF-42F0-9776-6F199D254D89}" srcOrd="6" destOrd="0" presId="urn:microsoft.com/office/officeart/2005/8/layout/list1"/>
    <dgm:cxn modelId="{AD3F7B16-B651-46EA-A49B-F157E3358BE2}" type="presParOf" srcId="{145B6D49-FB4C-4908-BC58-3BE002580C13}" destId="{C6F71951-2E67-4773-81F9-7D5719C3002A}" srcOrd="7" destOrd="0" presId="urn:microsoft.com/office/officeart/2005/8/layout/list1"/>
    <dgm:cxn modelId="{CBBE4B81-E1C3-4282-897B-6D808FF5010B}" type="presParOf" srcId="{145B6D49-FB4C-4908-BC58-3BE002580C13}" destId="{FA89F2A5-AB9A-44EC-A4FC-DB77D8461657}" srcOrd="8" destOrd="0" presId="urn:microsoft.com/office/officeart/2005/8/layout/list1"/>
    <dgm:cxn modelId="{04DAA2E6-01B1-4CEA-904A-74BA5A55A890}" type="presParOf" srcId="{FA89F2A5-AB9A-44EC-A4FC-DB77D8461657}" destId="{CB7BCA20-FE11-4E48-BDA9-B88B76CB07CD}" srcOrd="0" destOrd="0" presId="urn:microsoft.com/office/officeart/2005/8/layout/list1"/>
    <dgm:cxn modelId="{900EC19F-0FA4-44DF-837B-42F684D6E6C5}" type="presParOf" srcId="{FA89F2A5-AB9A-44EC-A4FC-DB77D8461657}" destId="{6253AEBA-6850-405A-BAF7-5BA69F0EAB82}" srcOrd="1" destOrd="0" presId="urn:microsoft.com/office/officeart/2005/8/layout/list1"/>
    <dgm:cxn modelId="{8624B97C-638C-4B39-9D20-8E852C4D8A01}" type="presParOf" srcId="{145B6D49-FB4C-4908-BC58-3BE002580C13}" destId="{5C0C6A4C-847E-4A97-9375-C9EE3398F3D8}" srcOrd="9" destOrd="0" presId="urn:microsoft.com/office/officeart/2005/8/layout/list1"/>
    <dgm:cxn modelId="{4664F9AB-715F-4355-AE87-89C23F5A7345}" type="presParOf" srcId="{145B6D49-FB4C-4908-BC58-3BE002580C13}" destId="{586CD07F-6441-4CFC-A96A-526D333B5B23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370B0-6F16-4C59-AB14-40C095450848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A3EBDED-F7FD-444A-8132-F1C8C10E51C0}">
      <dgm:prSet phldrT="[Текст]" custT="1"/>
      <dgm:spPr>
        <a:solidFill>
          <a:schemeClr val="accent3">
            <a:lumMod val="75000"/>
            <a:alpha val="98000"/>
          </a:schemeClr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Собственные средства </a:t>
          </a:r>
          <a:r>
            <a:rPr lang="ru-RU" sz="1050" b="1" dirty="0"/>
            <a:t>– </a:t>
          </a:r>
        </a:p>
        <a:p>
          <a:r>
            <a:rPr lang="ru-RU" sz="1050" b="1" i="1" dirty="0"/>
            <a:t>средства, не имеющие определенных целей</a:t>
          </a:r>
        </a:p>
      </dgm:t>
    </dgm:pt>
    <dgm:pt modelId="{BBB85877-9D6F-45F2-964B-EE04B66F8095}" type="parTrans" cxnId="{E4004515-4911-4A37-BB18-C522A71801C1}">
      <dgm:prSet/>
      <dgm:spPr/>
      <dgm:t>
        <a:bodyPr/>
        <a:lstStyle/>
        <a:p>
          <a:endParaRPr lang="ru-RU" sz="2000" b="1"/>
        </a:p>
      </dgm:t>
    </dgm:pt>
    <dgm:pt modelId="{B48A63C3-2F86-4E4E-809A-4248B9829437}" type="sibTrans" cxnId="{E4004515-4911-4A37-BB18-C522A71801C1}">
      <dgm:prSet/>
      <dgm:spPr/>
      <dgm:t>
        <a:bodyPr/>
        <a:lstStyle/>
        <a:p>
          <a:endParaRPr lang="ru-RU" sz="2000" b="1"/>
        </a:p>
      </dgm:t>
    </dgm:pt>
    <dgm:pt modelId="{B1D5561A-A56A-45A5-BC4B-C169C6E1B657}">
      <dgm:prSet phldrT="[Текст]" custT="1"/>
      <dgm:spPr>
        <a:solidFill>
          <a:schemeClr val="accent3">
            <a:lumMod val="75000"/>
            <a:alpha val="98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400" b="1" dirty="0"/>
            <a:t>   Налоговые доходы</a:t>
          </a:r>
        </a:p>
      </dgm:t>
    </dgm:pt>
    <dgm:pt modelId="{2AE77B52-39E1-49B6-BF8E-D5908B588FC8}" type="parTrans" cxnId="{750AE6B8-7435-4FF2-A297-98CC23B8BFEF}">
      <dgm:prSet/>
      <dgm:spPr/>
      <dgm:t>
        <a:bodyPr/>
        <a:lstStyle/>
        <a:p>
          <a:endParaRPr lang="ru-RU" sz="2000" b="1"/>
        </a:p>
      </dgm:t>
    </dgm:pt>
    <dgm:pt modelId="{1302500E-057C-4065-98D8-F08D089A41F8}" type="sibTrans" cxnId="{750AE6B8-7435-4FF2-A297-98CC23B8BFEF}">
      <dgm:prSet/>
      <dgm:spPr/>
      <dgm:t>
        <a:bodyPr/>
        <a:lstStyle/>
        <a:p>
          <a:endParaRPr lang="ru-RU" sz="2000" b="1"/>
        </a:p>
      </dgm:t>
    </dgm:pt>
    <dgm:pt modelId="{F20B5C78-0085-4BBA-A007-E6782CEE45FF}">
      <dgm:prSet phldrT="[Текст]" custT="1"/>
      <dgm:spPr>
        <a:solidFill>
          <a:schemeClr val="accent3">
            <a:lumMod val="75000"/>
            <a:alpha val="96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ru-RU" sz="1400" b="1" dirty="0"/>
            <a:t>   Неналоговые доходы</a:t>
          </a:r>
        </a:p>
      </dgm:t>
    </dgm:pt>
    <dgm:pt modelId="{BA79F803-C3B5-4304-90CA-D9895031840F}" type="parTrans" cxnId="{17B0B686-4D1F-4C9E-BCFF-39CC4EB4FF83}">
      <dgm:prSet/>
      <dgm:spPr/>
      <dgm:t>
        <a:bodyPr/>
        <a:lstStyle/>
        <a:p>
          <a:endParaRPr lang="ru-RU" sz="2000" b="1"/>
        </a:p>
      </dgm:t>
    </dgm:pt>
    <dgm:pt modelId="{A32612C9-B0E0-4C80-9C6E-EA22B11E79A8}" type="sibTrans" cxnId="{17B0B686-4D1F-4C9E-BCFF-39CC4EB4FF83}">
      <dgm:prSet/>
      <dgm:spPr/>
      <dgm:t>
        <a:bodyPr/>
        <a:lstStyle/>
        <a:p>
          <a:endParaRPr lang="ru-RU" sz="2000" b="1"/>
        </a:p>
      </dgm:t>
    </dgm:pt>
    <dgm:pt modelId="{B55EDBAC-F48E-488A-A6CE-B615F323E058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marL="88900" indent="0" algn="l"/>
          <a:r>
            <a:rPr lang="ru-RU" sz="1200" b="1" dirty="0"/>
            <a:t>Дотации на выравнивание бюджетной обеспеченности</a:t>
          </a:r>
        </a:p>
      </dgm:t>
    </dgm:pt>
    <dgm:pt modelId="{E069D049-35F6-4496-9428-4140E92E6CE5}" type="parTrans" cxnId="{8278D640-743F-4C9A-8061-17DF702475D5}">
      <dgm:prSet/>
      <dgm:spPr/>
      <dgm:t>
        <a:bodyPr/>
        <a:lstStyle/>
        <a:p>
          <a:endParaRPr lang="ru-RU" sz="2000" b="1"/>
        </a:p>
      </dgm:t>
    </dgm:pt>
    <dgm:pt modelId="{ECF3E05B-81B4-494F-8CFD-59ED8D42AAF2}" type="sibTrans" cxnId="{8278D640-743F-4C9A-8061-17DF702475D5}">
      <dgm:prSet/>
      <dgm:spPr/>
      <dgm:t>
        <a:bodyPr/>
        <a:lstStyle/>
        <a:p>
          <a:endParaRPr lang="ru-RU" sz="2000" b="1"/>
        </a:p>
      </dgm:t>
    </dgm:pt>
    <dgm:pt modelId="{8531A9F0-7994-4CC4-80AA-EFBF389DF019}">
      <dgm:prSet phldrT="[Текст]" custT="1"/>
      <dgm:spPr>
        <a:solidFill>
          <a:srgbClr val="3C9094">
            <a:alpha val="92000"/>
          </a:srgbClr>
        </a:solid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>
            <a:spcAft>
              <a:spcPct val="35000"/>
            </a:spcAft>
          </a:pP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Целевые средства </a:t>
          </a:r>
          <a:r>
            <a:rPr lang="ru-RU" sz="1050" b="1" dirty="0"/>
            <a:t>– </a:t>
          </a:r>
        </a:p>
        <a:p>
          <a:pPr>
            <a:spcAft>
              <a:spcPts val="0"/>
            </a:spcAft>
          </a:pPr>
          <a:r>
            <a:rPr lang="ru-RU" sz="1050" b="1" i="1" dirty="0"/>
            <a:t>средства, которые должны быть израсходованы строго</a:t>
          </a:r>
        </a:p>
        <a:p>
          <a:pPr>
            <a:spcAft>
              <a:spcPts val="0"/>
            </a:spcAft>
          </a:pPr>
          <a:r>
            <a:rPr lang="ru-RU" sz="1050" b="1" i="1" dirty="0"/>
            <a:t> по целевому назначению</a:t>
          </a:r>
        </a:p>
      </dgm:t>
    </dgm:pt>
    <dgm:pt modelId="{D8010D52-D003-4972-9D10-47C1CFF95A45}" type="parTrans" cxnId="{92B808A7-14F7-470D-B8EF-718BABE79CBF}">
      <dgm:prSet/>
      <dgm:spPr/>
      <dgm:t>
        <a:bodyPr/>
        <a:lstStyle/>
        <a:p>
          <a:endParaRPr lang="ru-RU" sz="2000" b="1"/>
        </a:p>
      </dgm:t>
    </dgm:pt>
    <dgm:pt modelId="{2C78D357-8DF0-48C3-A431-2904F449141E}" type="sibTrans" cxnId="{92B808A7-14F7-470D-B8EF-718BABE79CBF}">
      <dgm:prSet/>
      <dgm:spPr/>
      <dgm:t>
        <a:bodyPr/>
        <a:lstStyle/>
        <a:p>
          <a:endParaRPr lang="ru-RU" sz="2000" b="1"/>
        </a:p>
      </dgm:t>
    </dgm:pt>
    <dgm:pt modelId="{F7BE18AD-4799-431F-A323-A010DD65EE90}">
      <dgm:prSet phldrT="[Текст]" custT="1"/>
      <dgm:spPr>
        <a:solidFill>
          <a:srgbClr val="3C9094">
            <a:alpha val="98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88900" algn="l"/>
          <a:r>
            <a:rPr lang="ru-RU" sz="1400" b="1" dirty="0"/>
            <a:t>Субсидии</a:t>
          </a:r>
          <a:endParaRPr lang="ru-RU" sz="1000" b="1" dirty="0"/>
        </a:p>
      </dgm:t>
    </dgm:pt>
    <dgm:pt modelId="{099AE466-0088-4E9A-9279-C3D81612EF2A}" type="parTrans" cxnId="{6AF8FD3F-0974-4D07-A537-CFFB3F132E13}">
      <dgm:prSet/>
      <dgm:spPr/>
      <dgm:t>
        <a:bodyPr/>
        <a:lstStyle/>
        <a:p>
          <a:endParaRPr lang="ru-RU" sz="2000" b="1"/>
        </a:p>
      </dgm:t>
    </dgm:pt>
    <dgm:pt modelId="{2E36D793-F922-44DB-9D5F-AAE733D8E285}" type="sibTrans" cxnId="{6AF8FD3F-0974-4D07-A537-CFFB3F132E13}">
      <dgm:prSet/>
      <dgm:spPr/>
      <dgm:t>
        <a:bodyPr/>
        <a:lstStyle/>
        <a:p>
          <a:endParaRPr lang="ru-RU" sz="2000" b="1"/>
        </a:p>
      </dgm:t>
    </dgm:pt>
    <dgm:pt modelId="{E6CB5887-2165-4649-A1E4-F311FE3ECD74}">
      <dgm:prSet phldrT="[Текст]" custT="1"/>
      <dgm:spPr>
        <a:solidFill>
          <a:srgbClr val="3C9094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marL="88900" indent="0" algn="l"/>
          <a:r>
            <a:rPr lang="ru-RU" sz="1400" b="1" dirty="0"/>
            <a:t>Иные межбюджетные трансферты</a:t>
          </a:r>
          <a:endParaRPr lang="ru-RU" sz="2000" b="1" dirty="0"/>
        </a:p>
      </dgm:t>
    </dgm:pt>
    <dgm:pt modelId="{DDFC3072-80B2-4279-9C35-3000345B746F}" type="parTrans" cxnId="{F8019E70-137A-4A4A-AFAA-47C67081F958}">
      <dgm:prSet/>
      <dgm:spPr/>
      <dgm:t>
        <a:bodyPr/>
        <a:lstStyle/>
        <a:p>
          <a:endParaRPr lang="ru-RU" sz="2000" b="1"/>
        </a:p>
      </dgm:t>
    </dgm:pt>
    <dgm:pt modelId="{E5890094-E380-4E53-8165-CBA39138DE6E}" type="sibTrans" cxnId="{F8019E70-137A-4A4A-AFAA-47C67081F958}">
      <dgm:prSet/>
      <dgm:spPr/>
      <dgm:t>
        <a:bodyPr/>
        <a:lstStyle/>
        <a:p>
          <a:endParaRPr lang="ru-RU" sz="2000" b="1"/>
        </a:p>
      </dgm:t>
    </dgm:pt>
    <dgm:pt modelId="{1293486D-BD7C-47EB-AF6C-FA25F3DD37B8}">
      <dgm:prSet phldrT="[Текст]" custT="1"/>
      <dgm:spPr>
        <a:gradFill rotWithShape="0">
          <a:gsLst>
            <a:gs pos="0">
              <a:schemeClr val="accent3">
                <a:lumMod val="50000"/>
              </a:schemeClr>
            </a:gs>
            <a:gs pos="17000">
              <a:schemeClr val="accent3">
                <a:lumMod val="60000"/>
                <a:lumOff val="40000"/>
              </a:schemeClr>
            </a:gs>
            <a:gs pos="71000">
              <a:srgbClr val="457B62"/>
            </a:gs>
            <a:gs pos="45000">
              <a:schemeClr val="accent3">
                <a:lumMod val="50000"/>
              </a:schemeClr>
            </a:gs>
            <a:gs pos="100000">
              <a:srgbClr val="3C9094"/>
            </a:gs>
          </a:gsLst>
          <a:lin ang="5400000" scaled="1"/>
        </a:gradFill>
        <a:ln>
          <a:noFill/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ДОХОДОВ БЮДЖЕТА </a:t>
          </a:r>
        </a:p>
        <a:p>
          <a:pPr>
            <a:spcAft>
              <a:spcPts val="0"/>
            </a:spcAft>
          </a:pPr>
          <a:r>
            <a:rPr lang="ru-RU" sz="2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 ГОРОД ВОЛХОВ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5CCFE2-5398-40AC-9DA7-24D0999562F3}" type="parTrans" cxnId="{C1E845A9-2085-4B64-B1A0-9C18CA28D2C0}">
      <dgm:prSet/>
      <dgm:spPr/>
      <dgm:t>
        <a:bodyPr/>
        <a:lstStyle/>
        <a:p>
          <a:endParaRPr lang="ru-RU"/>
        </a:p>
      </dgm:t>
    </dgm:pt>
    <dgm:pt modelId="{E0D637A8-D603-4C55-AFE4-4BC325CED3AE}" type="sibTrans" cxnId="{C1E845A9-2085-4B64-B1A0-9C18CA28D2C0}">
      <dgm:prSet/>
      <dgm:spPr/>
      <dgm:t>
        <a:bodyPr/>
        <a:lstStyle/>
        <a:p>
          <a:endParaRPr lang="ru-RU"/>
        </a:p>
      </dgm:t>
    </dgm:pt>
    <dgm:pt modelId="{38ADF830-33F2-4527-87A2-2FB514462799}">
      <dgm:prSet phldrT="[Текст]" custT="1"/>
      <dgm:spPr>
        <a:solidFill>
          <a:srgbClr val="3C9094"/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marL="85725" indent="0" algn="l"/>
          <a:r>
            <a:rPr lang="ru-RU" sz="1200" b="1" dirty="0"/>
            <a:t>Безвозмездные поступления от юридических и физических лиц</a:t>
          </a:r>
        </a:p>
      </dgm:t>
    </dgm:pt>
    <dgm:pt modelId="{261A929C-DABC-4EDF-AE97-FAB087D1ACB0}" type="parTrans" cxnId="{ABB7FE38-3BA0-45DB-AB8C-3A1C49834A62}">
      <dgm:prSet/>
      <dgm:spPr/>
      <dgm:t>
        <a:bodyPr/>
        <a:lstStyle/>
        <a:p>
          <a:endParaRPr lang="ru-RU"/>
        </a:p>
      </dgm:t>
    </dgm:pt>
    <dgm:pt modelId="{C0CCEEE4-BDAC-491D-8991-08EB437507B2}" type="sibTrans" cxnId="{ABB7FE38-3BA0-45DB-AB8C-3A1C49834A62}">
      <dgm:prSet/>
      <dgm:spPr/>
      <dgm:t>
        <a:bodyPr/>
        <a:lstStyle/>
        <a:p>
          <a:endParaRPr lang="ru-RU"/>
        </a:p>
      </dgm:t>
    </dgm:pt>
    <dgm:pt modelId="{21C283E5-C46E-4C91-ACA0-32E80E681CEE}" type="pres">
      <dgm:prSet presAssocID="{405370B0-6F16-4C59-AB14-40C0954508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C0F294-A0D5-428B-9408-3D9E890AA8BE}" type="pres">
      <dgm:prSet presAssocID="{1293486D-BD7C-47EB-AF6C-FA25F3DD37B8}" presName="root1" presStyleCnt="0"/>
      <dgm:spPr/>
    </dgm:pt>
    <dgm:pt modelId="{89423C7E-CCF1-4A1D-BEBB-301675DBCE93}" type="pres">
      <dgm:prSet presAssocID="{1293486D-BD7C-47EB-AF6C-FA25F3DD37B8}" presName="LevelOneTextNode" presStyleLbl="node0" presStyleIdx="0" presStyleCnt="1" custScaleX="179615" custScaleY="237727">
        <dgm:presLayoutVars>
          <dgm:chPref val="3"/>
        </dgm:presLayoutVars>
      </dgm:prSet>
      <dgm:spPr>
        <a:prstGeom prst="rect">
          <a:avLst/>
        </a:prstGeom>
      </dgm:spPr>
    </dgm:pt>
    <dgm:pt modelId="{E7F4FA2F-E341-4BED-B447-34268BBE09D7}" type="pres">
      <dgm:prSet presAssocID="{1293486D-BD7C-47EB-AF6C-FA25F3DD37B8}" presName="level2hierChild" presStyleCnt="0"/>
      <dgm:spPr/>
    </dgm:pt>
    <dgm:pt modelId="{1EEB2501-9562-4192-BC9E-7C76A128FB4C}" type="pres">
      <dgm:prSet presAssocID="{BBB85877-9D6F-45F2-964B-EE04B66F8095}" presName="conn2-1" presStyleLbl="parChTrans1D2" presStyleIdx="0" presStyleCnt="2"/>
      <dgm:spPr/>
    </dgm:pt>
    <dgm:pt modelId="{2ECE16CA-957F-484C-A5EC-F1CB8D2FD955}" type="pres">
      <dgm:prSet presAssocID="{BBB85877-9D6F-45F2-964B-EE04B66F8095}" presName="connTx" presStyleLbl="parChTrans1D2" presStyleIdx="0" presStyleCnt="2"/>
      <dgm:spPr/>
    </dgm:pt>
    <dgm:pt modelId="{00D7006F-7F65-4B47-8129-1054C0F4722C}" type="pres">
      <dgm:prSet presAssocID="{BA3EBDED-F7FD-444A-8132-F1C8C10E51C0}" presName="root2" presStyleCnt="0"/>
      <dgm:spPr/>
    </dgm:pt>
    <dgm:pt modelId="{4B250E77-9F6B-44A4-97BE-72282DA7FFAC}" type="pres">
      <dgm:prSet presAssocID="{BA3EBDED-F7FD-444A-8132-F1C8C10E51C0}" presName="LevelTwoTextNode" presStyleLbl="node2" presStyleIdx="0" presStyleCnt="2" custScaleX="148000" custScaleY="201486">
        <dgm:presLayoutVars>
          <dgm:chPref val="3"/>
        </dgm:presLayoutVars>
      </dgm:prSet>
      <dgm:spPr>
        <a:prstGeom prst="rect">
          <a:avLst/>
        </a:prstGeom>
      </dgm:spPr>
    </dgm:pt>
    <dgm:pt modelId="{A7F9DB50-FE16-4AA6-9FC3-2F20D3E92678}" type="pres">
      <dgm:prSet presAssocID="{BA3EBDED-F7FD-444A-8132-F1C8C10E51C0}" presName="level3hierChild" presStyleCnt="0"/>
      <dgm:spPr/>
    </dgm:pt>
    <dgm:pt modelId="{DD9CEBA4-FD9E-4DEC-8556-577319E19D07}" type="pres">
      <dgm:prSet presAssocID="{2AE77B52-39E1-49B6-BF8E-D5908B588FC8}" presName="conn2-1" presStyleLbl="parChTrans1D3" presStyleIdx="0" presStyleCnt="6"/>
      <dgm:spPr/>
    </dgm:pt>
    <dgm:pt modelId="{224F245C-80E5-4705-94CC-8540ACA94158}" type="pres">
      <dgm:prSet presAssocID="{2AE77B52-39E1-49B6-BF8E-D5908B588FC8}" presName="connTx" presStyleLbl="parChTrans1D3" presStyleIdx="0" presStyleCnt="6"/>
      <dgm:spPr/>
    </dgm:pt>
    <dgm:pt modelId="{4A94BB17-6F36-4670-8E8F-C706CCDC3BF6}" type="pres">
      <dgm:prSet presAssocID="{B1D5561A-A56A-45A5-BC4B-C169C6E1B657}" presName="root2" presStyleCnt="0"/>
      <dgm:spPr/>
    </dgm:pt>
    <dgm:pt modelId="{BF9A1EA3-9844-4C1A-823E-866752A4CBFF}" type="pres">
      <dgm:prSet presAssocID="{B1D5561A-A56A-45A5-BC4B-C169C6E1B657}" presName="LevelTwoTextNode" presStyleLbl="node3" presStyleIdx="0" presStyleCnt="6" custScaleX="202510">
        <dgm:presLayoutVars>
          <dgm:chPref val="3"/>
        </dgm:presLayoutVars>
      </dgm:prSet>
      <dgm:spPr>
        <a:prstGeom prst="rect">
          <a:avLst/>
        </a:prstGeom>
      </dgm:spPr>
    </dgm:pt>
    <dgm:pt modelId="{44B464CF-DB9B-40C4-9573-1EEDA088C6C5}" type="pres">
      <dgm:prSet presAssocID="{B1D5561A-A56A-45A5-BC4B-C169C6E1B657}" presName="level3hierChild" presStyleCnt="0"/>
      <dgm:spPr/>
    </dgm:pt>
    <dgm:pt modelId="{083C355D-CDC1-4758-8134-DFF6FFC3C972}" type="pres">
      <dgm:prSet presAssocID="{BA79F803-C3B5-4304-90CA-D9895031840F}" presName="conn2-1" presStyleLbl="parChTrans1D3" presStyleIdx="1" presStyleCnt="6"/>
      <dgm:spPr/>
    </dgm:pt>
    <dgm:pt modelId="{70D439B5-4775-46E1-B193-58CE03DFB012}" type="pres">
      <dgm:prSet presAssocID="{BA79F803-C3B5-4304-90CA-D9895031840F}" presName="connTx" presStyleLbl="parChTrans1D3" presStyleIdx="1" presStyleCnt="6"/>
      <dgm:spPr/>
    </dgm:pt>
    <dgm:pt modelId="{48A050E6-E4FC-4E28-A5E6-D201EDEFB57B}" type="pres">
      <dgm:prSet presAssocID="{F20B5C78-0085-4BBA-A007-E6782CEE45FF}" presName="root2" presStyleCnt="0"/>
      <dgm:spPr/>
    </dgm:pt>
    <dgm:pt modelId="{2033EC10-C813-4C73-A66F-3C0CFCA2B628}" type="pres">
      <dgm:prSet presAssocID="{F20B5C78-0085-4BBA-A007-E6782CEE45FF}" presName="LevelTwoTextNode" presStyleLbl="node3" presStyleIdx="1" presStyleCnt="6" custScaleX="173831">
        <dgm:presLayoutVars>
          <dgm:chPref val="3"/>
        </dgm:presLayoutVars>
      </dgm:prSet>
      <dgm:spPr>
        <a:prstGeom prst="rect">
          <a:avLst/>
        </a:prstGeom>
      </dgm:spPr>
    </dgm:pt>
    <dgm:pt modelId="{6400CAE0-944C-4467-B5C6-A6DD81837F59}" type="pres">
      <dgm:prSet presAssocID="{F20B5C78-0085-4BBA-A007-E6782CEE45FF}" presName="level3hierChild" presStyleCnt="0"/>
      <dgm:spPr/>
    </dgm:pt>
    <dgm:pt modelId="{958AF8A3-E14D-47D8-B036-C47988285EBB}" type="pres">
      <dgm:prSet presAssocID="{E069D049-35F6-4496-9428-4140E92E6CE5}" presName="conn2-1" presStyleLbl="parChTrans1D3" presStyleIdx="2" presStyleCnt="6"/>
      <dgm:spPr/>
    </dgm:pt>
    <dgm:pt modelId="{D9EFE0D4-54DA-4CD3-ABFE-80C8F879742C}" type="pres">
      <dgm:prSet presAssocID="{E069D049-35F6-4496-9428-4140E92E6CE5}" presName="connTx" presStyleLbl="parChTrans1D3" presStyleIdx="2" presStyleCnt="6"/>
      <dgm:spPr/>
    </dgm:pt>
    <dgm:pt modelId="{9CEDDD32-B1EA-4B3E-B80A-EA4052256217}" type="pres">
      <dgm:prSet presAssocID="{B55EDBAC-F48E-488A-A6CE-B615F323E058}" presName="root2" presStyleCnt="0"/>
      <dgm:spPr/>
    </dgm:pt>
    <dgm:pt modelId="{AEDBB800-8355-4595-A3F2-D568FBA27003}" type="pres">
      <dgm:prSet presAssocID="{B55EDBAC-F48E-488A-A6CE-B615F323E058}" presName="LevelTwoTextNode" presStyleLbl="node3" presStyleIdx="2" presStyleCnt="6" custScaleX="153329">
        <dgm:presLayoutVars>
          <dgm:chPref val="3"/>
        </dgm:presLayoutVars>
      </dgm:prSet>
      <dgm:spPr>
        <a:prstGeom prst="rect">
          <a:avLst/>
        </a:prstGeom>
      </dgm:spPr>
    </dgm:pt>
    <dgm:pt modelId="{1AE53861-6265-4F14-804E-44E538D25B51}" type="pres">
      <dgm:prSet presAssocID="{B55EDBAC-F48E-488A-A6CE-B615F323E058}" presName="level3hierChild" presStyleCnt="0"/>
      <dgm:spPr/>
    </dgm:pt>
    <dgm:pt modelId="{2094E64F-997F-480F-94FC-01D3A955C274}" type="pres">
      <dgm:prSet presAssocID="{D8010D52-D003-4972-9D10-47C1CFF95A45}" presName="conn2-1" presStyleLbl="parChTrans1D2" presStyleIdx="1" presStyleCnt="2"/>
      <dgm:spPr/>
    </dgm:pt>
    <dgm:pt modelId="{6AF3D3CA-2C1B-4FB1-AA26-3724EE3F1780}" type="pres">
      <dgm:prSet presAssocID="{D8010D52-D003-4972-9D10-47C1CFF95A45}" presName="connTx" presStyleLbl="parChTrans1D2" presStyleIdx="1" presStyleCnt="2"/>
      <dgm:spPr/>
    </dgm:pt>
    <dgm:pt modelId="{76F543DC-45EE-4959-A441-2ABED63DA260}" type="pres">
      <dgm:prSet presAssocID="{8531A9F0-7994-4CC4-80AA-EFBF389DF019}" presName="root2" presStyleCnt="0"/>
      <dgm:spPr/>
    </dgm:pt>
    <dgm:pt modelId="{2A594A57-496D-4318-B9C1-F6220BC54024}" type="pres">
      <dgm:prSet presAssocID="{8531A9F0-7994-4CC4-80AA-EFBF389DF019}" presName="LevelTwoTextNode" presStyleLbl="node2" presStyleIdx="1" presStyleCnt="2" custScaleX="150008" custScaleY="262992">
        <dgm:presLayoutVars>
          <dgm:chPref val="3"/>
        </dgm:presLayoutVars>
      </dgm:prSet>
      <dgm:spPr>
        <a:prstGeom prst="rect">
          <a:avLst/>
        </a:prstGeom>
      </dgm:spPr>
    </dgm:pt>
    <dgm:pt modelId="{FF18D65C-2EC5-4204-AF60-F93C3285F87B}" type="pres">
      <dgm:prSet presAssocID="{8531A9F0-7994-4CC4-80AA-EFBF389DF019}" presName="level3hierChild" presStyleCnt="0"/>
      <dgm:spPr/>
    </dgm:pt>
    <dgm:pt modelId="{57E25A46-9289-4C68-A3E1-8EB11A2DDA86}" type="pres">
      <dgm:prSet presAssocID="{099AE466-0088-4E9A-9279-C3D81612EF2A}" presName="conn2-1" presStyleLbl="parChTrans1D3" presStyleIdx="3" presStyleCnt="6"/>
      <dgm:spPr/>
    </dgm:pt>
    <dgm:pt modelId="{BFE767D3-1B96-48FC-998F-6C987EBF29CF}" type="pres">
      <dgm:prSet presAssocID="{099AE466-0088-4E9A-9279-C3D81612EF2A}" presName="connTx" presStyleLbl="parChTrans1D3" presStyleIdx="3" presStyleCnt="6"/>
      <dgm:spPr/>
    </dgm:pt>
    <dgm:pt modelId="{292AD8FF-845A-480C-A5DE-D37EF03217A3}" type="pres">
      <dgm:prSet presAssocID="{F7BE18AD-4799-431F-A323-A010DD65EE90}" presName="root2" presStyleCnt="0"/>
      <dgm:spPr/>
    </dgm:pt>
    <dgm:pt modelId="{1ED85B1E-4177-403F-B676-D1EB80665370}" type="pres">
      <dgm:prSet presAssocID="{F7BE18AD-4799-431F-A323-A010DD65EE90}" presName="LevelTwoTextNode" presStyleLbl="node3" presStyleIdx="3" presStyleCnt="6" custScaleX="202510">
        <dgm:presLayoutVars>
          <dgm:chPref val="3"/>
        </dgm:presLayoutVars>
      </dgm:prSet>
      <dgm:spPr>
        <a:prstGeom prst="rect">
          <a:avLst/>
        </a:prstGeom>
      </dgm:spPr>
    </dgm:pt>
    <dgm:pt modelId="{BFBA5AD3-8CE3-455D-BB3C-4FEEF31363F4}" type="pres">
      <dgm:prSet presAssocID="{F7BE18AD-4799-431F-A323-A010DD65EE90}" presName="level3hierChild" presStyleCnt="0"/>
      <dgm:spPr/>
    </dgm:pt>
    <dgm:pt modelId="{42064FB5-41E3-45F5-8076-E0C37911C69D}" type="pres">
      <dgm:prSet presAssocID="{DDFC3072-80B2-4279-9C35-3000345B746F}" presName="conn2-1" presStyleLbl="parChTrans1D3" presStyleIdx="4" presStyleCnt="6"/>
      <dgm:spPr/>
    </dgm:pt>
    <dgm:pt modelId="{A8A96739-EF8C-4C2C-92A9-4832285416D2}" type="pres">
      <dgm:prSet presAssocID="{DDFC3072-80B2-4279-9C35-3000345B746F}" presName="connTx" presStyleLbl="parChTrans1D3" presStyleIdx="4" presStyleCnt="6"/>
      <dgm:spPr/>
    </dgm:pt>
    <dgm:pt modelId="{07052EB5-D7E3-4462-AA67-7287CDD2D818}" type="pres">
      <dgm:prSet presAssocID="{E6CB5887-2165-4649-A1E4-F311FE3ECD74}" presName="root2" presStyleCnt="0"/>
      <dgm:spPr/>
    </dgm:pt>
    <dgm:pt modelId="{AF418923-AA76-4B8A-83AD-CAB69D9B731A}" type="pres">
      <dgm:prSet presAssocID="{E6CB5887-2165-4649-A1E4-F311FE3ECD74}" presName="LevelTwoTextNode" presStyleLbl="node3" presStyleIdx="4" presStyleCnt="6" custScaleX="171757">
        <dgm:presLayoutVars>
          <dgm:chPref val="3"/>
        </dgm:presLayoutVars>
      </dgm:prSet>
      <dgm:spPr>
        <a:prstGeom prst="rect">
          <a:avLst/>
        </a:prstGeom>
      </dgm:spPr>
    </dgm:pt>
    <dgm:pt modelId="{C48DCB32-B62F-4A5B-8D21-43480372875C}" type="pres">
      <dgm:prSet presAssocID="{E6CB5887-2165-4649-A1E4-F311FE3ECD74}" presName="level3hierChild" presStyleCnt="0"/>
      <dgm:spPr/>
    </dgm:pt>
    <dgm:pt modelId="{E49AD555-4764-4B12-9F56-E2D6926596FD}" type="pres">
      <dgm:prSet presAssocID="{261A929C-DABC-4EDF-AE97-FAB087D1ACB0}" presName="conn2-1" presStyleLbl="parChTrans1D3" presStyleIdx="5" presStyleCnt="6"/>
      <dgm:spPr/>
    </dgm:pt>
    <dgm:pt modelId="{0FF7FCDD-CA0D-40A7-827A-A74759183DCB}" type="pres">
      <dgm:prSet presAssocID="{261A929C-DABC-4EDF-AE97-FAB087D1ACB0}" presName="connTx" presStyleLbl="parChTrans1D3" presStyleIdx="5" presStyleCnt="6"/>
      <dgm:spPr/>
    </dgm:pt>
    <dgm:pt modelId="{F6503558-59CB-415C-9FA3-05B1D36ECDA3}" type="pres">
      <dgm:prSet presAssocID="{38ADF830-33F2-4527-87A2-2FB514462799}" presName="root2" presStyleCnt="0"/>
      <dgm:spPr/>
    </dgm:pt>
    <dgm:pt modelId="{F120BF87-0650-4F68-A39F-D523D572C7CD}" type="pres">
      <dgm:prSet presAssocID="{38ADF830-33F2-4527-87A2-2FB514462799}" presName="LevelTwoTextNode" presStyleLbl="node3" presStyleIdx="5" presStyleCnt="6" custScaleX="199596">
        <dgm:presLayoutVars>
          <dgm:chPref val="3"/>
        </dgm:presLayoutVars>
      </dgm:prSet>
      <dgm:spPr>
        <a:prstGeom prst="rect">
          <a:avLst/>
        </a:prstGeom>
      </dgm:spPr>
    </dgm:pt>
    <dgm:pt modelId="{81AC833C-31E5-4C2F-AFF9-4C55DB03CBBC}" type="pres">
      <dgm:prSet presAssocID="{38ADF830-33F2-4527-87A2-2FB514462799}" presName="level3hierChild" presStyleCnt="0"/>
      <dgm:spPr/>
    </dgm:pt>
  </dgm:ptLst>
  <dgm:cxnLst>
    <dgm:cxn modelId="{27C43400-81DD-4309-AB94-8D55F58A5D4F}" type="presOf" srcId="{F7BE18AD-4799-431F-A323-A010DD65EE90}" destId="{1ED85B1E-4177-403F-B676-D1EB80665370}" srcOrd="0" destOrd="0" presId="urn:microsoft.com/office/officeart/2005/8/layout/hierarchy2"/>
    <dgm:cxn modelId="{1D7EC902-770D-4F4E-B1BE-68F17C37507C}" type="presOf" srcId="{E069D049-35F6-4496-9428-4140E92E6CE5}" destId="{958AF8A3-E14D-47D8-B036-C47988285EBB}" srcOrd="0" destOrd="0" presId="urn:microsoft.com/office/officeart/2005/8/layout/hierarchy2"/>
    <dgm:cxn modelId="{1FA4F503-F552-407D-99B9-460475BAF8FA}" type="presOf" srcId="{F20B5C78-0085-4BBA-A007-E6782CEE45FF}" destId="{2033EC10-C813-4C73-A66F-3C0CFCA2B628}" srcOrd="0" destOrd="0" presId="urn:microsoft.com/office/officeart/2005/8/layout/hierarchy2"/>
    <dgm:cxn modelId="{7AD2BC13-83A4-4C0C-AD2C-2105175A2B57}" type="presOf" srcId="{099AE466-0088-4E9A-9279-C3D81612EF2A}" destId="{BFE767D3-1B96-48FC-998F-6C987EBF29CF}" srcOrd="1" destOrd="0" presId="urn:microsoft.com/office/officeart/2005/8/layout/hierarchy2"/>
    <dgm:cxn modelId="{E4004515-4911-4A37-BB18-C522A71801C1}" srcId="{1293486D-BD7C-47EB-AF6C-FA25F3DD37B8}" destId="{BA3EBDED-F7FD-444A-8132-F1C8C10E51C0}" srcOrd="0" destOrd="0" parTransId="{BBB85877-9D6F-45F2-964B-EE04B66F8095}" sibTransId="{B48A63C3-2F86-4E4E-809A-4248B9829437}"/>
    <dgm:cxn modelId="{02C6131C-E53E-4584-92BA-93B3AB30CF28}" type="presOf" srcId="{1293486D-BD7C-47EB-AF6C-FA25F3DD37B8}" destId="{89423C7E-CCF1-4A1D-BEBB-301675DBCE93}" srcOrd="0" destOrd="0" presId="urn:microsoft.com/office/officeart/2005/8/layout/hierarchy2"/>
    <dgm:cxn modelId="{ABB7FE38-3BA0-45DB-AB8C-3A1C49834A62}" srcId="{8531A9F0-7994-4CC4-80AA-EFBF389DF019}" destId="{38ADF830-33F2-4527-87A2-2FB514462799}" srcOrd="2" destOrd="0" parTransId="{261A929C-DABC-4EDF-AE97-FAB087D1ACB0}" sibTransId="{C0CCEEE4-BDAC-491D-8991-08EB437507B2}"/>
    <dgm:cxn modelId="{83130139-3A99-44BE-8E14-986A0B1A4B7E}" type="presOf" srcId="{BA3EBDED-F7FD-444A-8132-F1C8C10E51C0}" destId="{4B250E77-9F6B-44A4-97BE-72282DA7FFAC}" srcOrd="0" destOrd="0" presId="urn:microsoft.com/office/officeart/2005/8/layout/hierarchy2"/>
    <dgm:cxn modelId="{C8AB7139-9933-4676-B141-E8C3FD294CDC}" type="presOf" srcId="{405370B0-6F16-4C59-AB14-40C095450848}" destId="{21C283E5-C46E-4C91-ACA0-32E80E681CEE}" srcOrd="0" destOrd="0" presId="urn:microsoft.com/office/officeart/2005/8/layout/hierarchy2"/>
    <dgm:cxn modelId="{6AF8FD3F-0974-4D07-A537-CFFB3F132E13}" srcId="{8531A9F0-7994-4CC4-80AA-EFBF389DF019}" destId="{F7BE18AD-4799-431F-A323-A010DD65EE90}" srcOrd="0" destOrd="0" parTransId="{099AE466-0088-4E9A-9279-C3D81612EF2A}" sibTransId="{2E36D793-F922-44DB-9D5F-AAE733D8E285}"/>
    <dgm:cxn modelId="{8278D640-743F-4C9A-8061-17DF702475D5}" srcId="{BA3EBDED-F7FD-444A-8132-F1C8C10E51C0}" destId="{B55EDBAC-F48E-488A-A6CE-B615F323E058}" srcOrd="2" destOrd="0" parTransId="{E069D049-35F6-4496-9428-4140E92E6CE5}" sibTransId="{ECF3E05B-81B4-494F-8CFD-59ED8D42AAF2}"/>
    <dgm:cxn modelId="{BF2BBE42-38F3-4966-B9D7-583105DD2DAE}" type="presOf" srcId="{D8010D52-D003-4972-9D10-47C1CFF95A45}" destId="{2094E64F-997F-480F-94FC-01D3A955C274}" srcOrd="0" destOrd="0" presId="urn:microsoft.com/office/officeart/2005/8/layout/hierarchy2"/>
    <dgm:cxn modelId="{A959DD4E-DF58-48BB-85C6-6A5668AB20EA}" type="presOf" srcId="{BBB85877-9D6F-45F2-964B-EE04B66F8095}" destId="{1EEB2501-9562-4192-BC9E-7C76A128FB4C}" srcOrd="0" destOrd="0" presId="urn:microsoft.com/office/officeart/2005/8/layout/hierarchy2"/>
    <dgm:cxn modelId="{F8019E70-137A-4A4A-AFAA-47C67081F958}" srcId="{8531A9F0-7994-4CC4-80AA-EFBF389DF019}" destId="{E6CB5887-2165-4649-A1E4-F311FE3ECD74}" srcOrd="1" destOrd="0" parTransId="{DDFC3072-80B2-4279-9C35-3000345B746F}" sibTransId="{E5890094-E380-4E53-8165-CBA39138DE6E}"/>
    <dgm:cxn modelId="{7E2DBC51-19D1-41E9-BC1B-DA5B2A0482B0}" type="presOf" srcId="{2AE77B52-39E1-49B6-BF8E-D5908B588FC8}" destId="{224F245C-80E5-4705-94CC-8540ACA94158}" srcOrd="1" destOrd="0" presId="urn:microsoft.com/office/officeart/2005/8/layout/hierarchy2"/>
    <dgm:cxn modelId="{D3408180-924B-4D63-8A9B-EFB0D79311D7}" type="presOf" srcId="{BBB85877-9D6F-45F2-964B-EE04B66F8095}" destId="{2ECE16CA-957F-484C-A5EC-F1CB8D2FD955}" srcOrd="1" destOrd="0" presId="urn:microsoft.com/office/officeart/2005/8/layout/hierarchy2"/>
    <dgm:cxn modelId="{17B0B686-4D1F-4C9E-BCFF-39CC4EB4FF83}" srcId="{BA3EBDED-F7FD-444A-8132-F1C8C10E51C0}" destId="{F20B5C78-0085-4BBA-A007-E6782CEE45FF}" srcOrd="1" destOrd="0" parTransId="{BA79F803-C3B5-4304-90CA-D9895031840F}" sibTransId="{A32612C9-B0E0-4C80-9C6E-EA22B11E79A8}"/>
    <dgm:cxn modelId="{23C6A4A2-5B47-45D0-9F89-0C43EC1C39B2}" type="presOf" srcId="{B55EDBAC-F48E-488A-A6CE-B615F323E058}" destId="{AEDBB800-8355-4595-A3F2-D568FBA27003}" srcOrd="0" destOrd="0" presId="urn:microsoft.com/office/officeart/2005/8/layout/hierarchy2"/>
    <dgm:cxn modelId="{92B808A7-14F7-470D-B8EF-718BABE79CBF}" srcId="{1293486D-BD7C-47EB-AF6C-FA25F3DD37B8}" destId="{8531A9F0-7994-4CC4-80AA-EFBF389DF019}" srcOrd="1" destOrd="0" parTransId="{D8010D52-D003-4972-9D10-47C1CFF95A45}" sibTransId="{2C78D357-8DF0-48C3-A431-2904F449141E}"/>
    <dgm:cxn modelId="{C1E845A9-2085-4B64-B1A0-9C18CA28D2C0}" srcId="{405370B0-6F16-4C59-AB14-40C095450848}" destId="{1293486D-BD7C-47EB-AF6C-FA25F3DD37B8}" srcOrd="0" destOrd="0" parTransId="{A65CCFE2-5398-40AC-9DA7-24D0999562F3}" sibTransId="{E0D637A8-D603-4C55-AFE4-4BC325CED3AE}"/>
    <dgm:cxn modelId="{DE8C3AAB-71DB-4A1E-A034-3E3770D81A40}" type="presOf" srcId="{8531A9F0-7994-4CC4-80AA-EFBF389DF019}" destId="{2A594A57-496D-4318-B9C1-F6220BC54024}" srcOrd="0" destOrd="0" presId="urn:microsoft.com/office/officeart/2005/8/layout/hierarchy2"/>
    <dgm:cxn modelId="{588F64AE-FD0E-4233-934B-FFD8BDE966E7}" type="presOf" srcId="{BA79F803-C3B5-4304-90CA-D9895031840F}" destId="{083C355D-CDC1-4758-8134-DFF6FFC3C972}" srcOrd="0" destOrd="0" presId="urn:microsoft.com/office/officeart/2005/8/layout/hierarchy2"/>
    <dgm:cxn modelId="{750AE6B8-7435-4FF2-A297-98CC23B8BFEF}" srcId="{BA3EBDED-F7FD-444A-8132-F1C8C10E51C0}" destId="{B1D5561A-A56A-45A5-BC4B-C169C6E1B657}" srcOrd="0" destOrd="0" parTransId="{2AE77B52-39E1-49B6-BF8E-D5908B588FC8}" sibTransId="{1302500E-057C-4065-98D8-F08D089A41F8}"/>
    <dgm:cxn modelId="{69484EBA-61CA-42F6-BB40-3932DF3AB75D}" type="presOf" srcId="{D8010D52-D003-4972-9D10-47C1CFF95A45}" destId="{6AF3D3CA-2C1B-4FB1-AA26-3724EE3F1780}" srcOrd="1" destOrd="0" presId="urn:microsoft.com/office/officeart/2005/8/layout/hierarchy2"/>
    <dgm:cxn modelId="{FAF536C6-703A-4D9B-B42B-7C54A820F895}" type="presOf" srcId="{099AE466-0088-4E9A-9279-C3D81612EF2A}" destId="{57E25A46-9289-4C68-A3E1-8EB11A2DDA86}" srcOrd="0" destOrd="0" presId="urn:microsoft.com/office/officeart/2005/8/layout/hierarchy2"/>
    <dgm:cxn modelId="{393482D3-D274-4415-AB87-A21766CFF4EB}" type="presOf" srcId="{DDFC3072-80B2-4279-9C35-3000345B746F}" destId="{42064FB5-41E3-45F5-8076-E0C37911C69D}" srcOrd="0" destOrd="0" presId="urn:microsoft.com/office/officeart/2005/8/layout/hierarchy2"/>
    <dgm:cxn modelId="{9EE90CE0-7004-4B96-901F-EA53F96E2450}" type="presOf" srcId="{BA79F803-C3B5-4304-90CA-D9895031840F}" destId="{70D439B5-4775-46E1-B193-58CE03DFB012}" srcOrd="1" destOrd="0" presId="urn:microsoft.com/office/officeart/2005/8/layout/hierarchy2"/>
    <dgm:cxn modelId="{051AD8E1-8EE2-402A-BCD0-0CEAA7122B44}" type="presOf" srcId="{E069D049-35F6-4496-9428-4140E92E6CE5}" destId="{D9EFE0D4-54DA-4CD3-ABFE-80C8F879742C}" srcOrd="1" destOrd="0" presId="urn:microsoft.com/office/officeart/2005/8/layout/hierarchy2"/>
    <dgm:cxn modelId="{42AF2FE4-5BD7-4D44-956D-AF7E80D16445}" type="presOf" srcId="{2AE77B52-39E1-49B6-BF8E-D5908B588FC8}" destId="{DD9CEBA4-FD9E-4DEC-8556-577319E19D07}" srcOrd="0" destOrd="0" presId="urn:microsoft.com/office/officeart/2005/8/layout/hierarchy2"/>
    <dgm:cxn modelId="{E74303E5-891A-4318-8EF4-FCAC3834550E}" type="presOf" srcId="{38ADF830-33F2-4527-87A2-2FB514462799}" destId="{F120BF87-0650-4F68-A39F-D523D572C7CD}" srcOrd="0" destOrd="0" presId="urn:microsoft.com/office/officeart/2005/8/layout/hierarchy2"/>
    <dgm:cxn modelId="{53B62BE6-246F-4D67-84CE-AB087DED60E4}" type="presOf" srcId="{E6CB5887-2165-4649-A1E4-F311FE3ECD74}" destId="{AF418923-AA76-4B8A-83AD-CAB69D9B731A}" srcOrd="0" destOrd="0" presId="urn:microsoft.com/office/officeart/2005/8/layout/hierarchy2"/>
    <dgm:cxn modelId="{E3D884EB-3B39-4A99-8A00-C84EF770FB00}" type="presOf" srcId="{DDFC3072-80B2-4279-9C35-3000345B746F}" destId="{A8A96739-EF8C-4C2C-92A9-4832285416D2}" srcOrd="1" destOrd="0" presId="urn:microsoft.com/office/officeart/2005/8/layout/hierarchy2"/>
    <dgm:cxn modelId="{681A0BF6-1103-4AC6-B468-B7AF2C41CB0F}" type="presOf" srcId="{261A929C-DABC-4EDF-AE97-FAB087D1ACB0}" destId="{E49AD555-4764-4B12-9F56-E2D6926596FD}" srcOrd="0" destOrd="0" presId="urn:microsoft.com/office/officeart/2005/8/layout/hierarchy2"/>
    <dgm:cxn modelId="{E15791F9-53AF-4389-854E-CB6E3A8D2D6C}" type="presOf" srcId="{B1D5561A-A56A-45A5-BC4B-C169C6E1B657}" destId="{BF9A1EA3-9844-4C1A-823E-866752A4CBFF}" srcOrd="0" destOrd="0" presId="urn:microsoft.com/office/officeart/2005/8/layout/hierarchy2"/>
    <dgm:cxn modelId="{C352A4FD-5645-4988-B53A-D301CF01D3D1}" type="presOf" srcId="{261A929C-DABC-4EDF-AE97-FAB087D1ACB0}" destId="{0FF7FCDD-CA0D-40A7-827A-A74759183DCB}" srcOrd="1" destOrd="0" presId="urn:microsoft.com/office/officeart/2005/8/layout/hierarchy2"/>
    <dgm:cxn modelId="{ABF25E04-AA3E-4957-800E-E52F813CD3E0}" type="presParOf" srcId="{21C283E5-C46E-4C91-ACA0-32E80E681CEE}" destId="{6CC0F294-A0D5-428B-9408-3D9E890AA8BE}" srcOrd="0" destOrd="0" presId="urn:microsoft.com/office/officeart/2005/8/layout/hierarchy2"/>
    <dgm:cxn modelId="{FA23169A-3D0C-4A39-8C3F-0ED4F2DD0743}" type="presParOf" srcId="{6CC0F294-A0D5-428B-9408-3D9E890AA8BE}" destId="{89423C7E-CCF1-4A1D-BEBB-301675DBCE93}" srcOrd="0" destOrd="0" presId="urn:microsoft.com/office/officeart/2005/8/layout/hierarchy2"/>
    <dgm:cxn modelId="{26FB8245-DC0D-4F28-9CAD-DF6391FD415A}" type="presParOf" srcId="{6CC0F294-A0D5-428B-9408-3D9E890AA8BE}" destId="{E7F4FA2F-E341-4BED-B447-34268BBE09D7}" srcOrd="1" destOrd="0" presId="urn:microsoft.com/office/officeart/2005/8/layout/hierarchy2"/>
    <dgm:cxn modelId="{218C4D3B-E302-4C77-A2AC-2B662B149DC3}" type="presParOf" srcId="{E7F4FA2F-E341-4BED-B447-34268BBE09D7}" destId="{1EEB2501-9562-4192-BC9E-7C76A128FB4C}" srcOrd="0" destOrd="0" presId="urn:microsoft.com/office/officeart/2005/8/layout/hierarchy2"/>
    <dgm:cxn modelId="{0F41B8E0-AC37-4391-9483-06AB82BF01F9}" type="presParOf" srcId="{1EEB2501-9562-4192-BC9E-7C76A128FB4C}" destId="{2ECE16CA-957F-484C-A5EC-F1CB8D2FD955}" srcOrd="0" destOrd="0" presId="urn:microsoft.com/office/officeart/2005/8/layout/hierarchy2"/>
    <dgm:cxn modelId="{8826FB73-AD3B-49BC-8486-5DFD6C0A5FB4}" type="presParOf" srcId="{E7F4FA2F-E341-4BED-B447-34268BBE09D7}" destId="{00D7006F-7F65-4B47-8129-1054C0F4722C}" srcOrd="1" destOrd="0" presId="urn:microsoft.com/office/officeart/2005/8/layout/hierarchy2"/>
    <dgm:cxn modelId="{3771DB56-1280-48D1-8295-AEDF89803A92}" type="presParOf" srcId="{00D7006F-7F65-4B47-8129-1054C0F4722C}" destId="{4B250E77-9F6B-44A4-97BE-72282DA7FFAC}" srcOrd="0" destOrd="0" presId="urn:microsoft.com/office/officeart/2005/8/layout/hierarchy2"/>
    <dgm:cxn modelId="{014A4153-196C-482B-8372-F6D5E2C4389A}" type="presParOf" srcId="{00D7006F-7F65-4B47-8129-1054C0F4722C}" destId="{A7F9DB50-FE16-4AA6-9FC3-2F20D3E92678}" srcOrd="1" destOrd="0" presId="urn:microsoft.com/office/officeart/2005/8/layout/hierarchy2"/>
    <dgm:cxn modelId="{652AC998-CF11-4373-85FA-B64473365AE2}" type="presParOf" srcId="{A7F9DB50-FE16-4AA6-9FC3-2F20D3E92678}" destId="{DD9CEBA4-FD9E-4DEC-8556-577319E19D07}" srcOrd="0" destOrd="0" presId="urn:microsoft.com/office/officeart/2005/8/layout/hierarchy2"/>
    <dgm:cxn modelId="{D2C1DF85-8D00-4D9A-87CC-BC902CA8A2BB}" type="presParOf" srcId="{DD9CEBA4-FD9E-4DEC-8556-577319E19D07}" destId="{224F245C-80E5-4705-94CC-8540ACA94158}" srcOrd="0" destOrd="0" presId="urn:microsoft.com/office/officeart/2005/8/layout/hierarchy2"/>
    <dgm:cxn modelId="{8DFEF1BD-8FA8-4A1D-8F50-F36A934FB129}" type="presParOf" srcId="{A7F9DB50-FE16-4AA6-9FC3-2F20D3E92678}" destId="{4A94BB17-6F36-4670-8E8F-C706CCDC3BF6}" srcOrd="1" destOrd="0" presId="urn:microsoft.com/office/officeart/2005/8/layout/hierarchy2"/>
    <dgm:cxn modelId="{9B6C95FE-F830-4DBA-9516-DD611EBE5680}" type="presParOf" srcId="{4A94BB17-6F36-4670-8E8F-C706CCDC3BF6}" destId="{BF9A1EA3-9844-4C1A-823E-866752A4CBFF}" srcOrd="0" destOrd="0" presId="urn:microsoft.com/office/officeart/2005/8/layout/hierarchy2"/>
    <dgm:cxn modelId="{CAA00EF6-B3A6-4C7E-95AF-4B7B86D7F3BF}" type="presParOf" srcId="{4A94BB17-6F36-4670-8E8F-C706CCDC3BF6}" destId="{44B464CF-DB9B-40C4-9573-1EEDA088C6C5}" srcOrd="1" destOrd="0" presId="urn:microsoft.com/office/officeart/2005/8/layout/hierarchy2"/>
    <dgm:cxn modelId="{DA166265-2895-4AA9-A069-CD91FFFFD48A}" type="presParOf" srcId="{A7F9DB50-FE16-4AA6-9FC3-2F20D3E92678}" destId="{083C355D-CDC1-4758-8134-DFF6FFC3C972}" srcOrd="2" destOrd="0" presId="urn:microsoft.com/office/officeart/2005/8/layout/hierarchy2"/>
    <dgm:cxn modelId="{F4DB075E-CC19-47D9-9E7D-5C0CB0CDD8B8}" type="presParOf" srcId="{083C355D-CDC1-4758-8134-DFF6FFC3C972}" destId="{70D439B5-4775-46E1-B193-58CE03DFB012}" srcOrd="0" destOrd="0" presId="urn:microsoft.com/office/officeart/2005/8/layout/hierarchy2"/>
    <dgm:cxn modelId="{3100D0CB-6963-40B9-A31B-7FD89C5DD09F}" type="presParOf" srcId="{A7F9DB50-FE16-4AA6-9FC3-2F20D3E92678}" destId="{48A050E6-E4FC-4E28-A5E6-D201EDEFB57B}" srcOrd="3" destOrd="0" presId="urn:microsoft.com/office/officeart/2005/8/layout/hierarchy2"/>
    <dgm:cxn modelId="{22011B87-E40A-4DD3-9D45-58888006903F}" type="presParOf" srcId="{48A050E6-E4FC-4E28-A5E6-D201EDEFB57B}" destId="{2033EC10-C813-4C73-A66F-3C0CFCA2B628}" srcOrd="0" destOrd="0" presId="urn:microsoft.com/office/officeart/2005/8/layout/hierarchy2"/>
    <dgm:cxn modelId="{446EEED9-11DD-4969-BEC7-1196B034AC6B}" type="presParOf" srcId="{48A050E6-E4FC-4E28-A5E6-D201EDEFB57B}" destId="{6400CAE0-944C-4467-B5C6-A6DD81837F59}" srcOrd="1" destOrd="0" presId="urn:microsoft.com/office/officeart/2005/8/layout/hierarchy2"/>
    <dgm:cxn modelId="{2CAE055E-3666-411B-BAAA-9C13C290F680}" type="presParOf" srcId="{A7F9DB50-FE16-4AA6-9FC3-2F20D3E92678}" destId="{958AF8A3-E14D-47D8-B036-C47988285EBB}" srcOrd="4" destOrd="0" presId="urn:microsoft.com/office/officeart/2005/8/layout/hierarchy2"/>
    <dgm:cxn modelId="{6FF72924-73DC-4EB4-B988-04200864D0F2}" type="presParOf" srcId="{958AF8A3-E14D-47D8-B036-C47988285EBB}" destId="{D9EFE0D4-54DA-4CD3-ABFE-80C8F879742C}" srcOrd="0" destOrd="0" presId="urn:microsoft.com/office/officeart/2005/8/layout/hierarchy2"/>
    <dgm:cxn modelId="{E8F161EE-481B-450B-8737-84A98A636CB5}" type="presParOf" srcId="{A7F9DB50-FE16-4AA6-9FC3-2F20D3E92678}" destId="{9CEDDD32-B1EA-4B3E-B80A-EA4052256217}" srcOrd="5" destOrd="0" presId="urn:microsoft.com/office/officeart/2005/8/layout/hierarchy2"/>
    <dgm:cxn modelId="{4964F2BB-1E93-4040-AA44-F50A7B55FE09}" type="presParOf" srcId="{9CEDDD32-B1EA-4B3E-B80A-EA4052256217}" destId="{AEDBB800-8355-4595-A3F2-D568FBA27003}" srcOrd="0" destOrd="0" presId="urn:microsoft.com/office/officeart/2005/8/layout/hierarchy2"/>
    <dgm:cxn modelId="{6D7FC824-8F88-45A1-8751-AB9267D51216}" type="presParOf" srcId="{9CEDDD32-B1EA-4B3E-B80A-EA4052256217}" destId="{1AE53861-6265-4F14-804E-44E538D25B51}" srcOrd="1" destOrd="0" presId="urn:microsoft.com/office/officeart/2005/8/layout/hierarchy2"/>
    <dgm:cxn modelId="{14AC4B15-5426-43BC-AC9B-221CD260CEDF}" type="presParOf" srcId="{E7F4FA2F-E341-4BED-B447-34268BBE09D7}" destId="{2094E64F-997F-480F-94FC-01D3A955C274}" srcOrd="2" destOrd="0" presId="urn:microsoft.com/office/officeart/2005/8/layout/hierarchy2"/>
    <dgm:cxn modelId="{CCD42C08-150D-49A1-8B14-E2CE141849E2}" type="presParOf" srcId="{2094E64F-997F-480F-94FC-01D3A955C274}" destId="{6AF3D3CA-2C1B-4FB1-AA26-3724EE3F1780}" srcOrd="0" destOrd="0" presId="urn:microsoft.com/office/officeart/2005/8/layout/hierarchy2"/>
    <dgm:cxn modelId="{D4158847-31A5-4B52-8C5E-86E848120371}" type="presParOf" srcId="{E7F4FA2F-E341-4BED-B447-34268BBE09D7}" destId="{76F543DC-45EE-4959-A441-2ABED63DA260}" srcOrd="3" destOrd="0" presId="urn:microsoft.com/office/officeart/2005/8/layout/hierarchy2"/>
    <dgm:cxn modelId="{FDE2D58D-460E-4231-9552-31C99D215E92}" type="presParOf" srcId="{76F543DC-45EE-4959-A441-2ABED63DA260}" destId="{2A594A57-496D-4318-B9C1-F6220BC54024}" srcOrd="0" destOrd="0" presId="urn:microsoft.com/office/officeart/2005/8/layout/hierarchy2"/>
    <dgm:cxn modelId="{759FF3EF-1A46-4CAD-B8ED-7D9A062411D9}" type="presParOf" srcId="{76F543DC-45EE-4959-A441-2ABED63DA260}" destId="{FF18D65C-2EC5-4204-AF60-F93C3285F87B}" srcOrd="1" destOrd="0" presId="urn:microsoft.com/office/officeart/2005/8/layout/hierarchy2"/>
    <dgm:cxn modelId="{9750332D-A678-406F-BB67-13F2216C6808}" type="presParOf" srcId="{FF18D65C-2EC5-4204-AF60-F93C3285F87B}" destId="{57E25A46-9289-4C68-A3E1-8EB11A2DDA86}" srcOrd="0" destOrd="0" presId="urn:microsoft.com/office/officeart/2005/8/layout/hierarchy2"/>
    <dgm:cxn modelId="{41B92AFE-251D-4989-8D4E-7A30836F1874}" type="presParOf" srcId="{57E25A46-9289-4C68-A3E1-8EB11A2DDA86}" destId="{BFE767D3-1B96-48FC-998F-6C987EBF29CF}" srcOrd="0" destOrd="0" presId="urn:microsoft.com/office/officeart/2005/8/layout/hierarchy2"/>
    <dgm:cxn modelId="{A0A376C3-3D8E-48C7-8CFA-E4B3089CD544}" type="presParOf" srcId="{FF18D65C-2EC5-4204-AF60-F93C3285F87B}" destId="{292AD8FF-845A-480C-A5DE-D37EF03217A3}" srcOrd="1" destOrd="0" presId="urn:microsoft.com/office/officeart/2005/8/layout/hierarchy2"/>
    <dgm:cxn modelId="{083568CC-A269-4F56-BA8F-99DD19516319}" type="presParOf" srcId="{292AD8FF-845A-480C-A5DE-D37EF03217A3}" destId="{1ED85B1E-4177-403F-B676-D1EB80665370}" srcOrd="0" destOrd="0" presId="urn:microsoft.com/office/officeart/2005/8/layout/hierarchy2"/>
    <dgm:cxn modelId="{FD22D18F-F141-477A-990B-D17FEDD8E19E}" type="presParOf" srcId="{292AD8FF-845A-480C-A5DE-D37EF03217A3}" destId="{BFBA5AD3-8CE3-455D-BB3C-4FEEF31363F4}" srcOrd="1" destOrd="0" presId="urn:microsoft.com/office/officeart/2005/8/layout/hierarchy2"/>
    <dgm:cxn modelId="{794FB2FB-9065-4CCF-A349-83B913AAD84D}" type="presParOf" srcId="{FF18D65C-2EC5-4204-AF60-F93C3285F87B}" destId="{42064FB5-41E3-45F5-8076-E0C37911C69D}" srcOrd="2" destOrd="0" presId="urn:microsoft.com/office/officeart/2005/8/layout/hierarchy2"/>
    <dgm:cxn modelId="{79EFB321-536D-40EE-A51D-84E1C3AB8E3C}" type="presParOf" srcId="{42064FB5-41E3-45F5-8076-E0C37911C69D}" destId="{A8A96739-EF8C-4C2C-92A9-4832285416D2}" srcOrd="0" destOrd="0" presId="urn:microsoft.com/office/officeart/2005/8/layout/hierarchy2"/>
    <dgm:cxn modelId="{735615B1-47CF-49F9-8386-954507C5A493}" type="presParOf" srcId="{FF18D65C-2EC5-4204-AF60-F93C3285F87B}" destId="{07052EB5-D7E3-4462-AA67-7287CDD2D818}" srcOrd="3" destOrd="0" presId="urn:microsoft.com/office/officeart/2005/8/layout/hierarchy2"/>
    <dgm:cxn modelId="{FCC40AEC-1E05-4A6A-800C-B0C4D748A3B6}" type="presParOf" srcId="{07052EB5-D7E3-4462-AA67-7287CDD2D818}" destId="{AF418923-AA76-4B8A-83AD-CAB69D9B731A}" srcOrd="0" destOrd="0" presId="urn:microsoft.com/office/officeart/2005/8/layout/hierarchy2"/>
    <dgm:cxn modelId="{C5BABA2D-28F4-413B-8F1D-F85BF9A8B6E7}" type="presParOf" srcId="{07052EB5-D7E3-4462-AA67-7287CDD2D818}" destId="{C48DCB32-B62F-4A5B-8D21-43480372875C}" srcOrd="1" destOrd="0" presId="urn:microsoft.com/office/officeart/2005/8/layout/hierarchy2"/>
    <dgm:cxn modelId="{CB5ED531-D8F5-4ECE-8FC6-B7C842643426}" type="presParOf" srcId="{FF18D65C-2EC5-4204-AF60-F93C3285F87B}" destId="{E49AD555-4764-4B12-9F56-E2D6926596FD}" srcOrd="4" destOrd="0" presId="urn:microsoft.com/office/officeart/2005/8/layout/hierarchy2"/>
    <dgm:cxn modelId="{AA1E91CA-BFE8-4B62-B366-437C0291F8F9}" type="presParOf" srcId="{E49AD555-4764-4B12-9F56-E2D6926596FD}" destId="{0FF7FCDD-CA0D-40A7-827A-A74759183DCB}" srcOrd="0" destOrd="0" presId="urn:microsoft.com/office/officeart/2005/8/layout/hierarchy2"/>
    <dgm:cxn modelId="{0478CC48-91C4-4212-BF45-C8F3BFB1E92C}" type="presParOf" srcId="{FF18D65C-2EC5-4204-AF60-F93C3285F87B}" destId="{F6503558-59CB-415C-9FA3-05B1D36ECDA3}" srcOrd="5" destOrd="0" presId="urn:microsoft.com/office/officeart/2005/8/layout/hierarchy2"/>
    <dgm:cxn modelId="{7EF4177F-3878-4C3D-B29E-85BDF735F1CF}" type="presParOf" srcId="{F6503558-59CB-415C-9FA3-05B1D36ECDA3}" destId="{F120BF87-0650-4F68-A39F-D523D572C7CD}" srcOrd="0" destOrd="0" presId="urn:microsoft.com/office/officeart/2005/8/layout/hierarchy2"/>
    <dgm:cxn modelId="{34426FEF-F831-401C-8719-A33C973B3061}" type="presParOf" srcId="{F6503558-59CB-415C-9FA3-05B1D36ECDA3}" destId="{81AC833C-31E5-4C2F-AFF9-4C55DB03CBBC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C17092-BEE4-43C0-9DA8-8B2F6F6C286A}" type="doc">
      <dgm:prSet loTypeId="urn:microsoft.com/office/officeart/2005/8/layout/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55B858-6816-42DA-A4F6-D8B9833D194B}">
      <dgm:prSet phldrT="[Текст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4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8,6</a:t>
          </a:r>
          <a:r>
            <a:rPr lang="ru-RU" sz="1200" dirty="0">
              <a:solidFill>
                <a:schemeClr val="tx1"/>
              </a:solidFill>
            </a:rPr>
            <a:t>%</a:t>
          </a:r>
          <a:endParaRPr lang="ru-RU" sz="1600" dirty="0">
            <a:solidFill>
              <a:schemeClr val="tx1"/>
            </a:solidFill>
          </a:endParaRPr>
        </a:p>
      </dgm:t>
    </dgm:pt>
    <dgm:pt modelId="{3A2A07EE-056F-46C2-BE57-A9ED682C0DA2}" type="parTrans" cxnId="{8DCDBDDC-0F89-47D1-8EAB-DE6F2F4007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425FCC-4186-45A1-977A-B64871660C31}" type="sibTrans" cxnId="{8DCDBDDC-0F89-47D1-8EAB-DE6F2F4007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9E6571-1571-4066-B56B-7843445655F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2023 год </a:t>
          </a:r>
          <a:r>
            <a:rPr lang="ru-RU" sz="1400" dirty="0">
              <a:solidFill>
                <a:schemeClr val="tx1"/>
              </a:solidFill>
            </a:rPr>
            <a:t>–          </a:t>
          </a: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71 930,0 </a:t>
          </a:r>
          <a:r>
            <a:rPr lang="ru-RU" sz="1400" dirty="0">
              <a:solidFill>
                <a:schemeClr val="tx1"/>
              </a:solidFill>
            </a:rPr>
            <a:t>тыс. рублей</a:t>
          </a:r>
        </a:p>
      </dgm:t>
    </dgm:pt>
    <dgm:pt modelId="{D754B759-5C55-4F85-97CD-B30BFD07F46E}" type="parTrans" cxnId="{A02DA09E-0AAB-4FE1-B7F2-FFD03E9075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D7EA2D-2059-421A-A32E-779A0E831612}" type="sibTrans" cxnId="{A02DA09E-0AAB-4FE1-B7F2-FFD03E9075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2869B-9EAD-4173-AF6A-0B9DD324D44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</a:rPr>
            <a:t>2024 год </a:t>
          </a:r>
          <a:r>
            <a:rPr lang="ru-RU" sz="2100" dirty="0">
              <a:solidFill>
                <a:schemeClr val="tx1"/>
              </a:solidFill>
            </a:rPr>
            <a:t>–          </a:t>
          </a: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81 442,0 </a:t>
          </a:r>
          <a:r>
            <a:rPr lang="ru-RU" sz="1400" dirty="0">
              <a:solidFill>
                <a:schemeClr val="tx1"/>
              </a:solidFill>
            </a:rPr>
            <a:t>тыс. рублей</a:t>
          </a:r>
          <a:endParaRPr lang="ru-RU" sz="1100" dirty="0">
            <a:solidFill>
              <a:schemeClr val="tx1"/>
            </a:solidFill>
          </a:endParaRPr>
        </a:p>
      </dgm:t>
    </dgm:pt>
    <dgm:pt modelId="{F9114FD7-9B40-45F3-9296-484042463510}" type="parTrans" cxnId="{6290A779-06B8-48DD-B2E2-569AB5B294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6B75D2-C697-4E61-B7BA-7C12609BB7A6}" type="sibTrans" cxnId="{6290A779-06B8-48DD-B2E2-569AB5B294B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D58D37-FE4B-4F69-AD56-B076E213F629}">
      <dgm:prSet phldrT="[Текст]"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7,5</a:t>
          </a:r>
          <a:r>
            <a:rPr lang="ru-RU" sz="1500" dirty="0">
              <a:solidFill>
                <a:schemeClr val="tx1"/>
              </a:solidFill>
            </a:rPr>
            <a:t>%</a:t>
          </a:r>
        </a:p>
      </dgm:t>
    </dgm:pt>
    <dgm:pt modelId="{6F9C6E18-3851-43E0-AC82-324DB6F33200}" type="parTrans" cxnId="{A1F11FC4-31C4-4EDF-9E17-9F54C90807C7}">
      <dgm:prSet/>
      <dgm:spPr/>
      <dgm:t>
        <a:bodyPr/>
        <a:lstStyle/>
        <a:p>
          <a:endParaRPr lang="ru-RU"/>
        </a:p>
      </dgm:t>
    </dgm:pt>
    <dgm:pt modelId="{B8F12D61-325A-4544-9E87-063861AB76E1}" type="sibTrans" cxnId="{A1F11FC4-31C4-4EDF-9E17-9F54C90807C7}">
      <dgm:prSet/>
      <dgm:spPr/>
      <dgm:t>
        <a:bodyPr/>
        <a:lstStyle/>
        <a:p>
          <a:endParaRPr lang="ru-RU"/>
        </a:p>
      </dgm:t>
    </dgm:pt>
    <dgm:pt modelId="{6C3EDE8B-7923-449B-B83B-27EB27086BE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600" b="1" dirty="0">
              <a:solidFill>
                <a:srgbClr val="C00000"/>
              </a:solidFill>
            </a:rPr>
            <a:t>2025 год </a:t>
          </a:r>
          <a:r>
            <a:rPr lang="ru-RU" sz="1600" dirty="0">
              <a:solidFill>
                <a:srgbClr val="C00000"/>
              </a:solidFill>
            </a:rPr>
            <a:t>– </a:t>
          </a:r>
        </a:p>
        <a:p>
          <a:pPr algn="l"/>
          <a:r>
            <a:rPr lang="ru-RU" sz="1800" b="1" strike="no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81 946,2 </a:t>
          </a:r>
          <a:r>
            <a:rPr lang="ru-RU" sz="1400" dirty="0">
              <a:solidFill>
                <a:srgbClr val="C00000"/>
              </a:solidFill>
            </a:rPr>
            <a:t>тыс. рублей</a:t>
          </a:r>
        </a:p>
      </dgm:t>
    </dgm:pt>
    <dgm:pt modelId="{044FA20B-A9D3-441F-8E67-E554382B23E3}" type="parTrans" cxnId="{7B0266B2-EF52-41F5-881C-4FD347628AFB}">
      <dgm:prSet/>
      <dgm:spPr/>
      <dgm:t>
        <a:bodyPr/>
        <a:lstStyle/>
        <a:p>
          <a:endParaRPr lang="ru-RU"/>
        </a:p>
      </dgm:t>
    </dgm:pt>
    <dgm:pt modelId="{0545839E-5FCF-4A53-ACC1-E07506D2E4B1}" type="sibTrans" cxnId="{7B0266B2-EF52-41F5-881C-4FD347628AFB}">
      <dgm:prSet/>
      <dgm:spPr/>
      <dgm:t>
        <a:bodyPr/>
        <a:lstStyle/>
        <a:p>
          <a:endParaRPr lang="ru-RU"/>
        </a:p>
      </dgm:t>
    </dgm:pt>
    <dgm:pt modelId="{E48D5178-A4A9-40DF-A196-1700AC53C8FF}">
      <dgm:prSet custT="1"/>
      <dgm:spPr>
        <a:solidFill>
          <a:schemeClr val="bg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>
              <a:solidFill>
                <a:srgbClr val="C00000"/>
              </a:solidFill>
            </a:rPr>
            <a:t>Удельный вес в общем объеме расходов бюджета  </a:t>
          </a:r>
          <a:r>
            <a: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ru-RU" sz="1600" dirty="0">
              <a:solidFill>
                <a:srgbClr val="C00000"/>
              </a:solidFill>
            </a:rPr>
            <a:t>%</a:t>
          </a:r>
        </a:p>
      </dgm:t>
    </dgm:pt>
    <dgm:pt modelId="{768746D2-023C-46A3-84FF-A0CE90294FEA}" type="parTrans" cxnId="{8C2CAF96-0701-4F63-99BA-7F2E6FD7A88A}">
      <dgm:prSet/>
      <dgm:spPr/>
      <dgm:t>
        <a:bodyPr/>
        <a:lstStyle/>
        <a:p>
          <a:endParaRPr lang="ru-RU"/>
        </a:p>
      </dgm:t>
    </dgm:pt>
    <dgm:pt modelId="{C8DB3D7E-A47A-43FE-92C8-3796B6DBA1E3}" type="sibTrans" cxnId="{8C2CAF96-0701-4F63-99BA-7F2E6FD7A88A}">
      <dgm:prSet/>
      <dgm:spPr/>
      <dgm:t>
        <a:bodyPr/>
        <a:lstStyle/>
        <a:p>
          <a:endParaRPr lang="ru-RU"/>
        </a:p>
      </dgm:t>
    </dgm:pt>
    <dgm:pt modelId="{EA5398F7-4467-425C-A691-B084C2E245B4}" type="pres">
      <dgm:prSet presAssocID="{05C17092-BEE4-43C0-9DA8-8B2F6F6C286A}" presName="linearFlow" presStyleCnt="0">
        <dgm:presLayoutVars>
          <dgm:dir/>
          <dgm:animLvl val="lvl"/>
          <dgm:resizeHandles val="exact"/>
        </dgm:presLayoutVars>
      </dgm:prSet>
      <dgm:spPr/>
    </dgm:pt>
    <dgm:pt modelId="{DC3FB319-15B8-4B91-B4CE-33002B03DFC8}" type="pres">
      <dgm:prSet presAssocID="{0B9E6571-1571-4066-B56B-7843445655FC}" presName="composite" presStyleCnt="0"/>
      <dgm:spPr/>
    </dgm:pt>
    <dgm:pt modelId="{40C8C05C-7A92-4815-9ADE-8A513FBB1C93}" type="pres">
      <dgm:prSet presAssocID="{0B9E6571-1571-4066-B56B-7843445655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32FE63-CD0B-480F-BF10-CC6D73C48284}" type="pres">
      <dgm:prSet presAssocID="{0B9E6571-1571-4066-B56B-7843445655FC}" presName="parSh" presStyleLbl="node1" presStyleIdx="0" presStyleCnt="3" custScaleX="114962" custScaleY="166745"/>
      <dgm:spPr/>
    </dgm:pt>
    <dgm:pt modelId="{49ED995E-EF57-4096-A113-31703A9FA400}" type="pres">
      <dgm:prSet presAssocID="{0B9E6571-1571-4066-B56B-7843445655FC}" presName="desTx" presStyleLbl="fgAcc1" presStyleIdx="0" presStyleCnt="3">
        <dgm:presLayoutVars>
          <dgm:bulletEnabled val="1"/>
        </dgm:presLayoutVars>
      </dgm:prSet>
      <dgm:spPr>
        <a:solidFill>
          <a:schemeClr val="bg2">
            <a:lumMod val="60000"/>
            <a:lumOff val="40000"/>
            <a:alpha val="90000"/>
          </a:schemeClr>
        </a:solidFill>
      </dgm:spPr>
    </dgm:pt>
    <dgm:pt modelId="{1311D25E-B94B-44E0-B7C8-0865C359518F}" type="pres">
      <dgm:prSet presAssocID="{F7D7EA2D-2059-421A-A32E-779A0E831612}" presName="sibTrans" presStyleLbl="sibTrans2D1" presStyleIdx="0" presStyleCnt="2"/>
      <dgm:spPr/>
    </dgm:pt>
    <dgm:pt modelId="{3046E98E-0BFF-4800-9E4C-D5631C181FC3}" type="pres">
      <dgm:prSet presAssocID="{F7D7EA2D-2059-421A-A32E-779A0E831612}" presName="connTx" presStyleLbl="sibTrans2D1" presStyleIdx="0" presStyleCnt="2"/>
      <dgm:spPr/>
    </dgm:pt>
    <dgm:pt modelId="{73A1A79F-86D2-480C-9A52-A1FB2882419F}" type="pres">
      <dgm:prSet presAssocID="{40E2869B-9EAD-4173-AF6A-0B9DD324D447}" presName="composite" presStyleCnt="0"/>
      <dgm:spPr/>
    </dgm:pt>
    <dgm:pt modelId="{B44C4FB4-DE36-4DD2-9FE6-DAF6F66923C1}" type="pres">
      <dgm:prSet presAssocID="{40E2869B-9EAD-4173-AF6A-0B9DD324D44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C28D4B-BCF8-487B-AFF8-D71D3BE428DF}" type="pres">
      <dgm:prSet presAssocID="{40E2869B-9EAD-4173-AF6A-0B9DD324D447}" presName="parSh" presStyleLbl="node1" presStyleIdx="1" presStyleCnt="3" custScaleX="112087" custScaleY="168798"/>
      <dgm:spPr/>
    </dgm:pt>
    <dgm:pt modelId="{B949ECD9-23E3-4554-A219-1905BA7F298B}" type="pres">
      <dgm:prSet presAssocID="{40E2869B-9EAD-4173-AF6A-0B9DD324D447}" presName="desTx" presStyleLbl="fgAcc1" presStyleIdx="1" presStyleCnt="3" custScaleX="89939" custLinFactNeighborX="-688" custLinFactNeighborY="1347">
        <dgm:presLayoutVars>
          <dgm:bulletEnabled val="1"/>
        </dgm:presLayoutVars>
      </dgm:prSet>
      <dgm:spPr/>
    </dgm:pt>
    <dgm:pt modelId="{5AD24865-F8C4-464B-8506-BF260836AE7D}" type="pres">
      <dgm:prSet presAssocID="{6A6B75D2-C697-4E61-B7BA-7C12609BB7A6}" presName="sibTrans" presStyleLbl="sibTrans2D1" presStyleIdx="1" presStyleCnt="2"/>
      <dgm:spPr/>
    </dgm:pt>
    <dgm:pt modelId="{B6427802-2022-4330-B526-CF2F76180163}" type="pres">
      <dgm:prSet presAssocID="{6A6B75D2-C697-4E61-B7BA-7C12609BB7A6}" presName="connTx" presStyleLbl="sibTrans2D1" presStyleIdx="1" presStyleCnt="2"/>
      <dgm:spPr/>
    </dgm:pt>
    <dgm:pt modelId="{82E66E19-18C9-4768-824D-8C78E98CE61F}" type="pres">
      <dgm:prSet presAssocID="{6C3EDE8B-7923-449B-B83B-27EB27086BEC}" presName="composite" presStyleCnt="0"/>
      <dgm:spPr/>
    </dgm:pt>
    <dgm:pt modelId="{B0321D67-48AE-4A3C-A01B-C66A3B81348F}" type="pres">
      <dgm:prSet presAssocID="{6C3EDE8B-7923-449B-B83B-27EB27086B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222B857-BF15-44AB-8872-37656B2065A1}" type="pres">
      <dgm:prSet presAssocID="{6C3EDE8B-7923-449B-B83B-27EB27086BEC}" presName="parSh" presStyleLbl="node1" presStyleIdx="2" presStyleCnt="3" custScaleX="115363" custScaleY="160890"/>
      <dgm:spPr/>
    </dgm:pt>
    <dgm:pt modelId="{247E1AB8-1F7E-4C80-872D-2EA90C8B7905}" type="pres">
      <dgm:prSet presAssocID="{6C3EDE8B-7923-449B-B83B-27EB27086BE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BAB050B-8BD4-4866-AF7A-1B51C3014C51}" type="presOf" srcId="{6C3EDE8B-7923-449B-B83B-27EB27086BEC}" destId="{4222B857-BF15-44AB-8872-37656B2065A1}" srcOrd="1" destOrd="0" presId="urn:microsoft.com/office/officeart/2005/8/layout/process3"/>
    <dgm:cxn modelId="{2E2A9519-DF17-485A-BB25-5F3DC88D5642}" type="presOf" srcId="{0B9E6571-1571-4066-B56B-7843445655FC}" destId="{9D32FE63-CD0B-480F-BF10-CC6D73C48284}" srcOrd="1" destOrd="0" presId="urn:microsoft.com/office/officeart/2005/8/layout/process3"/>
    <dgm:cxn modelId="{5C4FED1B-B218-4A3F-AE33-7E0B4DF7070F}" type="presOf" srcId="{6C3EDE8B-7923-449B-B83B-27EB27086BEC}" destId="{B0321D67-48AE-4A3C-A01B-C66A3B81348F}" srcOrd="0" destOrd="0" presId="urn:microsoft.com/office/officeart/2005/8/layout/process3"/>
    <dgm:cxn modelId="{BACFFC2E-07B8-409E-8305-E66904E2D2F5}" type="presOf" srcId="{F7D7EA2D-2059-421A-A32E-779A0E831612}" destId="{1311D25E-B94B-44E0-B7C8-0865C359518F}" srcOrd="0" destOrd="0" presId="urn:microsoft.com/office/officeart/2005/8/layout/process3"/>
    <dgm:cxn modelId="{72A4ED34-76C9-4D0F-9B5A-89AA6C020E5A}" type="presOf" srcId="{0B9E6571-1571-4066-B56B-7843445655FC}" destId="{40C8C05C-7A92-4815-9ADE-8A513FBB1C93}" srcOrd="0" destOrd="0" presId="urn:microsoft.com/office/officeart/2005/8/layout/process3"/>
    <dgm:cxn modelId="{72969036-3CF0-4E2A-97C9-A469E55ABC07}" type="presOf" srcId="{40E2869B-9EAD-4173-AF6A-0B9DD324D447}" destId="{B44C4FB4-DE36-4DD2-9FE6-DAF6F66923C1}" srcOrd="0" destOrd="0" presId="urn:microsoft.com/office/officeart/2005/8/layout/process3"/>
    <dgm:cxn modelId="{DCEF3F4D-D798-4C01-9E2F-CB925A4AA4D1}" type="presOf" srcId="{2FD58D37-FE4B-4F69-AD56-B076E213F629}" destId="{49ED995E-EF57-4096-A113-31703A9FA400}" srcOrd="0" destOrd="0" presId="urn:microsoft.com/office/officeart/2005/8/layout/process3"/>
    <dgm:cxn modelId="{9CCE5D4D-5375-4DDF-A446-CA71D71026B2}" type="presOf" srcId="{F7D7EA2D-2059-421A-A32E-779A0E831612}" destId="{3046E98E-0BFF-4800-9E4C-D5631C181FC3}" srcOrd="1" destOrd="0" presId="urn:microsoft.com/office/officeart/2005/8/layout/process3"/>
    <dgm:cxn modelId="{D1DD7D6E-65BF-469F-997C-04E53CCC00AE}" type="presOf" srcId="{40E2869B-9EAD-4173-AF6A-0B9DD324D447}" destId="{77C28D4B-BCF8-487B-AFF8-D71D3BE428DF}" srcOrd="1" destOrd="0" presId="urn:microsoft.com/office/officeart/2005/8/layout/process3"/>
    <dgm:cxn modelId="{D5B7DC72-0660-4560-B36C-3BECD92C85F2}" type="presOf" srcId="{0B55B858-6816-42DA-A4F6-D8B9833D194B}" destId="{B949ECD9-23E3-4554-A219-1905BA7F298B}" srcOrd="0" destOrd="0" presId="urn:microsoft.com/office/officeart/2005/8/layout/process3"/>
    <dgm:cxn modelId="{F0EDD473-7EAA-450F-92C7-958CB5E0CEC1}" type="presOf" srcId="{6A6B75D2-C697-4E61-B7BA-7C12609BB7A6}" destId="{5AD24865-F8C4-464B-8506-BF260836AE7D}" srcOrd="0" destOrd="0" presId="urn:microsoft.com/office/officeart/2005/8/layout/process3"/>
    <dgm:cxn modelId="{6290A779-06B8-48DD-B2E2-569AB5B294B9}" srcId="{05C17092-BEE4-43C0-9DA8-8B2F6F6C286A}" destId="{40E2869B-9EAD-4173-AF6A-0B9DD324D447}" srcOrd="1" destOrd="0" parTransId="{F9114FD7-9B40-45F3-9296-484042463510}" sibTransId="{6A6B75D2-C697-4E61-B7BA-7C12609BB7A6}"/>
    <dgm:cxn modelId="{0E79637A-E68C-4A09-AD30-09A8E4B0B09A}" type="presOf" srcId="{05C17092-BEE4-43C0-9DA8-8B2F6F6C286A}" destId="{EA5398F7-4467-425C-A691-B084C2E245B4}" srcOrd="0" destOrd="0" presId="urn:microsoft.com/office/officeart/2005/8/layout/process3"/>
    <dgm:cxn modelId="{0E749E94-0C42-4B49-A36A-0EA78AEAA2EE}" type="presOf" srcId="{6A6B75D2-C697-4E61-B7BA-7C12609BB7A6}" destId="{B6427802-2022-4330-B526-CF2F76180163}" srcOrd="1" destOrd="0" presId="urn:microsoft.com/office/officeart/2005/8/layout/process3"/>
    <dgm:cxn modelId="{8C2CAF96-0701-4F63-99BA-7F2E6FD7A88A}" srcId="{6C3EDE8B-7923-449B-B83B-27EB27086BEC}" destId="{E48D5178-A4A9-40DF-A196-1700AC53C8FF}" srcOrd="0" destOrd="0" parTransId="{768746D2-023C-46A3-84FF-A0CE90294FEA}" sibTransId="{C8DB3D7E-A47A-43FE-92C8-3796B6DBA1E3}"/>
    <dgm:cxn modelId="{A02DA09E-0AAB-4FE1-B7F2-FFD03E90750F}" srcId="{05C17092-BEE4-43C0-9DA8-8B2F6F6C286A}" destId="{0B9E6571-1571-4066-B56B-7843445655FC}" srcOrd="0" destOrd="0" parTransId="{D754B759-5C55-4F85-97CD-B30BFD07F46E}" sibTransId="{F7D7EA2D-2059-421A-A32E-779A0E831612}"/>
    <dgm:cxn modelId="{7B0266B2-EF52-41F5-881C-4FD347628AFB}" srcId="{05C17092-BEE4-43C0-9DA8-8B2F6F6C286A}" destId="{6C3EDE8B-7923-449B-B83B-27EB27086BEC}" srcOrd="2" destOrd="0" parTransId="{044FA20B-A9D3-441F-8E67-E554382B23E3}" sibTransId="{0545839E-5FCF-4A53-ACC1-E07506D2E4B1}"/>
    <dgm:cxn modelId="{2FA243B5-5386-4EC6-9618-C95490717FF4}" type="presOf" srcId="{E48D5178-A4A9-40DF-A196-1700AC53C8FF}" destId="{247E1AB8-1F7E-4C80-872D-2EA90C8B7905}" srcOrd="0" destOrd="0" presId="urn:microsoft.com/office/officeart/2005/8/layout/process3"/>
    <dgm:cxn modelId="{A1F11FC4-31C4-4EDF-9E17-9F54C90807C7}" srcId="{0B9E6571-1571-4066-B56B-7843445655FC}" destId="{2FD58D37-FE4B-4F69-AD56-B076E213F629}" srcOrd="0" destOrd="0" parTransId="{6F9C6E18-3851-43E0-AC82-324DB6F33200}" sibTransId="{B8F12D61-325A-4544-9E87-063861AB76E1}"/>
    <dgm:cxn modelId="{8DCDBDDC-0F89-47D1-8EAB-DE6F2F40077B}" srcId="{40E2869B-9EAD-4173-AF6A-0B9DD324D447}" destId="{0B55B858-6816-42DA-A4F6-D8B9833D194B}" srcOrd="0" destOrd="0" parTransId="{3A2A07EE-056F-46C2-BE57-A9ED682C0DA2}" sibTransId="{7C425FCC-4186-45A1-977A-B64871660C31}"/>
    <dgm:cxn modelId="{2A1E6EB5-45D2-4289-9EB5-1D439416AA42}" type="presParOf" srcId="{EA5398F7-4467-425C-A691-B084C2E245B4}" destId="{DC3FB319-15B8-4B91-B4CE-33002B03DFC8}" srcOrd="0" destOrd="0" presId="urn:microsoft.com/office/officeart/2005/8/layout/process3"/>
    <dgm:cxn modelId="{1A45A8E8-037E-43C4-8DEA-CB94B4F402B5}" type="presParOf" srcId="{DC3FB319-15B8-4B91-B4CE-33002B03DFC8}" destId="{40C8C05C-7A92-4815-9ADE-8A513FBB1C93}" srcOrd="0" destOrd="0" presId="urn:microsoft.com/office/officeart/2005/8/layout/process3"/>
    <dgm:cxn modelId="{1C0D3848-1DFD-47A5-894A-DD452D16AEEA}" type="presParOf" srcId="{DC3FB319-15B8-4B91-B4CE-33002B03DFC8}" destId="{9D32FE63-CD0B-480F-BF10-CC6D73C48284}" srcOrd="1" destOrd="0" presId="urn:microsoft.com/office/officeart/2005/8/layout/process3"/>
    <dgm:cxn modelId="{DEDCCDE8-E6E5-4CF0-8B22-919686980E74}" type="presParOf" srcId="{DC3FB319-15B8-4B91-B4CE-33002B03DFC8}" destId="{49ED995E-EF57-4096-A113-31703A9FA400}" srcOrd="2" destOrd="0" presId="urn:microsoft.com/office/officeart/2005/8/layout/process3"/>
    <dgm:cxn modelId="{5B9EF939-6E6D-4068-9615-DFE55AE8685F}" type="presParOf" srcId="{EA5398F7-4467-425C-A691-B084C2E245B4}" destId="{1311D25E-B94B-44E0-B7C8-0865C359518F}" srcOrd="1" destOrd="0" presId="urn:microsoft.com/office/officeart/2005/8/layout/process3"/>
    <dgm:cxn modelId="{7C47E7C2-3A2C-4826-8545-D6223CE32B64}" type="presParOf" srcId="{1311D25E-B94B-44E0-B7C8-0865C359518F}" destId="{3046E98E-0BFF-4800-9E4C-D5631C181FC3}" srcOrd="0" destOrd="0" presId="urn:microsoft.com/office/officeart/2005/8/layout/process3"/>
    <dgm:cxn modelId="{702545D2-F5C5-4959-B6E3-CA6BF0BCA651}" type="presParOf" srcId="{EA5398F7-4467-425C-A691-B084C2E245B4}" destId="{73A1A79F-86D2-480C-9A52-A1FB2882419F}" srcOrd="2" destOrd="0" presId="urn:microsoft.com/office/officeart/2005/8/layout/process3"/>
    <dgm:cxn modelId="{68AE484B-554D-4F60-B129-DEBD45E68B4E}" type="presParOf" srcId="{73A1A79F-86D2-480C-9A52-A1FB2882419F}" destId="{B44C4FB4-DE36-4DD2-9FE6-DAF6F66923C1}" srcOrd="0" destOrd="0" presId="urn:microsoft.com/office/officeart/2005/8/layout/process3"/>
    <dgm:cxn modelId="{8A854FD8-4DA1-4D8A-BE3A-38A7B12D14D5}" type="presParOf" srcId="{73A1A79F-86D2-480C-9A52-A1FB2882419F}" destId="{77C28D4B-BCF8-487B-AFF8-D71D3BE428DF}" srcOrd="1" destOrd="0" presId="urn:microsoft.com/office/officeart/2005/8/layout/process3"/>
    <dgm:cxn modelId="{065341E9-1B88-4BB1-AA27-5883A8B209A8}" type="presParOf" srcId="{73A1A79F-86D2-480C-9A52-A1FB2882419F}" destId="{B949ECD9-23E3-4554-A219-1905BA7F298B}" srcOrd="2" destOrd="0" presId="urn:microsoft.com/office/officeart/2005/8/layout/process3"/>
    <dgm:cxn modelId="{08F5D704-FB3D-4D96-8C43-B47A83FA538B}" type="presParOf" srcId="{EA5398F7-4467-425C-A691-B084C2E245B4}" destId="{5AD24865-F8C4-464B-8506-BF260836AE7D}" srcOrd="3" destOrd="0" presId="urn:microsoft.com/office/officeart/2005/8/layout/process3"/>
    <dgm:cxn modelId="{D935A0A3-E910-4D8F-AC06-03A6EF4A9B98}" type="presParOf" srcId="{5AD24865-F8C4-464B-8506-BF260836AE7D}" destId="{B6427802-2022-4330-B526-CF2F76180163}" srcOrd="0" destOrd="0" presId="urn:microsoft.com/office/officeart/2005/8/layout/process3"/>
    <dgm:cxn modelId="{03C77498-C1C8-4500-B8DA-74A6D7B3AAD0}" type="presParOf" srcId="{EA5398F7-4467-425C-A691-B084C2E245B4}" destId="{82E66E19-18C9-4768-824D-8C78E98CE61F}" srcOrd="4" destOrd="0" presId="urn:microsoft.com/office/officeart/2005/8/layout/process3"/>
    <dgm:cxn modelId="{5DBD8616-23F0-4731-BAAF-73A6A83C494E}" type="presParOf" srcId="{82E66E19-18C9-4768-824D-8C78E98CE61F}" destId="{B0321D67-48AE-4A3C-A01B-C66A3B81348F}" srcOrd="0" destOrd="0" presId="urn:microsoft.com/office/officeart/2005/8/layout/process3"/>
    <dgm:cxn modelId="{FB0C860A-0502-4DC6-A875-D3E87DFC47AD}" type="presParOf" srcId="{82E66E19-18C9-4768-824D-8C78E98CE61F}" destId="{4222B857-BF15-44AB-8872-37656B2065A1}" srcOrd="1" destOrd="0" presId="urn:microsoft.com/office/officeart/2005/8/layout/process3"/>
    <dgm:cxn modelId="{581E365D-036F-4306-9FCB-634C87000947}" type="presParOf" srcId="{82E66E19-18C9-4768-824D-8C78E98CE61F}" destId="{247E1AB8-1F7E-4C80-872D-2EA90C8B790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0D6B9-2C38-4D31-A33B-F6083029355E}" type="doc">
      <dgm:prSet loTypeId="urn:microsoft.com/office/officeart/2005/8/layout/equation2" loCatId="process" qsTypeId="urn:microsoft.com/office/officeart/2005/8/quickstyle/simple3" qsCatId="simple" csTypeId="urn:microsoft.com/office/officeart/2005/8/colors/accent2_2" csCatId="accent2" phldr="1"/>
      <dgm:spPr/>
    </dgm:pt>
    <dgm:pt modelId="{1FEFB7A1-CA5C-4DDB-A132-42993196D72B}">
      <dgm:prSet phldrT="[Текст]" custT="1"/>
      <dgm:spPr>
        <a:solidFill>
          <a:srgbClr val="634741"/>
        </a:solidFill>
      </dgm:spPr>
      <dgm:t>
        <a:bodyPr/>
        <a:lstStyle/>
        <a:p>
          <a:r>
            <a:rPr lang="ru-RU" sz="900" dirty="0">
              <a:solidFill>
                <a:schemeClr val="bg1"/>
              </a:solidFill>
            </a:rPr>
            <a:t>Налоговые доходы </a:t>
          </a:r>
        </a:p>
        <a:p>
          <a:r>
            <a: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378 584,1 </a:t>
          </a:r>
          <a:r>
            <a:rPr lang="ru-RU" sz="900" dirty="0">
              <a:solidFill>
                <a:schemeClr val="bg1"/>
              </a:solidFill>
            </a:rPr>
            <a:t>тыс. руб. (исполнение </a:t>
          </a:r>
          <a:r>
            <a: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103,9</a:t>
          </a:r>
          <a:r>
            <a: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%, </a:t>
          </a:r>
          <a:r>
            <a:rPr lang="ru-RU" sz="900" b="0" dirty="0">
              <a:solidFill>
                <a:schemeClr val="bg1"/>
              </a:solidFill>
              <a:effectLst/>
            </a:rPr>
            <a:t>удельный вес </a:t>
          </a:r>
          <a:r>
            <a: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79,1</a:t>
          </a:r>
          <a:r>
            <a: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900" b="0" dirty="0">
            <a:solidFill>
              <a:schemeClr val="bg1"/>
            </a:solidFill>
            <a:effectLst/>
          </a:endParaRPr>
        </a:p>
      </dgm:t>
    </dgm:pt>
    <dgm:pt modelId="{855A808C-DB8A-4979-8B2F-F38BF0455809}" type="parTrans" cxnId="{BEB9F41B-C5BC-4010-9CB8-D463EDF3A703}">
      <dgm:prSet/>
      <dgm:spPr/>
      <dgm:t>
        <a:bodyPr/>
        <a:lstStyle/>
        <a:p>
          <a:endParaRPr lang="ru-RU" sz="1400"/>
        </a:p>
      </dgm:t>
    </dgm:pt>
    <dgm:pt modelId="{4DB07953-6936-416A-9564-AAE31B79D6AC}" type="sibTrans" cxnId="{BEB9F41B-C5BC-4010-9CB8-D463EDF3A703}">
      <dgm:prSet custT="1"/>
      <dgm:spPr>
        <a:solidFill>
          <a:srgbClr val="634741"/>
        </a:solidFill>
      </dgm:spPr>
      <dgm:t>
        <a:bodyPr/>
        <a:lstStyle/>
        <a:p>
          <a:endParaRPr lang="ru-RU" sz="300"/>
        </a:p>
      </dgm:t>
    </dgm:pt>
    <dgm:pt modelId="{CBC7DFC1-C162-4BA1-8937-27945C4055ED}">
      <dgm:prSet phldrT="[Текст]" custT="1"/>
      <dgm:spPr>
        <a:solidFill>
          <a:srgbClr val="634741"/>
        </a:solidFill>
      </dgm:spPr>
      <dgm:t>
        <a:bodyPr/>
        <a:lstStyle/>
        <a:p>
          <a:r>
            <a:rPr lang="ru-RU" sz="900" dirty="0">
              <a:solidFill>
                <a:schemeClr val="bg1"/>
              </a:solidFill>
            </a:rPr>
            <a:t>Неналоговые доходы</a:t>
          </a:r>
        </a:p>
        <a:p>
          <a:r>
            <a: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100 014,9 </a:t>
          </a:r>
          <a:r>
            <a:rPr lang="ru-RU" sz="900" dirty="0">
              <a:solidFill>
                <a:schemeClr val="bg1"/>
              </a:solidFill>
            </a:rPr>
            <a:t>тыс. руб. (исполнение </a:t>
          </a:r>
          <a:r>
            <a: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113,5</a:t>
          </a:r>
          <a:r>
            <a: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%, </a:t>
          </a:r>
          <a:r>
            <a:rPr lang="ru-RU" sz="900" b="0" dirty="0">
              <a:solidFill>
                <a:schemeClr val="bg1"/>
              </a:solidFill>
              <a:effectLst/>
            </a:rPr>
            <a:t>удельный вес </a:t>
          </a:r>
          <a:r>
            <a: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20,9</a:t>
          </a:r>
          <a:r>
            <a: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</a:p>
      </dgm:t>
    </dgm:pt>
    <dgm:pt modelId="{BB5BABAD-51DC-4D5A-967E-90D37E7D8390}" type="parTrans" cxnId="{F7FC5F7C-882C-48C9-A0AD-FADBE3B28911}">
      <dgm:prSet/>
      <dgm:spPr/>
      <dgm:t>
        <a:bodyPr/>
        <a:lstStyle/>
        <a:p>
          <a:endParaRPr lang="ru-RU" sz="1400"/>
        </a:p>
      </dgm:t>
    </dgm:pt>
    <dgm:pt modelId="{673B3268-CAD1-44AF-B19B-C904B0FAD4FF}" type="sibTrans" cxnId="{F7FC5F7C-882C-48C9-A0AD-FADBE3B28911}">
      <dgm:prSet custT="1"/>
      <dgm:spPr>
        <a:solidFill>
          <a:srgbClr val="634741"/>
        </a:solidFill>
        <a:ln>
          <a:noFill/>
        </a:ln>
      </dgm:spPr>
      <dgm:t>
        <a:bodyPr/>
        <a:lstStyle/>
        <a:p>
          <a:endParaRPr lang="ru-RU" sz="400"/>
        </a:p>
      </dgm:t>
    </dgm:pt>
    <dgm:pt modelId="{81407232-DCA5-4355-96EC-B718954FD016}">
      <dgm:prSet phldrT="[Текст]" custT="1"/>
      <dgm:spPr>
        <a:solidFill>
          <a:srgbClr val="634741"/>
        </a:solidFill>
      </dgm:spPr>
      <dgm:t>
        <a:bodyPr/>
        <a:lstStyle/>
        <a:p>
          <a:r>
            <a:rPr lang="ru-RU" sz="1100" dirty="0">
              <a:solidFill>
                <a:schemeClr val="bg1"/>
              </a:solidFill>
            </a:rPr>
            <a:t>Собственные доходы </a:t>
          </a:r>
        </a:p>
        <a:p>
          <a:r>
            <a: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478 599,0 </a:t>
          </a:r>
          <a:r>
            <a:rPr lang="ru-RU" sz="700" dirty="0">
              <a:solidFill>
                <a:schemeClr val="bg1"/>
              </a:solidFill>
            </a:rPr>
            <a:t>тыс. рублей</a:t>
          </a:r>
          <a:r>
            <a:rPr lang="ru-RU" sz="1200" dirty="0">
              <a:solidFill>
                <a:schemeClr val="bg1"/>
              </a:solidFill>
            </a:rPr>
            <a:t> (</a:t>
          </a:r>
          <a:r>
            <a:rPr lang="ru-RU" sz="1050" dirty="0">
              <a:solidFill>
                <a:schemeClr val="bg1"/>
              </a:solidFill>
            </a:rPr>
            <a:t>исполнение</a:t>
          </a:r>
          <a:r>
            <a:rPr lang="ru-RU" sz="1100" dirty="0">
              <a:solidFill>
                <a:schemeClr val="bg1"/>
              </a:solidFill>
            </a:rPr>
            <a:t> </a:t>
          </a:r>
          <a:r>
            <a: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105,8%)</a:t>
          </a:r>
          <a:endParaRPr lang="ru-RU" sz="1050" dirty="0">
            <a:solidFill>
              <a:schemeClr val="bg1"/>
            </a:solidFill>
          </a:endParaRPr>
        </a:p>
      </dgm:t>
    </dgm:pt>
    <dgm:pt modelId="{49DC5AE8-984B-4D9D-B695-8B4A846B042D}" type="parTrans" cxnId="{F0DB1096-9CD1-4837-9906-1256583B30ED}">
      <dgm:prSet/>
      <dgm:spPr/>
      <dgm:t>
        <a:bodyPr/>
        <a:lstStyle/>
        <a:p>
          <a:endParaRPr lang="ru-RU" sz="1400"/>
        </a:p>
      </dgm:t>
    </dgm:pt>
    <dgm:pt modelId="{094DCBB4-60EA-47AA-889F-0CDEF75AFF91}" type="sibTrans" cxnId="{F0DB1096-9CD1-4837-9906-1256583B30ED}">
      <dgm:prSet/>
      <dgm:spPr/>
      <dgm:t>
        <a:bodyPr/>
        <a:lstStyle/>
        <a:p>
          <a:endParaRPr lang="ru-RU" sz="1400"/>
        </a:p>
      </dgm:t>
    </dgm:pt>
    <dgm:pt modelId="{7782A988-4136-4C76-BED1-B9BE9E3BF7B0}" type="pres">
      <dgm:prSet presAssocID="{8080D6B9-2C38-4D31-A33B-F6083029355E}" presName="Name0" presStyleCnt="0">
        <dgm:presLayoutVars>
          <dgm:dir/>
          <dgm:resizeHandles val="exact"/>
        </dgm:presLayoutVars>
      </dgm:prSet>
      <dgm:spPr/>
    </dgm:pt>
    <dgm:pt modelId="{A175EAF1-E36E-4389-BCC3-11F60A7918F6}" type="pres">
      <dgm:prSet presAssocID="{8080D6B9-2C38-4D31-A33B-F6083029355E}" presName="vNodes" presStyleCnt="0"/>
      <dgm:spPr/>
    </dgm:pt>
    <dgm:pt modelId="{B34CFB01-AB2B-46F2-82BB-092A208433F8}" type="pres">
      <dgm:prSet presAssocID="{1FEFB7A1-CA5C-4DDB-A132-42993196D72B}" presName="node" presStyleLbl="node1" presStyleIdx="0" presStyleCnt="3" custScaleX="253804" custScaleY="136226">
        <dgm:presLayoutVars>
          <dgm:bulletEnabled val="1"/>
        </dgm:presLayoutVars>
      </dgm:prSet>
      <dgm:spPr>
        <a:prstGeom prst="roundRect">
          <a:avLst/>
        </a:prstGeom>
      </dgm:spPr>
    </dgm:pt>
    <dgm:pt modelId="{B14C6FCC-9827-4960-A90B-D3C126D01514}" type="pres">
      <dgm:prSet presAssocID="{4DB07953-6936-416A-9564-AAE31B79D6AC}" presName="spacerT" presStyleCnt="0"/>
      <dgm:spPr/>
    </dgm:pt>
    <dgm:pt modelId="{5BB6006A-7283-4823-A34E-E01A3D4A337F}" type="pres">
      <dgm:prSet presAssocID="{4DB07953-6936-416A-9564-AAE31B79D6AC}" presName="sibTrans" presStyleLbl="sibTrans2D1" presStyleIdx="0" presStyleCnt="2"/>
      <dgm:spPr/>
    </dgm:pt>
    <dgm:pt modelId="{1B2EDB51-7E53-452D-848E-6BE70831940D}" type="pres">
      <dgm:prSet presAssocID="{4DB07953-6936-416A-9564-AAE31B79D6AC}" presName="spacerB" presStyleCnt="0"/>
      <dgm:spPr/>
    </dgm:pt>
    <dgm:pt modelId="{D397EC70-BE65-4898-9D05-2A3CD36F7C7E}" type="pres">
      <dgm:prSet presAssocID="{CBC7DFC1-C162-4BA1-8937-27945C4055ED}" presName="node" presStyleLbl="node1" presStyleIdx="1" presStyleCnt="3" custScaleX="260330" custScaleY="137197">
        <dgm:presLayoutVars>
          <dgm:bulletEnabled val="1"/>
        </dgm:presLayoutVars>
      </dgm:prSet>
      <dgm:spPr>
        <a:prstGeom prst="roundRect">
          <a:avLst/>
        </a:prstGeom>
      </dgm:spPr>
    </dgm:pt>
    <dgm:pt modelId="{C0B6A4F2-FAFA-4053-8DC2-FBB209BCCA4E}" type="pres">
      <dgm:prSet presAssocID="{8080D6B9-2C38-4D31-A33B-F6083029355E}" presName="sibTransLast" presStyleLbl="sibTrans2D1" presStyleIdx="1" presStyleCnt="2" custScaleX="179809"/>
      <dgm:spPr>
        <a:prstGeom prst="mathEqual">
          <a:avLst/>
        </a:prstGeom>
      </dgm:spPr>
    </dgm:pt>
    <dgm:pt modelId="{A9AB9FF6-2CF3-4665-A219-98B8697B2ED7}" type="pres">
      <dgm:prSet presAssocID="{8080D6B9-2C38-4D31-A33B-F6083029355E}" presName="connectorText" presStyleLbl="sibTrans2D1" presStyleIdx="1" presStyleCnt="2"/>
      <dgm:spPr/>
    </dgm:pt>
    <dgm:pt modelId="{5F7F46DC-F6B6-4A91-8A77-B3F2830E8347}" type="pres">
      <dgm:prSet presAssocID="{8080D6B9-2C38-4D31-A33B-F6083029355E}" presName="lastNode" presStyleLbl="node1" presStyleIdx="2" presStyleCnt="3" custScaleX="16313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EB9F41B-C5BC-4010-9CB8-D463EDF3A703}" srcId="{8080D6B9-2C38-4D31-A33B-F6083029355E}" destId="{1FEFB7A1-CA5C-4DDB-A132-42993196D72B}" srcOrd="0" destOrd="0" parTransId="{855A808C-DB8A-4979-8B2F-F38BF0455809}" sibTransId="{4DB07953-6936-416A-9564-AAE31B79D6AC}"/>
    <dgm:cxn modelId="{9CE7D441-EDC3-4CC1-9A15-34E1B972F467}" type="presOf" srcId="{CBC7DFC1-C162-4BA1-8937-27945C4055ED}" destId="{D397EC70-BE65-4898-9D05-2A3CD36F7C7E}" srcOrd="0" destOrd="0" presId="urn:microsoft.com/office/officeart/2005/8/layout/equation2"/>
    <dgm:cxn modelId="{9EE6EF4A-D409-4C30-9B09-FD24A7523D74}" type="presOf" srcId="{673B3268-CAD1-44AF-B19B-C904B0FAD4FF}" destId="{C0B6A4F2-FAFA-4053-8DC2-FBB209BCCA4E}" srcOrd="0" destOrd="0" presId="urn:microsoft.com/office/officeart/2005/8/layout/equation2"/>
    <dgm:cxn modelId="{8A1B0B4F-A6F8-4E7A-A2AD-03C75242A851}" type="presOf" srcId="{4DB07953-6936-416A-9564-AAE31B79D6AC}" destId="{5BB6006A-7283-4823-A34E-E01A3D4A337F}" srcOrd="0" destOrd="0" presId="urn:microsoft.com/office/officeart/2005/8/layout/equation2"/>
    <dgm:cxn modelId="{F7FC5F7C-882C-48C9-A0AD-FADBE3B28911}" srcId="{8080D6B9-2C38-4D31-A33B-F6083029355E}" destId="{CBC7DFC1-C162-4BA1-8937-27945C4055ED}" srcOrd="1" destOrd="0" parTransId="{BB5BABAD-51DC-4D5A-967E-90D37E7D8390}" sibTransId="{673B3268-CAD1-44AF-B19B-C904B0FAD4FF}"/>
    <dgm:cxn modelId="{75A7F088-4EFD-46FA-8B83-45E489D76842}" type="presOf" srcId="{1FEFB7A1-CA5C-4DDB-A132-42993196D72B}" destId="{B34CFB01-AB2B-46F2-82BB-092A208433F8}" srcOrd="0" destOrd="0" presId="urn:microsoft.com/office/officeart/2005/8/layout/equation2"/>
    <dgm:cxn modelId="{F0DB1096-9CD1-4837-9906-1256583B30ED}" srcId="{8080D6B9-2C38-4D31-A33B-F6083029355E}" destId="{81407232-DCA5-4355-96EC-B718954FD016}" srcOrd="2" destOrd="0" parTransId="{49DC5AE8-984B-4D9D-B695-8B4A846B042D}" sibTransId="{094DCBB4-60EA-47AA-889F-0CDEF75AFF91}"/>
    <dgm:cxn modelId="{43DCC0AC-E860-4B1D-A5A9-0BC9EEC60931}" type="presOf" srcId="{8080D6B9-2C38-4D31-A33B-F6083029355E}" destId="{7782A988-4136-4C76-BED1-B9BE9E3BF7B0}" srcOrd="0" destOrd="0" presId="urn:microsoft.com/office/officeart/2005/8/layout/equation2"/>
    <dgm:cxn modelId="{ACBCEFE1-9AF9-4EC4-8895-EB4A202BBD06}" type="presOf" srcId="{81407232-DCA5-4355-96EC-B718954FD016}" destId="{5F7F46DC-F6B6-4A91-8A77-B3F2830E8347}" srcOrd="0" destOrd="0" presId="urn:microsoft.com/office/officeart/2005/8/layout/equation2"/>
    <dgm:cxn modelId="{93847AEC-5C4D-49BE-BF15-5FD371097DDE}" type="presOf" srcId="{673B3268-CAD1-44AF-B19B-C904B0FAD4FF}" destId="{A9AB9FF6-2CF3-4665-A219-98B8697B2ED7}" srcOrd="1" destOrd="0" presId="urn:microsoft.com/office/officeart/2005/8/layout/equation2"/>
    <dgm:cxn modelId="{F1F5A15B-247D-490D-8641-86B987659996}" type="presParOf" srcId="{7782A988-4136-4C76-BED1-B9BE9E3BF7B0}" destId="{A175EAF1-E36E-4389-BCC3-11F60A7918F6}" srcOrd="0" destOrd="0" presId="urn:microsoft.com/office/officeart/2005/8/layout/equation2"/>
    <dgm:cxn modelId="{31D019CA-DE8C-4CB9-BF8B-7A0CF7B74E90}" type="presParOf" srcId="{A175EAF1-E36E-4389-BCC3-11F60A7918F6}" destId="{B34CFB01-AB2B-46F2-82BB-092A208433F8}" srcOrd="0" destOrd="0" presId="urn:microsoft.com/office/officeart/2005/8/layout/equation2"/>
    <dgm:cxn modelId="{751C26EF-6DDC-470B-AC9D-0FAAA2DDC6BC}" type="presParOf" srcId="{A175EAF1-E36E-4389-BCC3-11F60A7918F6}" destId="{B14C6FCC-9827-4960-A90B-D3C126D01514}" srcOrd="1" destOrd="0" presId="urn:microsoft.com/office/officeart/2005/8/layout/equation2"/>
    <dgm:cxn modelId="{4EADC8A1-C1A5-4AA4-9414-41F4DFAE4ABB}" type="presParOf" srcId="{A175EAF1-E36E-4389-BCC3-11F60A7918F6}" destId="{5BB6006A-7283-4823-A34E-E01A3D4A337F}" srcOrd="2" destOrd="0" presId="urn:microsoft.com/office/officeart/2005/8/layout/equation2"/>
    <dgm:cxn modelId="{BE5458D6-2630-4C06-8A00-4C2D3F8003BC}" type="presParOf" srcId="{A175EAF1-E36E-4389-BCC3-11F60A7918F6}" destId="{1B2EDB51-7E53-452D-848E-6BE70831940D}" srcOrd="3" destOrd="0" presId="urn:microsoft.com/office/officeart/2005/8/layout/equation2"/>
    <dgm:cxn modelId="{43E96636-DFAC-405C-854F-4C28ACC6D395}" type="presParOf" srcId="{A175EAF1-E36E-4389-BCC3-11F60A7918F6}" destId="{D397EC70-BE65-4898-9D05-2A3CD36F7C7E}" srcOrd="4" destOrd="0" presId="urn:microsoft.com/office/officeart/2005/8/layout/equation2"/>
    <dgm:cxn modelId="{7860CF26-C3AE-422F-939E-A37C114C699F}" type="presParOf" srcId="{7782A988-4136-4C76-BED1-B9BE9E3BF7B0}" destId="{C0B6A4F2-FAFA-4053-8DC2-FBB209BCCA4E}" srcOrd="1" destOrd="0" presId="urn:microsoft.com/office/officeart/2005/8/layout/equation2"/>
    <dgm:cxn modelId="{0F89C9F2-F461-42F8-8D63-2CCD7181B7E1}" type="presParOf" srcId="{C0B6A4F2-FAFA-4053-8DC2-FBB209BCCA4E}" destId="{A9AB9FF6-2CF3-4665-A219-98B8697B2ED7}" srcOrd="0" destOrd="0" presId="urn:microsoft.com/office/officeart/2005/8/layout/equation2"/>
    <dgm:cxn modelId="{4586B050-36B1-4CA6-A4A0-3E635F2551F6}" type="presParOf" srcId="{7782A988-4136-4C76-BED1-B9BE9E3BF7B0}" destId="{5F7F46DC-F6B6-4A91-8A77-B3F2830E8347}" srcOrd="2" destOrd="0" presId="urn:microsoft.com/office/officeart/2005/8/layout/equation2"/>
  </dgm:cxnLst>
  <dgm:bg>
    <a:noFill/>
  </dgm:bg>
  <dgm:whole>
    <a:ln w="381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F3D75-BEB2-4C27-B865-56B97938676D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DB761-DE13-4647-86F9-C383FABEA29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ru-RU" sz="1200" b="1" dirty="0"/>
            <a:t>Областной бюджет</a:t>
          </a:r>
        </a:p>
        <a:p>
          <a:pPr algn="ctr"/>
          <a:r>
            <a:rPr lang="ru-RU" sz="1400" b="1" dirty="0"/>
            <a:t>219 539,8 </a:t>
          </a:r>
          <a:r>
            <a:rPr lang="ru-RU" sz="1200" b="1" dirty="0"/>
            <a:t>тыс. руб.</a:t>
          </a:r>
          <a:endParaRPr lang="ru-RU" sz="1000" b="1" dirty="0"/>
        </a:p>
      </dgm:t>
    </dgm:pt>
    <dgm:pt modelId="{4445AE76-1151-4700-9D53-2239635237AB}" type="parTrans" cxnId="{F134F528-585A-4043-A3B4-832DB148795F}">
      <dgm:prSet/>
      <dgm:spPr/>
      <dgm:t>
        <a:bodyPr/>
        <a:lstStyle/>
        <a:p>
          <a:endParaRPr lang="ru-RU"/>
        </a:p>
      </dgm:t>
    </dgm:pt>
    <dgm:pt modelId="{D0A7ABF9-D43B-4FA5-ABA4-774543915AE9}" type="sibTrans" cxnId="{F134F528-585A-4043-A3B4-832DB148795F}">
      <dgm:prSet/>
      <dgm:spPr/>
      <dgm:t>
        <a:bodyPr/>
        <a:lstStyle/>
        <a:p>
          <a:endParaRPr lang="ru-RU"/>
        </a:p>
      </dgm:t>
    </dgm:pt>
    <dgm:pt modelId="{17592609-2224-4CF6-BB28-7F7BD5C83CE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200" b="1" dirty="0"/>
            <a:t>Районный бюджет </a:t>
          </a:r>
        </a:p>
        <a:p>
          <a:pPr algn="ctr"/>
          <a:r>
            <a:rPr lang="ru-RU" sz="1400" b="1" dirty="0"/>
            <a:t>98 216,8 </a:t>
          </a:r>
          <a:r>
            <a:rPr lang="ru-RU" sz="1200" b="1" dirty="0"/>
            <a:t>тыс. руб.</a:t>
          </a:r>
        </a:p>
      </dgm:t>
    </dgm:pt>
    <dgm:pt modelId="{3C6386B7-C1B8-4C47-A9FE-24112661CC3B}" type="parTrans" cxnId="{0AB40F2E-C8C5-4E7A-B4CD-7F00EC1AD9BF}">
      <dgm:prSet/>
      <dgm:spPr/>
      <dgm:t>
        <a:bodyPr/>
        <a:lstStyle/>
        <a:p>
          <a:endParaRPr lang="ru-RU"/>
        </a:p>
      </dgm:t>
    </dgm:pt>
    <dgm:pt modelId="{26B8473B-B1B6-42CC-90DE-336268D3BC1E}" type="sibTrans" cxnId="{0AB40F2E-C8C5-4E7A-B4CD-7F00EC1AD9BF}">
      <dgm:prSet/>
      <dgm:spPr/>
      <dgm:t>
        <a:bodyPr/>
        <a:lstStyle/>
        <a:p>
          <a:endParaRPr lang="ru-RU"/>
        </a:p>
      </dgm:t>
    </dgm:pt>
    <dgm:pt modelId="{EED8D0E7-6C2F-4B0E-B914-01815C88816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ru-RU" sz="1200" b="1" dirty="0"/>
            <a:t>Федеральный бюджет </a:t>
          </a:r>
        </a:p>
        <a:p>
          <a:pPr algn="ctr"/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18 340,1 </a:t>
          </a:r>
          <a:r>
            <a:rPr lang="ru-RU" sz="1000" b="1" dirty="0"/>
            <a:t>тыс. руб.</a:t>
          </a:r>
          <a:endParaRPr lang="ru-RU" sz="1200" b="1" dirty="0"/>
        </a:p>
      </dgm:t>
    </dgm:pt>
    <dgm:pt modelId="{37557148-60DE-4F4E-A187-EEE3368DF65D}" type="parTrans" cxnId="{A8CEA891-3ED1-4E47-ACFD-C277509843D2}">
      <dgm:prSet/>
      <dgm:spPr/>
      <dgm:t>
        <a:bodyPr/>
        <a:lstStyle/>
        <a:p>
          <a:endParaRPr lang="ru-RU"/>
        </a:p>
      </dgm:t>
    </dgm:pt>
    <dgm:pt modelId="{9C9AB46B-A6E5-4279-B7DA-EB2226B3AC59}" type="sibTrans" cxnId="{A8CEA891-3ED1-4E47-ACFD-C277509843D2}">
      <dgm:prSet/>
      <dgm:spPr/>
      <dgm:t>
        <a:bodyPr/>
        <a:lstStyle/>
        <a:p>
          <a:endParaRPr lang="ru-RU"/>
        </a:p>
      </dgm:t>
    </dgm:pt>
    <dgm:pt modelId="{E898DD85-D71D-4748-842B-E5D30A7DD1A1}" type="pres">
      <dgm:prSet presAssocID="{4FEF3D75-BEB2-4C27-B865-56B97938676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29D5E28-3349-4EF0-98FB-F5F9F41DC784}" type="pres">
      <dgm:prSet presAssocID="{4FEF3D75-BEB2-4C27-B865-56B97938676D}" presName="outerBox" presStyleCnt="0"/>
      <dgm:spPr/>
    </dgm:pt>
    <dgm:pt modelId="{FEB232D9-42AB-453E-AA25-0E935CD22E95}" type="pres">
      <dgm:prSet presAssocID="{4FEF3D75-BEB2-4C27-B865-56B97938676D}" presName="outerBoxParent" presStyleLbl="node1" presStyleIdx="0" presStyleCnt="3"/>
      <dgm:spPr>
        <a:prstGeom prst="rect">
          <a:avLst/>
        </a:prstGeom>
      </dgm:spPr>
    </dgm:pt>
    <dgm:pt modelId="{5C9A3BA1-7F07-4AC8-83C4-814E442C4449}" type="pres">
      <dgm:prSet presAssocID="{4FEF3D75-BEB2-4C27-B865-56B97938676D}" presName="outerBoxChildren" presStyleCnt="0"/>
      <dgm:spPr/>
    </dgm:pt>
    <dgm:pt modelId="{1CE1C330-8237-4EE6-AF18-9AE9CFA5D89F}" type="pres">
      <dgm:prSet presAssocID="{4FEF3D75-BEB2-4C27-B865-56B97938676D}" presName="middleBox" presStyleCnt="0"/>
      <dgm:spPr/>
    </dgm:pt>
    <dgm:pt modelId="{005A90BC-E234-46CD-90B9-5FF7A19BA98F}" type="pres">
      <dgm:prSet presAssocID="{4FEF3D75-BEB2-4C27-B865-56B97938676D}" presName="middleBoxParent" presStyleLbl="node1" presStyleIdx="1" presStyleCnt="3"/>
      <dgm:spPr>
        <a:prstGeom prst="rect">
          <a:avLst/>
        </a:prstGeom>
      </dgm:spPr>
    </dgm:pt>
    <dgm:pt modelId="{F024FB95-BE84-4902-8804-BCE5C66F1149}" type="pres">
      <dgm:prSet presAssocID="{4FEF3D75-BEB2-4C27-B865-56B97938676D}" presName="middleBoxChildren" presStyleCnt="0"/>
      <dgm:spPr/>
    </dgm:pt>
    <dgm:pt modelId="{B71D6C76-EE78-46E2-B7CA-9691D8B152EB}" type="pres">
      <dgm:prSet presAssocID="{4FEF3D75-BEB2-4C27-B865-56B97938676D}" presName="centerBox" presStyleCnt="0"/>
      <dgm:spPr/>
    </dgm:pt>
    <dgm:pt modelId="{4B7DEBE2-E5CD-46A2-8AE4-C7E4B887407A}" type="pres">
      <dgm:prSet presAssocID="{4FEF3D75-BEB2-4C27-B865-56B97938676D}" presName="centerBoxParent" presStyleLbl="node1" presStyleIdx="2" presStyleCnt="3"/>
      <dgm:spPr>
        <a:prstGeom prst="rect">
          <a:avLst/>
        </a:prstGeom>
      </dgm:spPr>
    </dgm:pt>
  </dgm:ptLst>
  <dgm:cxnLst>
    <dgm:cxn modelId="{3741570A-A0D0-40DA-B734-DCF017F5B4EC}" type="presOf" srcId="{17592609-2224-4CF6-BB28-7F7BD5C83CE0}" destId="{005A90BC-E234-46CD-90B9-5FF7A19BA98F}" srcOrd="0" destOrd="0" presId="urn:microsoft.com/office/officeart/2005/8/layout/target2"/>
    <dgm:cxn modelId="{89B4FD13-27A6-4426-9382-7DC309EF1CBD}" type="presOf" srcId="{EED8D0E7-6C2F-4B0E-B914-01815C88816B}" destId="{4B7DEBE2-E5CD-46A2-8AE4-C7E4B887407A}" srcOrd="0" destOrd="0" presId="urn:microsoft.com/office/officeart/2005/8/layout/target2"/>
    <dgm:cxn modelId="{F134F528-585A-4043-A3B4-832DB148795F}" srcId="{4FEF3D75-BEB2-4C27-B865-56B97938676D}" destId="{5B8DB761-DE13-4647-86F9-C383FABEA291}" srcOrd="0" destOrd="0" parTransId="{4445AE76-1151-4700-9D53-2239635237AB}" sibTransId="{D0A7ABF9-D43B-4FA5-ABA4-774543915AE9}"/>
    <dgm:cxn modelId="{0AB40F2E-C8C5-4E7A-B4CD-7F00EC1AD9BF}" srcId="{4FEF3D75-BEB2-4C27-B865-56B97938676D}" destId="{17592609-2224-4CF6-BB28-7F7BD5C83CE0}" srcOrd="1" destOrd="0" parTransId="{3C6386B7-C1B8-4C47-A9FE-24112661CC3B}" sibTransId="{26B8473B-B1B6-42CC-90DE-336268D3BC1E}"/>
    <dgm:cxn modelId="{A8CEA891-3ED1-4E47-ACFD-C277509843D2}" srcId="{4FEF3D75-BEB2-4C27-B865-56B97938676D}" destId="{EED8D0E7-6C2F-4B0E-B914-01815C88816B}" srcOrd="2" destOrd="0" parTransId="{37557148-60DE-4F4E-A187-EEE3368DF65D}" sibTransId="{9C9AB46B-A6E5-4279-B7DA-EB2226B3AC59}"/>
    <dgm:cxn modelId="{1714EE99-64EC-4D5E-AFDD-C72019209BD2}" type="presOf" srcId="{4FEF3D75-BEB2-4C27-B865-56B97938676D}" destId="{E898DD85-D71D-4748-842B-E5D30A7DD1A1}" srcOrd="0" destOrd="0" presId="urn:microsoft.com/office/officeart/2005/8/layout/target2"/>
    <dgm:cxn modelId="{C2E39DE8-88A8-4F61-8E26-0D74150CC7FB}" type="presOf" srcId="{5B8DB761-DE13-4647-86F9-C383FABEA291}" destId="{FEB232D9-42AB-453E-AA25-0E935CD22E95}" srcOrd="0" destOrd="0" presId="urn:microsoft.com/office/officeart/2005/8/layout/target2"/>
    <dgm:cxn modelId="{6595433F-9B86-4A8F-B123-50AD78652AB8}" type="presParOf" srcId="{E898DD85-D71D-4748-842B-E5D30A7DD1A1}" destId="{329D5E28-3349-4EF0-98FB-F5F9F41DC784}" srcOrd="0" destOrd="0" presId="urn:microsoft.com/office/officeart/2005/8/layout/target2"/>
    <dgm:cxn modelId="{8826CB28-A9CC-4A12-A54E-AC1FA0AA694D}" type="presParOf" srcId="{329D5E28-3349-4EF0-98FB-F5F9F41DC784}" destId="{FEB232D9-42AB-453E-AA25-0E935CD22E95}" srcOrd="0" destOrd="0" presId="urn:microsoft.com/office/officeart/2005/8/layout/target2"/>
    <dgm:cxn modelId="{897CED5A-17BD-4EFE-81EB-FA689D5FC787}" type="presParOf" srcId="{329D5E28-3349-4EF0-98FB-F5F9F41DC784}" destId="{5C9A3BA1-7F07-4AC8-83C4-814E442C4449}" srcOrd="1" destOrd="0" presId="urn:microsoft.com/office/officeart/2005/8/layout/target2"/>
    <dgm:cxn modelId="{6187F7FD-26F2-4A03-B2D0-149744921C16}" type="presParOf" srcId="{E898DD85-D71D-4748-842B-E5D30A7DD1A1}" destId="{1CE1C330-8237-4EE6-AF18-9AE9CFA5D89F}" srcOrd="1" destOrd="0" presId="urn:microsoft.com/office/officeart/2005/8/layout/target2"/>
    <dgm:cxn modelId="{768E9544-9DA3-4AD0-9BB2-E415822E50F0}" type="presParOf" srcId="{1CE1C330-8237-4EE6-AF18-9AE9CFA5D89F}" destId="{005A90BC-E234-46CD-90B9-5FF7A19BA98F}" srcOrd="0" destOrd="0" presId="urn:microsoft.com/office/officeart/2005/8/layout/target2"/>
    <dgm:cxn modelId="{B81A8213-A8FE-4556-A96D-CBACB3D503D5}" type="presParOf" srcId="{1CE1C330-8237-4EE6-AF18-9AE9CFA5D89F}" destId="{F024FB95-BE84-4902-8804-BCE5C66F1149}" srcOrd="1" destOrd="0" presId="urn:microsoft.com/office/officeart/2005/8/layout/target2"/>
    <dgm:cxn modelId="{FF60A842-D90E-49FC-A447-04662B6CA568}" type="presParOf" srcId="{E898DD85-D71D-4748-842B-E5D30A7DD1A1}" destId="{B71D6C76-EE78-46E2-B7CA-9691D8B152EB}" srcOrd="2" destOrd="0" presId="urn:microsoft.com/office/officeart/2005/8/layout/target2"/>
    <dgm:cxn modelId="{08AE7C2D-95E8-45F3-BF53-4CC595A08D17}" type="presParOf" srcId="{B71D6C76-EE78-46E2-B7CA-9691D8B152EB}" destId="{4B7DEBE2-E5CD-46A2-8AE4-C7E4B887407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F3D75-BEB2-4C27-B865-56B97938676D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DB761-DE13-4647-86F9-C383FABEA291}">
      <dgm:prSet phldrT="[Текст]" custT="1"/>
      <dgm:spPr>
        <a:solidFill>
          <a:schemeClr val="bg2">
            <a:lumMod val="10000"/>
          </a:schemeClr>
        </a:solidFill>
      </dgm:spPr>
      <dgm:t>
        <a:bodyPr/>
        <a:lstStyle/>
        <a:p>
          <a:pPr algn="ctr"/>
          <a:r>
            <a:rPr lang="ru-RU" sz="1200" b="1" dirty="0"/>
            <a:t>Денежные пожертвования                                    от АО «Апатит» </a:t>
          </a:r>
        </a:p>
        <a:p>
          <a:pPr algn="l"/>
          <a:r>
            <a:rPr lang="ru-RU" sz="1000" b="1" dirty="0"/>
            <a:t>- благотворительный проект по проведению ремонтных работ пространства 1 этажа и трансформации выставочного пространства МБУК «КИЦ им. А.С. Пушкина»</a:t>
          </a:r>
        </a:p>
        <a:p>
          <a:pPr algn="l"/>
          <a:r>
            <a:rPr lang="ru-RU" sz="1000" b="1" dirty="0"/>
            <a:t>- благотворительный проект по благоустройству и развитию Лыжной базы «Двугорье»</a:t>
          </a:r>
        </a:p>
        <a:p>
          <a:pPr algn="l"/>
          <a:r>
            <a:rPr lang="ru-RU" sz="1000" b="1" dirty="0"/>
            <a:t>- благотворительный проект по выполнению предпроектных исследований и проектных работ по благоустройству общественной территории, прилегающей к памятнику имени Ленина и территории бульвара Чайковского </a:t>
          </a:r>
        </a:p>
        <a:p>
          <a:pPr algn="l"/>
          <a:r>
            <a:rPr lang="ru-RU" sz="800" b="1" dirty="0"/>
            <a:t>- </a:t>
          </a:r>
          <a:r>
            <a:rPr lang="ru-RU" sz="1000" b="1" dirty="0"/>
            <a:t>на проведение мероприятий по благоустройству социальных объектов города Волхова </a:t>
          </a:r>
        </a:p>
        <a:p>
          <a:pPr algn="l"/>
          <a:r>
            <a:rPr lang="ru-RU" sz="800" b="0" dirty="0"/>
            <a:t>- </a:t>
          </a:r>
          <a:r>
            <a:rPr lang="ru-RU" sz="1000" b="1" dirty="0"/>
            <a:t>на организацию и проведение праздничных мероприятий</a:t>
          </a:r>
        </a:p>
      </dgm:t>
    </dgm:pt>
    <dgm:pt modelId="{4445AE76-1151-4700-9D53-2239635237AB}" type="parTrans" cxnId="{F134F528-585A-4043-A3B4-832DB148795F}">
      <dgm:prSet/>
      <dgm:spPr/>
      <dgm:t>
        <a:bodyPr/>
        <a:lstStyle/>
        <a:p>
          <a:endParaRPr lang="ru-RU"/>
        </a:p>
      </dgm:t>
    </dgm:pt>
    <dgm:pt modelId="{D0A7ABF9-D43B-4FA5-ABA4-774543915AE9}" type="sibTrans" cxnId="{F134F528-585A-4043-A3B4-832DB148795F}">
      <dgm:prSet/>
      <dgm:spPr/>
      <dgm:t>
        <a:bodyPr/>
        <a:lstStyle/>
        <a:p>
          <a:endParaRPr lang="ru-RU"/>
        </a:p>
      </dgm:t>
    </dgm:pt>
    <dgm:pt modelId="{E898DD85-D71D-4748-842B-E5D30A7DD1A1}" type="pres">
      <dgm:prSet presAssocID="{4FEF3D75-BEB2-4C27-B865-56B97938676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29D5E28-3349-4EF0-98FB-F5F9F41DC784}" type="pres">
      <dgm:prSet presAssocID="{4FEF3D75-BEB2-4C27-B865-56B97938676D}" presName="outerBox" presStyleCnt="0"/>
      <dgm:spPr/>
    </dgm:pt>
    <dgm:pt modelId="{FEB232D9-42AB-453E-AA25-0E935CD22E95}" type="pres">
      <dgm:prSet presAssocID="{4FEF3D75-BEB2-4C27-B865-56B97938676D}" presName="outerBoxParent" presStyleLbl="node1" presStyleIdx="0" presStyleCnt="1" custLinFactNeighborY="-799"/>
      <dgm:spPr>
        <a:prstGeom prst="rect">
          <a:avLst/>
        </a:prstGeom>
      </dgm:spPr>
    </dgm:pt>
    <dgm:pt modelId="{5C9A3BA1-7F07-4AC8-83C4-814E442C4449}" type="pres">
      <dgm:prSet presAssocID="{4FEF3D75-BEB2-4C27-B865-56B97938676D}" presName="outerBoxChildren" presStyleCnt="0"/>
      <dgm:spPr/>
    </dgm:pt>
  </dgm:ptLst>
  <dgm:cxnLst>
    <dgm:cxn modelId="{F134F528-585A-4043-A3B4-832DB148795F}" srcId="{4FEF3D75-BEB2-4C27-B865-56B97938676D}" destId="{5B8DB761-DE13-4647-86F9-C383FABEA291}" srcOrd="0" destOrd="0" parTransId="{4445AE76-1151-4700-9D53-2239635237AB}" sibTransId="{D0A7ABF9-D43B-4FA5-ABA4-774543915AE9}"/>
    <dgm:cxn modelId="{1714EE99-64EC-4D5E-AFDD-C72019209BD2}" type="presOf" srcId="{4FEF3D75-BEB2-4C27-B865-56B97938676D}" destId="{E898DD85-D71D-4748-842B-E5D30A7DD1A1}" srcOrd="0" destOrd="0" presId="urn:microsoft.com/office/officeart/2005/8/layout/target2"/>
    <dgm:cxn modelId="{C2E39DE8-88A8-4F61-8E26-0D74150CC7FB}" type="presOf" srcId="{5B8DB761-DE13-4647-86F9-C383FABEA291}" destId="{FEB232D9-42AB-453E-AA25-0E935CD22E95}" srcOrd="0" destOrd="0" presId="urn:microsoft.com/office/officeart/2005/8/layout/target2"/>
    <dgm:cxn modelId="{6595433F-9B86-4A8F-B123-50AD78652AB8}" type="presParOf" srcId="{E898DD85-D71D-4748-842B-E5D30A7DD1A1}" destId="{329D5E28-3349-4EF0-98FB-F5F9F41DC784}" srcOrd="0" destOrd="0" presId="urn:microsoft.com/office/officeart/2005/8/layout/target2"/>
    <dgm:cxn modelId="{8826CB28-A9CC-4A12-A54E-AC1FA0AA694D}" type="presParOf" srcId="{329D5E28-3349-4EF0-98FB-F5F9F41DC784}" destId="{FEB232D9-42AB-453E-AA25-0E935CD22E95}" srcOrd="0" destOrd="0" presId="urn:microsoft.com/office/officeart/2005/8/layout/target2"/>
    <dgm:cxn modelId="{897CED5A-17BD-4EFE-81EB-FA689D5FC787}" type="presParOf" srcId="{329D5E28-3349-4EF0-98FB-F5F9F41DC784}" destId="{5C9A3BA1-7F07-4AC8-83C4-814E442C4449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F3D75-BEB2-4C27-B865-56B97938676D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DB761-DE13-4647-86F9-C383FABEA291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1200" b="1" dirty="0"/>
            <a:t>Возврат остатков субсидий и иных межбюджетных трансфертов, имеющих целевое назначение </a:t>
          </a:r>
        </a:p>
        <a:p>
          <a:pPr algn="ctr"/>
          <a:r>
            <a:rPr lang="ru-RU" sz="1400" b="1" dirty="0"/>
            <a:t>(-)5 590,2 </a:t>
          </a:r>
          <a:r>
            <a:rPr lang="ru-RU" sz="1200" b="1" dirty="0"/>
            <a:t>тыс. руб.</a:t>
          </a:r>
        </a:p>
        <a:p>
          <a:pPr algn="ctr"/>
          <a:r>
            <a:rPr lang="ru-RU" sz="1200" b="1" dirty="0"/>
            <a:t>Доходы от возврата остатков субсидий, имеющих целевое назначение</a:t>
          </a:r>
        </a:p>
        <a:p>
          <a:pPr algn="ctr"/>
          <a:r>
            <a:rPr lang="ru-RU" sz="1400" b="1" dirty="0"/>
            <a:t>7,1 </a:t>
          </a:r>
          <a:r>
            <a:rPr lang="ru-RU" sz="1200" b="1" dirty="0"/>
            <a:t>тыс. руб.</a:t>
          </a:r>
        </a:p>
        <a:p>
          <a:pPr algn="ctr"/>
          <a:endParaRPr lang="ru-RU" sz="1200" b="1" dirty="0"/>
        </a:p>
        <a:p>
          <a:pPr algn="ctr"/>
          <a:endParaRPr lang="ru-RU" sz="1200" b="1" dirty="0"/>
        </a:p>
      </dgm:t>
    </dgm:pt>
    <dgm:pt modelId="{4445AE76-1151-4700-9D53-2239635237AB}" type="parTrans" cxnId="{F134F528-585A-4043-A3B4-832DB148795F}">
      <dgm:prSet/>
      <dgm:spPr/>
      <dgm:t>
        <a:bodyPr/>
        <a:lstStyle/>
        <a:p>
          <a:endParaRPr lang="ru-RU"/>
        </a:p>
      </dgm:t>
    </dgm:pt>
    <dgm:pt modelId="{D0A7ABF9-D43B-4FA5-ABA4-774543915AE9}" type="sibTrans" cxnId="{F134F528-585A-4043-A3B4-832DB148795F}">
      <dgm:prSet/>
      <dgm:spPr/>
      <dgm:t>
        <a:bodyPr/>
        <a:lstStyle/>
        <a:p>
          <a:endParaRPr lang="ru-RU"/>
        </a:p>
      </dgm:t>
    </dgm:pt>
    <dgm:pt modelId="{E898DD85-D71D-4748-842B-E5D30A7DD1A1}" type="pres">
      <dgm:prSet presAssocID="{4FEF3D75-BEB2-4C27-B865-56B97938676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29D5E28-3349-4EF0-98FB-F5F9F41DC784}" type="pres">
      <dgm:prSet presAssocID="{4FEF3D75-BEB2-4C27-B865-56B97938676D}" presName="outerBox" presStyleCnt="0"/>
      <dgm:spPr/>
    </dgm:pt>
    <dgm:pt modelId="{FEB232D9-42AB-453E-AA25-0E935CD22E95}" type="pres">
      <dgm:prSet presAssocID="{4FEF3D75-BEB2-4C27-B865-56B97938676D}" presName="outerBoxParent" presStyleLbl="node1" presStyleIdx="0" presStyleCnt="1" custLinFactNeighborY="-1099"/>
      <dgm:spPr>
        <a:prstGeom prst="rect">
          <a:avLst/>
        </a:prstGeom>
      </dgm:spPr>
    </dgm:pt>
    <dgm:pt modelId="{5C9A3BA1-7F07-4AC8-83C4-814E442C4449}" type="pres">
      <dgm:prSet presAssocID="{4FEF3D75-BEB2-4C27-B865-56B97938676D}" presName="outerBoxChildren" presStyleCnt="0"/>
      <dgm:spPr/>
    </dgm:pt>
  </dgm:ptLst>
  <dgm:cxnLst>
    <dgm:cxn modelId="{F134F528-585A-4043-A3B4-832DB148795F}" srcId="{4FEF3D75-BEB2-4C27-B865-56B97938676D}" destId="{5B8DB761-DE13-4647-86F9-C383FABEA291}" srcOrd="0" destOrd="0" parTransId="{4445AE76-1151-4700-9D53-2239635237AB}" sibTransId="{D0A7ABF9-D43B-4FA5-ABA4-774543915AE9}"/>
    <dgm:cxn modelId="{1714EE99-64EC-4D5E-AFDD-C72019209BD2}" type="presOf" srcId="{4FEF3D75-BEB2-4C27-B865-56B97938676D}" destId="{E898DD85-D71D-4748-842B-E5D30A7DD1A1}" srcOrd="0" destOrd="0" presId="urn:microsoft.com/office/officeart/2005/8/layout/target2"/>
    <dgm:cxn modelId="{C2E39DE8-88A8-4F61-8E26-0D74150CC7FB}" type="presOf" srcId="{5B8DB761-DE13-4647-86F9-C383FABEA291}" destId="{FEB232D9-42AB-453E-AA25-0E935CD22E95}" srcOrd="0" destOrd="0" presId="urn:microsoft.com/office/officeart/2005/8/layout/target2"/>
    <dgm:cxn modelId="{6595433F-9B86-4A8F-B123-50AD78652AB8}" type="presParOf" srcId="{E898DD85-D71D-4748-842B-E5D30A7DD1A1}" destId="{329D5E28-3349-4EF0-98FB-F5F9F41DC784}" srcOrd="0" destOrd="0" presId="urn:microsoft.com/office/officeart/2005/8/layout/target2"/>
    <dgm:cxn modelId="{8826CB28-A9CC-4A12-A54E-AC1FA0AA694D}" type="presParOf" srcId="{329D5E28-3349-4EF0-98FB-F5F9F41DC784}" destId="{FEB232D9-42AB-453E-AA25-0E935CD22E95}" srcOrd="0" destOrd="0" presId="urn:microsoft.com/office/officeart/2005/8/layout/target2"/>
    <dgm:cxn modelId="{897CED5A-17BD-4EFE-81EB-FA689D5FC787}" type="presParOf" srcId="{329D5E28-3349-4EF0-98FB-F5F9F41DC784}" destId="{5C9A3BA1-7F07-4AC8-83C4-814E442C4449}" srcOrd="1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D40C78-7392-4FE2-A358-141C4A8B77B6}" type="doc">
      <dgm:prSet loTypeId="urn:microsoft.com/office/officeart/2009/layout/CircleArrowProcess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2C869-0B92-4E14-9944-8401E1BECDC6}">
      <dgm:prSet phldrT="[Текст]" custT="1"/>
      <dgm:spPr/>
      <dgm:t>
        <a:bodyPr/>
        <a:lstStyle/>
        <a:p>
          <a:r>
            <a:rPr lang="ru-RU" sz="800" b="1" dirty="0">
              <a:solidFill>
                <a:schemeClr val="accent5">
                  <a:lumMod val="50000"/>
                </a:schemeClr>
              </a:solidFill>
            </a:rPr>
            <a:t>Безвозмездные поступления</a:t>
          </a:r>
        </a:p>
      </dgm:t>
    </dgm:pt>
    <dgm:pt modelId="{C7DD19BC-7E90-4B53-AEDB-12A54CE03969}" type="parTrans" cxnId="{2EAE734E-F90D-404B-995F-01F710EF2E39}">
      <dgm:prSet/>
      <dgm:spPr/>
      <dgm:t>
        <a:bodyPr/>
        <a:lstStyle/>
        <a:p>
          <a:endParaRPr lang="ru-RU"/>
        </a:p>
      </dgm:t>
    </dgm:pt>
    <dgm:pt modelId="{69AA7EE6-7BC0-4FF1-8995-A6BC73F0C1FF}" type="sibTrans" cxnId="{2EAE734E-F90D-404B-995F-01F710EF2E39}">
      <dgm:prSet/>
      <dgm:spPr/>
      <dgm:t>
        <a:bodyPr/>
        <a:lstStyle/>
        <a:p>
          <a:endParaRPr lang="ru-RU"/>
        </a:p>
      </dgm:t>
    </dgm:pt>
    <dgm:pt modelId="{2F708688-0698-435A-BDFE-B95F24104790}">
      <dgm:prSet phldrT="[Текст]" custT="1"/>
      <dgm:spPr/>
      <dgm:t>
        <a:bodyPr/>
        <a:lstStyle/>
        <a:p>
          <a:r>
            <a:rPr lang="ru-RU" sz="700" b="1" dirty="0">
              <a:solidFill>
                <a:schemeClr val="accent5">
                  <a:lumMod val="50000"/>
                </a:schemeClr>
              </a:solidFill>
            </a:rPr>
            <a:t>Дотации</a:t>
          </a:r>
        </a:p>
      </dgm:t>
    </dgm:pt>
    <dgm:pt modelId="{D6AF004A-9F75-4F71-84DA-405C2C4B8928}" type="parTrans" cxnId="{AC46F5C0-8D06-4B11-8806-58DF726AFB8C}">
      <dgm:prSet/>
      <dgm:spPr/>
      <dgm:t>
        <a:bodyPr/>
        <a:lstStyle/>
        <a:p>
          <a:endParaRPr lang="ru-RU"/>
        </a:p>
      </dgm:t>
    </dgm:pt>
    <dgm:pt modelId="{1F94EA63-ED17-499F-BFF0-BF88B7677FD0}" type="sibTrans" cxnId="{AC46F5C0-8D06-4B11-8806-58DF726AFB8C}">
      <dgm:prSet/>
      <dgm:spPr/>
      <dgm:t>
        <a:bodyPr/>
        <a:lstStyle/>
        <a:p>
          <a:endParaRPr lang="ru-RU"/>
        </a:p>
      </dgm:t>
    </dgm:pt>
    <dgm:pt modelId="{ED8DDA2D-DD29-4ADB-94DA-E6885CD1026F}">
      <dgm:prSet phldrT="[Текст]" custT="1"/>
      <dgm:spPr/>
      <dgm:t>
        <a:bodyPr/>
        <a:lstStyle/>
        <a:p>
          <a:r>
            <a:rPr lang="ru-RU" sz="700" b="1" dirty="0">
              <a:solidFill>
                <a:schemeClr val="accent5">
                  <a:lumMod val="50000"/>
                </a:schemeClr>
              </a:solidFill>
            </a:rPr>
            <a:t>Субсидии</a:t>
          </a:r>
        </a:p>
      </dgm:t>
    </dgm:pt>
    <dgm:pt modelId="{8B0B7E73-B777-448D-AE74-8DEAD26B1307}" type="parTrans" cxnId="{DE08E678-BF24-4AAC-979B-14CD5B35AC2A}">
      <dgm:prSet/>
      <dgm:spPr/>
      <dgm:t>
        <a:bodyPr/>
        <a:lstStyle/>
        <a:p>
          <a:endParaRPr lang="ru-RU"/>
        </a:p>
      </dgm:t>
    </dgm:pt>
    <dgm:pt modelId="{D5C5E692-9613-4C45-8A18-EA0FEE692930}" type="sibTrans" cxnId="{DE08E678-BF24-4AAC-979B-14CD5B35AC2A}">
      <dgm:prSet/>
      <dgm:spPr/>
      <dgm:t>
        <a:bodyPr/>
        <a:lstStyle/>
        <a:p>
          <a:endParaRPr lang="ru-RU"/>
        </a:p>
      </dgm:t>
    </dgm:pt>
    <dgm:pt modelId="{CD3B4D5E-DB6E-4D5D-A695-0DFA21B063AC}">
      <dgm:prSet phldrT="[Текст]" custT="1"/>
      <dgm:spPr/>
      <dgm:t>
        <a:bodyPr/>
        <a:lstStyle/>
        <a:p>
          <a:r>
            <a:rPr lang="ru-RU" sz="700" b="1" dirty="0">
              <a:solidFill>
                <a:schemeClr val="accent5">
                  <a:lumMod val="50000"/>
                </a:schemeClr>
              </a:solidFill>
            </a:rPr>
            <a:t>Межбюджетные трансферты</a:t>
          </a:r>
        </a:p>
      </dgm:t>
    </dgm:pt>
    <dgm:pt modelId="{75743BDA-8E90-4103-8AAC-947CA9E51D14}" type="parTrans" cxnId="{F828D6FD-C869-42E2-8373-58C9D91D77F5}">
      <dgm:prSet/>
      <dgm:spPr/>
      <dgm:t>
        <a:bodyPr/>
        <a:lstStyle/>
        <a:p>
          <a:endParaRPr lang="ru-RU"/>
        </a:p>
      </dgm:t>
    </dgm:pt>
    <dgm:pt modelId="{FF9CFA5D-E422-430E-9F28-8628E6C9EDBD}" type="sibTrans" cxnId="{F828D6FD-C869-42E2-8373-58C9D91D77F5}">
      <dgm:prSet/>
      <dgm:spPr/>
      <dgm:t>
        <a:bodyPr/>
        <a:lstStyle/>
        <a:p>
          <a:endParaRPr lang="ru-RU"/>
        </a:p>
      </dgm:t>
    </dgm:pt>
    <dgm:pt modelId="{9E0D1C45-E04C-44DA-9602-23CCDE84D70C}">
      <dgm:prSet phldrT="[Текст]" custT="1"/>
      <dgm:spPr/>
      <dgm:t>
        <a:bodyPr/>
        <a:lstStyle/>
        <a:p>
          <a:r>
            <a:rPr lang="ru-RU" sz="700" b="1" dirty="0">
              <a:solidFill>
                <a:schemeClr val="accent5">
                  <a:lumMod val="50000"/>
                </a:schemeClr>
              </a:solidFill>
            </a:rPr>
            <a:t>Безвозмездные поступления от юридических и физических лиц</a:t>
          </a:r>
        </a:p>
      </dgm:t>
    </dgm:pt>
    <dgm:pt modelId="{991CA662-7B04-4842-9CE9-A35EF4986D3A}" type="parTrans" cxnId="{3963CB06-D7AA-449C-8D86-B61DF36C00FA}">
      <dgm:prSet/>
      <dgm:spPr/>
      <dgm:t>
        <a:bodyPr/>
        <a:lstStyle/>
        <a:p>
          <a:endParaRPr lang="ru-RU"/>
        </a:p>
      </dgm:t>
    </dgm:pt>
    <dgm:pt modelId="{E3DEEAAF-9EA5-453B-92BE-45F1DAF85900}" type="sibTrans" cxnId="{3963CB06-D7AA-449C-8D86-B61DF36C00FA}">
      <dgm:prSet/>
      <dgm:spPr/>
      <dgm:t>
        <a:bodyPr/>
        <a:lstStyle/>
        <a:p>
          <a:endParaRPr lang="ru-RU"/>
        </a:p>
      </dgm:t>
    </dgm:pt>
    <dgm:pt modelId="{EA8D5C24-2FCA-4CD4-BF25-267E2AF6D632}">
      <dgm:prSet phldrT="[Текст]" custT="1"/>
      <dgm:spPr/>
      <dgm:t>
        <a:bodyPr/>
        <a:lstStyle/>
        <a:p>
          <a:r>
            <a:rPr lang="ru-RU" sz="700" b="1" dirty="0">
              <a:solidFill>
                <a:schemeClr val="accent5">
                  <a:lumMod val="50000"/>
                </a:schemeClr>
              </a:solidFill>
            </a:rPr>
            <a:t>Субвенции</a:t>
          </a:r>
        </a:p>
      </dgm:t>
    </dgm:pt>
    <dgm:pt modelId="{5297678D-143D-48FB-88C0-5A3431A70D1B}" type="parTrans" cxnId="{CDE48D69-811D-4E25-93B2-68D258D56CF1}">
      <dgm:prSet/>
      <dgm:spPr/>
      <dgm:t>
        <a:bodyPr/>
        <a:lstStyle/>
        <a:p>
          <a:endParaRPr lang="ru-RU"/>
        </a:p>
      </dgm:t>
    </dgm:pt>
    <dgm:pt modelId="{A62F4862-A995-4D7A-A63D-B20726734629}" type="sibTrans" cxnId="{CDE48D69-811D-4E25-93B2-68D258D56CF1}">
      <dgm:prSet/>
      <dgm:spPr/>
      <dgm:t>
        <a:bodyPr/>
        <a:lstStyle/>
        <a:p>
          <a:endParaRPr lang="ru-RU"/>
        </a:p>
      </dgm:t>
    </dgm:pt>
    <dgm:pt modelId="{51EA57AA-1E19-4C3E-B48C-F5AA79A1F314}" type="pres">
      <dgm:prSet presAssocID="{8BD40C78-7392-4FE2-A358-141C4A8B77B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FAE2AF8-F122-4665-9DC8-FF49BF108683}" type="pres">
      <dgm:prSet presAssocID="{4D22C869-0B92-4E14-9944-8401E1BECDC6}" presName="Accent1" presStyleCnt="0"/>
      <dgm:spPr/>
    </dgm:pt>
    <dgm:pt modelId="{AC781B22-C2FB-433D-8433-97A2E3B56AF3}" type="pres">
      <dgm:prSet presAssocID="{4D22C869-0B92-4E14-9944-8401E1BECDC6}" presName="Accent" presStyleLbl="node1" presStyleIdx="0" presStyleCnt="1" custScaleX="82465" custScaleY="80470" custLinFactNeighborX="425" custLinFactNeighborY="2475"/>
      <dgm:spPr>
        <a:solidFill>
          <a:schemeClr val="accent5">
            <a:lumMod val="50000"/>
          </a:schemeClr>
        </a:solidFill>
      </dgm:spPr>
    </dgm:pt>
    <dgm:pt modelId="{B488E433-E972-468E-81E8-4F57DB86772A}" type="pres">
      <dgm:prSet presAssocID="{4D22C869-0B92-4E14-9944-8401E1BECDC6}" presName="Child1" presStyleLbl="revTx" presStyleIdx="0" presStyleCnt="2" custScaleX="132056" custScaleY="136925" custLinFactNeighborX="10201" custLinFactNeighborY="-1328">
        <dgm:presLayoutVars>
          <dgm:chMax val="0"/>
          <dgm:chPref val="0"/>
          <dgm:bulletEnabled val="1"/>
        </dgm:presLayoutVars>
      </dgm:prSet>
      <dgm:spPr/>
    </dgm:pt>
    <dgm:pt modelId="{C4E84E44-4213-4526-80F1-5247C04CB6E3}" type="pres">
      <dgm:prSet presAssocID="{4D22C869-0B92-4E14-9944-8401E1BECDC6}" presName="Parent1" presStyleLbl="revTx" presStyleIdx="1" presStyleCnt="2" custScaleX="113311" custScaleY="113641" custLinFactNeighborX="1310" custLinFactNeighborY="-520">
        <dgm:presLayoutVars>
          <dgm:chMax val="1"/>
          <dgm:chPref val="1"/>
          <dgm:bulletEnabled val="1"/>
        </dgm:presLayoutVars>
      </dgm:prSet>
      <dgm:spPr/>
    </dgm:pt>
  </dgm:ptLst>
  <dgm:cxnLst>
    <dgm:cxn modelId="{781BA302-D35B-462A-A714-708D2A6C43F6}" type="presOf" srcId="{4D22C869-0B92-4E14-9944-8401E1BECDC6}" destId="{C4E84E44-4213-4526-80F1-5247C04CB6E3}" srcOrd="0" destOrd="0" presId="urn:microsoft.com/office/officeart/2009/layout/CircleArrowProcess"/>
    <dgm:cxn modelId="{3DE52204-5BD4-4EF0-AA50-E9A7D06B61A9}" type="presOf" srcId="{ED8DDA2D-DD29-4ADB-94DA-E6885CD1026F}" destId="{B488E433-E972-468E-81E8-4F57DB86772A}" srcOrd="0" destOrd="1" presId="urn:microsoft.com/office/officeart/2009/layout/CircleArrowProcess"/>
    <dgm:cxn modelId="{3963CB06-D7AA-449C-8D86-B61DF36C00FA}" srcId="{4D22C869-0B92-4E14-9944-8401E1BECDC6}" destId="{9E0D1C45-E04C-44DA-9602-23CCDE84D70C}" srcOrd="4" destOrd="0" parTransId="{991CA662-7B04-4842-9CE9-A35EF4986D3A}" sibTransId="{E3DEEAAF-9EA5-453B-92BE-45F1DAF85900}"/>
    <dgm:cxn modelId="{A833870C-588C-4863-89AB-59FAD3E6D275}" type="presOf" srcId="{8BD40C78-7392-4FE2-A358-141C4A8B77B6}" destId="{51EA57AA-1E19-4C3E-B48C-F5AA79A1F314}" srcOrd="0" destOrd="0" presId="urn:microsoft.com/office/officeart/2009/layout/CircleArrowProcess"/>
    <dgm:cxn modelId="{8D105D37-CDAE-4BDA-B64C-BFFDF3301FFE}" type="presOf" srcId="{CD3B4D5E-DB6E-4D5D-A695-0DFA21B063AC}" destId="{B488E433-E972-468E-81E8-4F57DB86772A}" srcOrd="0" destOrd="3" presId="urn:microsoft.com/office/officeart/2009/layout/CircleArrowProcess"/>
    <dgm:cxn modelId="{CDE48D69-811D-4E25-93B2-68D258D56CF1}" srcId="{4D22C869-0B92-4E14-9944-8401E1BECDC6}" destId="{EA8D5C24-2FCA-4CD4-BF25-267E2AF6D632}" srcOrd="2" destOrd="0" parTransId="{5297678D-143D-48FB-88C0-5A3431A70D1B}" sibTransId="{A62F4862-A995-4D7A-A63D-B20726734629}"/>
    <dgm:cxn modelId="{2EAE734E-F90D-404B-995F-01F710EF2E39}" srcId="{8BD40C78-7392-4FE2-A358-141C4A8B77B6}" destId="{4D22C869-0B92-4E14-9944-8401E1BECDC6}" srcOrd="0" destOrd="0" parTransId="{C7DD19BC-7E90-4B53-AEDB-12A54CE03969}" sibTransId="{69AA7EE6-7BC0-4FF1-8995-A6BC73F0C1FF}"/>
    <dgm:cxn modelId="{DE08E678-BF24-4AAC-979B-14CD5B35AC2A}" srcId="{4D22C869-0B92-4E14-9944-8401E1BECDC6}" destId="{ED8DDA2D-DD29-4ADB-94DA-E6885CD1026F}" srcOrd="1" destOrd="0" parTransId="{8B0B7E73-B777-448D-AE74-8DEAD26B1307}" sibTransId="{D5C5E692-9613-4C45-8A18-EA0FEE692930}"/>
    <dgm:cxn modelId="{95ADA990-5C4E-4C53-BA0B-AFF6AEE81A9E}" type="presOf" srcId="{2F708688-0698-435A-BDFE-B95F24104790}" destId="{B488E433-E972-468E-81E8-4F57DB86772A}" srcOrd="0" destOrd="0" presId="urn:microsoft.com/office/officeart/2009/layout/CircleArrowProcess"/>
    <dgm:cxn modelId="{03FCA3BA-63BF-4746-A020-EB3A31EFFEFF}" type="presOf" srcId="{9E0D1C45-E04C-44DA-9602-23CCDE84D70C}" destId="{B488E433-E972-468E-81E8-4F57DB86772A}" srcOrd="0" destOrd="4" presId="urn:microsoft.com/office/officeart/2009/layout/CircleArrowProcess"/>
    <dgm:cxn modelId="{AC46F5C0-8D06-4B11-8806-58DF726AFB8C}" srcId="{4D22C869-0B92-4E14-9944-8401E1BECDC6}" destId="{2F708688-0698-435A-BDFE-B95F24104790}" srcOrd="0" destOrd="0" parTransId="{D6AF004A-9F75-4F71-84DA-405C2C4B8928}" sibTransId="{1F94EA63-ED17-499F-BFF0-BF88B7677FD0}"/>
    <dgm:cxn modelId="{E56FBBE2-FD40-4F98-9121-CFBC7E2EB531}" type="presOf" srcId="{EA8D5C24-2FCA-4CD4-BF25-267E2AF6D632}" destId="{B488E433-E972-468E-81E8-4F57DB86772A}" srcOrd="0" destOrd="2" presId="urn:microsoft.com/office/officeart/2009/layout/CircleArrowProcess"/>
    <dgm:cxn modelId="{F828D6FD-C869-42E2-8373-58C9D91D77F5}" srcId="{4D22C869-0B92-4E14-9944-8401E1BECDC6}" destId="{CD3B4D5E-DB6E-4D5D-A695-0DFA21B063AC}" srcOrd="3" destOrd="0" parTransId="{75743BDA-8E90-4103-8AAC-947CA9E51D14}" sibTransId="{FF9CFA5D-E422-430E-9F28-8628E6C9EDBD}"/>
    <dgm:cxn modelId="{95438934-4E41-4648-92D3-26AA8874E290}" type="presParOf" srcId="{51EA57AA-1E19-4C3E-B48C-F5AA79A1F314}" destId="{3FAE2AF8-F122-4665-9DC8-FF49BF108683}" srcOrd="0" destOrd="0" presId="urn:microsoft.com/office/officeart/2009/layout/CircleArrowProcess"/>
    <dgm:cxn modelId="{E419795D-57E3-4C90-8C53-ED92530C4649}" type="presParOf" srcId="{3FAE2AF8-F122-4665-9DC8-FF49BF108683}" destId="{AC781B22-C2FB-433D-8433-97A2E3B56AF3}" srcOrd="0" destOrd="0" presId="urn:microsoft.com/office/officeart/2009/layout/CircleArrowProcess"/>
    <dgm:cxn modelId="{E28BC16E-EC9B-47D6-A75D-0D1324B831D2}" type="presParOf" srcId="{51EA57AA-1E19-4C3E-B48C-F5AA79A1F314}" destId="{B488E433-E972-468E-81E8-4F57DB86772A}" srcOrd="1" destOrd="0" presId="urn:microsoft.com/office/officeart/2009/layout/CircleArrowProcess"/>
    <dgm:cxn modelId="{738833F7-CCBC-403F-B995-A8128E4D232E}" type="presParOf" srcId="{51EA57AA-1E19-4C3E-B48C-F5AA79A1F314}" destId="{C4E84E44-4213-4526-80F1-5247C04CB6E3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5370B0-6F16-4C59-AB14-40C095450848}" type="doc">
      <dgm:prSet loTypeId="urn:microsoft.com/office/officeart/2005/8/layout/hierarchy1" loCatId="hierarchy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A3EBDED-F7FD-444A-8132-F1C8C10E51C0}">
      <dgm:prSet phldrT="[Текст]" custT="1"/>
      <dgm:spPr/>
      <dgm:t>
        <a:bodyPr/>
        <a:lstStyle/>
        <a:p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Функциональная </a:t>
          </a:r>
          <a:r>
            <a:rPr lang="ru-RU" sz="1200" b="1" dirty="0"/>
            <a:t>(по назначению)</a:t>
          </a:r>
          <a:endParaRPr lang="ru-RU" sz="1050" b="1" dirty="0"/>
        </a:p>
      </dgm:t>
    </dgm:pt>
    <dgm:pt modelId="{BBB85877-9D6F-45F2-964B-EE04B66F8095}" type="parTrans" cxnId="{E4004515-4911-4A37-BB18-C522A71801C1}">
      <dgm:prSet/>
      <dgm:spPr/>
      <dgm:t>
        <a:bodyPr/>
        <a:lstStyle/>
        <a:p>
          <a:endParaRPr lang="ru-RU" sz="2000" b="1"/>
        </a:p>
      </dgm:t>
    </dgm:pt>
    <dgm:pt modelId="{B48A63C3-2F86-4E4E-809A-4248B9829437}" type="sibTrans" cxnId="{E4004515-4911-4A37-BB18-C522A71801C1}">
      <dgm:prSet/>
      <dgm:spPr/>
      <dgm:t>
        <a:bodyPr/>
        <a:lstStyle/>
        <a:p>
          <a:endParaRPr lang="ru-RU" sz="2000" b="1"/>
        </a:p>
      </dgm:t>
    </dgm:pt>
    <dgm:pt modelId="{B1D5561A-A56A-45A5-BC4B-C169C6E1B657}">
      <dgm:prSet phldrT="[Текст]" custT="1"/>
      <dgm:spPr/>
      <dgm:t>
        <a:bodyPr/>
        <a:lstStyle/>
        <a:p>
          <a:r>
            <a:rPr lang="ru-RU" sz="1000" b="1"/>
            <a:t>Разделы (подразделы) расходов</a:t>
          </a:r>
          <a:endParaRPr lang="ru-RU" sz="1000" b="1" dirty="0"/>
        </a:p>
      </dgm:t>
    </dgm:pt>
    <dgm:pt modelId="{2AE77B52-39E1-49B6-BF8E-D5908B588FC8}" type="parTrans" cxnId="{750AE6B8-7435-4FF2-A297-98CC23B8BFEF}">
      <dgm:prSet/>
      <dgm:spPr/>
      <dgm:t>
        <a:bodyPr/>
        <a:lstStyle/>
        <a:p>
          <a:endParaRPr lang="ru-RU" sz="2000" b="1"/>
        </a:p>
      </dgm:t>
    </dgm:pt>
    <dgm:pt modelId="{1302500E-057C-4065-98D8-F08D089A41F8}" type="sibTrans" cxnId="{750AE6B8-7435-4FF2-A297-98CC23B8BFEF}">
      <dgm:prSet/>
      <dgm:spPr/>
      <dgm:t>
        <a:bodyPr/>
        <a:lstStyle/>
        <a:p>
          <a:endParaRPr lang="ru-RU" sz="2000" b="1"/>
        </a:p>
      </dgm:t>
    </dgm:pt>
    <dgm:pt modelId="{F20B5C78-0085-4BBA-A007-E6782CEE45FF}">
      <dgm:prSet phldrT="[Текст]" custT="1"/>
      <dgm:spPr/>
      <dgm:t>
        <a:bodyPr/>
        <a:lstStyle/>
        <a:p>
          <a:r>
            <a:rPr lang="ru-RU" sz="1000" b="1"/>
            <a:t>Целевые статьи расходов</a:t>
          </a:r>
          <a:endParaRPr lang="ru-RU" sz="1000" b="1" dirty="0"/>
        </a:p>
      </dgm:t>
    </dgm:pt>
    <dgm:pt modelId="{BA79F803-C3B5-4304-90CA-D9895031840F}" type="parTrans" cxnId="{17B0B686-4D1F-4C9E-BCFF-39CC4EB4FF83}">
      <dgm:prSet/>
      <dgm:spPr/>
      <dgm:t>
        <a:bodyPr/>
        <a:lstStyle/>
        <a:p>
          <a:endParaRPr lang="ru-RU" sz="2000" b="1"/>
        </a:p>
      </dgm:t>
    </dgm:pt>
    <dgm:pt modelId="{A32612C9-B0E0-4C80-9C6E-EA22B11E79A8}" type="sibTrans" cxnId="{17B0B686-4D1F-4C9E-BCFF-39CC4EB4FF83}">
      <dgm:prSet/>
      <dgm:spPr/>
      <dgm:t>
        <a:bodyPr/>
        <a:lstStyle/>
        <a:p>
          <a:endParaRPr lang="ru-RU" sz="2000" b="1"/>
        </a:p>
      </dgm:t>
    </dgm:pt>
    <dgm:pt modelId="{8531A9F0-7994-4CC4-80AA-EFBF389DF01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Ведомственная </a:t>
          </a:r>
        </a:p>
        <a:p>
          <a:pPr>
            <a:spcAft>
              <a:spcPts val="0"/>
            </a:spcAft>
          </a:pPr>
          <a:r>
            <a:rPr lang="ru-RU" sz="1200" b="1" dirty="0">
              <a:effectLst/>
            </a:rPr>
            <a:t>(по исполнителям)</a:t>
          </a:r>
          <a:r>
            <a:rPr lang="ru-RU" sz="1000" b="1" dirty="0">
              <a:effectLst/>
            </a:rPr>
            <a:t> </a:t>
          </a:r>
          <a:endParaRPr lang="ru-RU" sz="1050" b="1" dirty="0">
            <a:effectLst/>
          </a:endParaRPr>
        </a:p>
      </dgm:t>
    </dgm:pt>
    <dgm:pt modelId="{D8010D52-D003-4972-9D10-47C1CFF95A45}" type="parTrans" cxnId="{92B808A7-14F7-470D-B8EF-718BABE79CBF}">
      <dgm:prSet/>
      <dgm:spPr/>
      <dgm:t>
        <a:bodyPr/>
        <a:lstStyle/>
        <a:p>
          <a:endParaRPr lang="ru-RU" sz="2000" b="1"/>
        </a:p>
      </dgm:t>
    </dgm:pt>
    <dgm:pt modelId="{2C78D357-8DF0-48C3-A431-2904F449141E}" type="sibTrans" cxnId="{92B808A7-14F7-470D-B8EF-718BABE79CBF}">
      <dgm:prSet/>
      <dgm:spPr/>
      <dgm:t>
        <a:bodyPr/>
        <a:lstStyle/>
        <a:p>
          <a:endParaRPr lang="ru-RU" sz="2000" b="1"/>
        </a:p>
      </dgm:t>
    </dgm:pt>
    <dgm:pt modelId="{F7BE18AD-4799-431F-A323-A010DD65EE90}">
      <dgm:prSet phldrT="[Текст]" custT="1"/>
      <dgm:spPr/>
      <dgm:t>
        <a:bodyPr/>
        <a:lstStyle/>
        <a:p>
          <a:r>
            <a:rPr lang="ru-RU" sz="1000" b="1"/>
            <a:t>Главные распорядители бюджетных средств</a:t>
          </a:r>
          <a:endParaRPr lang="ru-RU" sz="1000" b="1" dirty="0"/>
        </a:p>
      </dgm:t>
    </dgm:pt>
    <dgm:pt modelId="{099AE466-0088-4E9A-9279-C3D81612EF2A}" type="parTrans" cxnId="{6AF8FD3F-0974-4D07-A537-CFFB3F132E13}">
      <dgm:prSet/>
      <dgm:spPr/>
      <dgm:t>
        <a:bodyPr/>
        <a:lstStyle/>
        <a:p>
          <a:endParaRPr lang="ru-RU" sz="2000" b="1"/>
        </a:p>
      </dgm:t>
    </dgm:pt>
    <dgm:pt modelId="{2E36D793-F922-44DB-9D5F-AAE733D8E285}" type="sibTrans" cxnId="{6AF8FD3F-0974-4D07-A537-CFFB3F132E13}">
      <dgm:prSet/>
      <dgm:spPr/>
      <dgm:t>
        <a:bodyPr/>
        <a:lstStyle/>
        <a:p>
          <a:endParaRPr lang="ru-RU" sz="2000" b="1"/>
        </a:p>
      </dgm:t>
    </dgm:pt>
    <dgm:pt modelId="{1293486D-BD7C-47EB-AF6C-FA25F3DD37B8}">
      <dgm:prSet phldrT="[Текст]" custT="1"/>
      <dgm:spPr/>
      <dgm:t>
        <a:bodyPr/>
        <a:lstStyle/>
        <a:p>
          <a:r>
            <a:rPr lang="ru-RU" sz="16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СТРУКТУРА РАСХОДОВ БЮДЖЕТА</a:t>
          </a:r>
          <a:endParaRPr lang="ru-RU" sz="1600" b="1" dirty="0"/>
        </a:p>
      </dgm:t>
    </dgm:pt>
    <dgm:pt modelId="{A65CCFE2-5398-40AC-9DA7-24D0999562F3}" type="parTrans" cxnId="{C1E845A9-2085-4B64-B1A0-9C18CA28D2C0}">
      <dgm:prSet/>
      <dgm:spPr/>
      <dgm:t>
        <a:bodyPr/>
        <a:lstStyle/>
        <a:p>
          <a:endParaRPr lang="ru-RU"/>
        </a:p>
      </dgm:t>
    </dgm:pt>
    <dgm:pt modelId="{E0D637A8-D603-4C55-AFE4-4BC325CED3AE}" type="sibTrans" cxnId="{C1E845A9-2085-4B64-B1A0-9C18CA28D2C0}">
      <dgm:prSet/>
      <dgm:spPr/>
      <dgm:t>
        <a:bodyPr/>
        <a:lstStyle/>
        <a:p>
          <a:endParaRPr lang="ru-RU"/>
        </a:p>
      </dgm:t>
    </dgm:pt>
    <dgm:pt modelId="{B79477C3-92FA-4A71-BDE1-6315552BD24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Экономическая</a:t>
          </a:r>
          <a:r>
            <a:rPr lang="ru-RU" sz="1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>
            <a:spcAft>
              <a:spcPts val="0"/>
            </a:spcAft>
          </a:pPr>
          <a:r>
            <a:rPr lang="ru-RU" sz="1200" b="1">
              <a:effectLst/>
            </a:rPr>
            <a:t>(по содержанию) </a:t>
          </a:r>
          <a:endParaRPr lang="ru-RU" sz="1000" b="1" dirty="0">
            <a:effectLst/>
          </a:endParaRPr>
        </a:p>
      </dgm:t>
    </dgm:pt>
    <dgm:pt modelId="{BD74F50B-DEC6-4B35-8C1C-A7665AD891E4}" type="parTrans" cxnId="{C489BCAE-47F1-4994-80AF-B57F6193F68E}">
      <dgm:prSet/>
      <dgm:spPr/>
      <dgm:t>
        <a:bodyPr/>
        <a:lstStyle/>
        <a:p>
          <a:endParaRPr lang="ru-RU"/>
        </a:p>
      </dgm:t>
    </dgm:pt>
    <dgm:pt modelId="{D70EF935-8621-498C-A2F3-F6F0E1AE4C3F}" type="sibTrans" cxnId="{C489BCAE-47F1-4994-80AF-B57F6193F68E}">
      <dgm:prSet/>
      <dgm:spPr/>
      <dgm:t>
        <a:bodyPr/>
        <a:lstStyle/>
        <a:p>
          <a:endParaRPr lang="ru-RU"/>
        </a:p>
      </dgm:t>
    </dgm:pt>
    <dgm:pt modelId="{045901FC-49D0-489F-8726-E553554827F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b="1">
              <a:effectLst/>
            </a:rPr>
            <a:t>Капитальные затраты</a:t>
          </a:r>
        </a:p>
        <a:p>
          <a:pPr>
            <a:spcAft>
              <a:spcPts val="0"/>
            </a:spcAft>
          </a:pPr>
          <a:r>
            <a:rPr lang="ru-RU" sz="800" b="1">
              <a:effectLst/>
            </a:rPr>
            <a:t>(направлены на создание и увеличение муниципального имущества)</a:t>
          </a:r>
          <a:endParaRPr lang="ru-RU" sz="800" b="1" dirty="0">
            <a:effectLst/>
          </a:endParaRPr>
        </a:p>
      </dgm:t>
    </dgm:pt>
    <dgm:pt modelId="{73F291CF-ACA7-44EB-B993-80E7886BE225}" type="parTrans" cxnId="{6DFC0CCA-0A1C-4E91-B0B0-CD8A25CAC6B2}">
      <dgm:prSet/>
      <dgm:spPr/>
      <dgm:t>
        <a:bodyPr/>
        <a:lstStyle/>
        <a:p>
          <a:endParaRPr lang="ru-RU"/>
        </a:p>
      </dgm:t>
    </dgm:pt>
    <dgm:pt modelId="{B382C853-478D-4789-A86A-4FD3C851824B}" type="sibTrans" cxnId="{6DFC0CCA-0A1C-4E91-B0B0-CD8A25CAC6B2}">
      <dgm:prSet/>
      <dgm:spPr/>
      <dgm:t>
        <a:bodyPr/>
        <a:lstStyle/>
        <a:p>
          <a:endParaRPr lang="ru-RU"/>
        </a:p>
      </dgm:t>
    </dgm:pt>
    <dgm:pt modelId="{04EAE2B6-3086-4837-8DA9-7EAC3D0BA3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50" b="1">
              <a:effectLst/>
            </a:rPr>
            <a:t>Текущие расходы</a:t>
          </a:r>
        </a:p>
        <a:p>
          <a:pPr>
            <a:spcAft>
              <a:spcPts val="0"/>
            </a:spcAft>
          </a:pPr>
          <a:r>
            <a:rPr lang="ru-RU" sz="800" b="1">
              <a:effectLst/>
            </a:rPr>
            <a:t>(расходы, обеспечивающие текущее функционирование ОМСу, КУ, БУ)</a:t>
          </a:r>
          <a:endParaRPr lang="ru-RU" sz="1050" b="1" dirty="0">
            <a:effectLst/>
          </a:endParaRPr>
        </a:p>
      </dgm:t>
    </dgm:pt>
    <dgm:pt modelId="{24EBA6B0-4535-4711-9F97-2D1C0C0527D0}" type="parTrans" cxnId="{DACFCEA2-F275-49DE-93FD-0923DFC1D6C7}">
      <dgm:prSet/>
      <dgm:spPr/>
      <dgm:t>
        <a:bodyPr/>
        <a:lstStyle/>
        <a:p>
          <a:endParaRPr lang="ru-RU"/>
        </a:p>
      </dgm:t>
    </dgm:pt>
    <dgm:pt modelId="{B25672F6-DC5D-411B-B1F7-382FE14CDF57}" type="sibTrans" cxnId="{DACFCEA2-F275-49DE-93FD-0923DFC1D6C7}">
      <dgm:prSet/>
      <dgm:spPr/>
      <dgm:t>
        <a:bodyPr/>
        <a:lstStyle/>
        <a:p>
          <a:endParaRPr lang="ru-RU"/>
        </a:p>
      </dgm:t>
    </dgm:pt>
    <dgm:pt modelId="{D7703E18-A3D2-4E84-9D50-03352ABFC0EA}">
      <dgm:prSet phldrT="[Текст]" custT="1"/>
      <dgm:spPr/>
      <dgm:t>
        <a:bodyPr/>
        <a:lstStyle/>
        <a:p>
          <a:r>
            <a:rPr lang="ru-RU" sz="1000" b="1"/>
            <a:t>Виды расходов</a:t>
          </a:r>
          <a:endParaRPr lang="ru-RU" sz="1000" b="1" dirty="0"/>
        </a:p>
      </dgm:t>
    </dgm:pt>
    <dgm:pt modelId="{E8A88C0F-87C2-4D17-BD20-EEE7150F3D51}" type="parTrans" cxnId="{079263E6-F515-41D0-963E-F5D830C720F5}">
      <dgm:prSet/>
      <dgm:spPr/>
      <dgm:t>
        <a:bodyPr/>
        <a:lstStyle/>
        <a:p>
          <a:endParaRPr lang="ru-RU"/>
        </a:p>
      </dgm:t>
    </dgm:pt>
    <dgm:pt modelId="{6C87593E-23F9-4CF2-8251-62354229EBDC}" type="sibTrans" cxnId="{079263E6-F515-41D0-963E-F5D830C720F5}">
      <dgm:prSet/>
      <dgm:spPr/>
      <dgm:t>
        <a:bodyPr/>
        <a:lstStyle/>
        <a:p>
          <a:endParaRPr lang="ru-RU"/>
        </a:p>
      </dgm:t>
    </dgm:pt>
    <dgm:pt modelId="{CA042DCF-183B-4F4F-B174-23B9B45FE7C3}" type="pres">
      <dgm:prSet presAssocID="{405370B0-6F16-4C59-AB14-40C0954508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8866F3-1C78-4355-B90D-037C30536062}" type="pres">
      <dgm:prSet presAssocID="{1293486D-BD7C-47EB-AF6C-FA25F3DD37B8}" presName="hierRoot1" presStyleCnt="0"/>
      <dgm:spPr/>
    </dgm:pt>
    <dgm:pt modelId="{8D4AE070-DA1E-4481-B75D-668BA5F45E0C}" type="pres">
      <dgm:prSet presAssocID="{1293486D-BD7C-47EB-AF6C-FA25F3DD37B8}" presName="composite" presStyleCnt="0"/>
      <dgm:spPr/>
    </dgm:pt>
    <dgm:pt modelId="{D3CABE13-A14C-4A7C-8EA2-4BFBF1AC3186}" type="pres">
      <dgm:prSet presAssocID="{1293486D-BD7C-47EB-AF6C-FA25F3DD37B8}" presName="background" presStyleLbl="node0" presStyleIdx="0" presStyleCnt="1"/>
      <dgm:spPr/>
    </dgm:pt>
    <dgm:pt modelId="{B7EBC0CC-5876-406B-BA0C-0CA8756177CA}" type="pres">
      <dgm:prSet presAssocID="{1293486D-BD7C-47EB-AF6C-FA25F3DD37B8}" presName="text" presStyleLbl="fgAcc0" presStyleIdx="0" presStyleCnt="1" custScaleX="168236">
        <dgm:presLayoutVars>
          <dgm:chPref val="3"/>
        </dgm:presLayoutVars>
      </dgm:prSet>
      <dgm:spPr>
        <a:prstGeom prst="rect">
          <a:avLst/>
        </a:prstGeom>
      </dgm:spPr>
    </dgm:pt>
    <dgm:pt modelId="{B054E361-168F-4DFC-AE6F-AE98FB964480}" type="pres">
      <dgm:prSet presAssocID="{1293486D-BD7C-47EB-AF6C-FA25F3DD37B8}" presName="hierChild2" presStyleCnt="0"/>
      <dgm:spPr/>
    </dgm:pt>
    <dgm:pt modelId="{0A762C5A-3D54-4CAC-97FB-07306E486CF8}" type="pres">
      <dgm:prSet presAssocID="{BBB85877-9D6F-45F2-964B-EE04B66F8095}" presName="Name10" presStyleLbl="parChTrans1D2" presStyleIdx="0" presStyleCnt="3"/>
      <dgm:spPr/>
    </dgm:pt>
    <dgm:pt modelId="{42A19FE3-DA6E-48B8-9492-5525DC88F9AA}" type="pres">
      <dgm:prSet presAssocID="{BA3EBDED-F7FD-444A-8132-F1C8C10E51C0}" presName="hierRoot2" presStyleCnt="0"/>
      <dgm:spPr/>
    </dgm:pt>
    <dgm:pt modelId="{107BD3F6-7AF1-49B5-85EC-B17088EDB1EA}" type="pres">
      <dgm:prSet presAssocID="{BA3EBDED-F7FD-444A-8132-F1C8C10E51C0}" presName="composite2" presStyleCnt="0"/>
      <dgm:spPr/>
    </dgm:pt>
    <dgm:pt modelId="{32BBBE53-4E65-4640-A6E2-B13CB99946CE}" type="pres">
      <dgm:prSet presAssocID="{BA3EBDED-F7FD-444A-8132-F1C8C10E51C0}" presName="background2" presStyleLbl="node2" presStyleIdx="0" presStyleCnt="3"/>
      <dgm:spPr>
        <a:prstGeom prst="rect">
          <a:avLst/>
        </a:prstGeom>
      </dgm:spPr>
    </dgm:pt>
    <dgm:pt modelId="{699CB1E5-0EA6-442A-9344-0D6A52D81D33}" type="pres">
      <dgm:prSet presAssocID="{BA3EBDED-F7FD-444A-8132-F1C8C10E51C0}" presName="text2" presStyleLbl="fgAcc2" presStyleIdx="0" presStyleCnt="3" custScaleX="116872">
        <dgm:presLayoutVars>
          <dgm:chPref val="3"/>
        </dgm:presLayoutVars>
      </dgm:prSet>
      <dgm:spPr>
        <a:prstGeom prst="rect">
          <a:avLst/>
        </a:prstGeom>
      </dgm:spPr>
    </dgm:pt>
    <dgm:pt modelId="{85142DA9-B845-418D-BD16-B5E57654124E}" type="pres">
      <dgm:prSet presAssocID="{BA3EBDED-F7FD-444A-8132-F1C8C10E51C0}" presName="hierChild3" presStyleCnt="0"/>
      <dgm:spPr/>
    </dgm:pt>
    <dgm:pt modelId="{24058FEF-9AE3-4800-A786-353F9AA6A24B}" type="pres">
      <dgm:prSet presAssocID="{2AE77B52-39E1-49B6-BF8E-D5908B588FC8}" presName="Name17" presStyleLbl="parChTrans1D3" presStyleIdx="0" presStyleCnt="6"/>
      <dgm:spPr/>
    </dgm:pt>
    <dgm:pt modelId="{50B14EF4-FA48-44D6-98C6-96AEAD805C34}" type="pres">
      <dgm:prSet presAssocID="{B1D5561A-A56A-45A5-BC4B-C169C6E1B657}" presName="hierRoot3" presStyleCnt="0"/>
      <dgm:spPr/>
    </dgm:pt>
    <dgm:pt modelId="{5BEE328B-1E21-4208-B4DD-31EDC79CC64A}" type="pres">
      <dgm:prSet presAssocID="{B1D5561A-A56A-45A5-BC4B-C169C6E1B657}" presName="composite3" presStyleCnt="0"/>
      <dgm:spPr/>
    </dgm:pt>
    <dgm:pt modelId="{F278BE1C-4565-4220-B278-7034C05611A1}" type="pres">
      <dgm:prSet presAssocID="{B1D5561A-A56A-45A5-BC4B-C169C6E1B657}" presName="background3" presStyleLbl="node3" presStyleIdx="0" presStyleCnt="6"/>
      <dgm:spPr/>
    </dgm:pt>
    <dgm:pt modelId="{451F1347-9334-4825-8D62-560337CFA8C5}" type="pres">
      <dgm:prSet presAssocID="{B1D5561A-A56A-45A5-BC4B-C169C6E1B657}" presName="text3" presStyleLbl="fgAcc3" presStyleIdx="0" presStyleCnt="6" custScaleX="85857" custScaleY="87600">
        <dgm:presLayoutVars>
          <dgm:chPref val="3"/>
        </dgm:presLayoutVars>
      </dgm:prSet>
      <dgm:spPr/>
    </dgm:pt>
    <dgm:pt modelId="{9FCA546A-87FF-43B7-82DA-826818FAF1A2}" type="pres">
      <dgm:prSet presAssocID="{B1D5561A-A56A-45A5-BC4B-C169C6E1B657}" presName="hierChild4" presStyleCnt="0"/>
      <dgm:spPr/>
    </dgm:pt>
    <dgm:pt modelId="{0E064BBA-FB7E-4222-8F71-039355FF3D7C}" type="pres">
      <dgm:prSet presAssocID="{BA79F803-C3B5-4304-90CA-D9895031840F}" presName="Name17" presStyleLbl="parChTrans1D3" presStyleIdx="1" presStyleCnt="6"/>
      <dgm:spPr/>
    </dgm:pt>
    <dgm:pt modelId="{D34EAE4A-613A-4A93-B44B-1E4F1ADF2CF4}" type="pres">
      <dgm:prSet presAssocID="{F20B5C78-0085-4BBA-A007-E6782CEE45FF}" presName="hierRoot3" presStyleCnt="0"/>
      <dgm:spPr/>
    </dgm:pt>
    <dgm:pt modelId="{E1F7A0FE-E9E0-4B32-86A0-7C057A366D83}" type="pres">
      <dgm:prSet presAssocID="{F20B5C78-0085-4BBA-A007-E6782CEE45FF}" presName="composite3" presStyleCnt="0"/>
      <dgm:spPr/>
    </dgm:pt>
    <dgm:pt modelId="{A74125CE-253F-443F-A941-5F9E577AF2A9}" type="pres">
      <dgm:prSet presAssocID="{F20B5C78-0085-4BBA-A007-E6782CEE45FF}" presName="background3" presStyleLbl="node3" presStyleIdx="1" presStyleCnt="6"/>
      <dgm:spPr/>
    </dgm:pt>
    <dgm:pt modelId="{C23B8B33-B132-41D3-9265-82D346076BDE}" type="pres">
      <dgm:prSet presAssocID="{F20B5C78-0085-4BBA-A007-E6782CEE45FF}" presName="text3" presStyleLbl="fgAcc3" presStyleIdx="1" presStyleCnt="6" custScaleX="82923" custScaleY="90911">
        <dgm:presLayoutVars>
          <dgm:chPref val="3"/>
        </dgm:presLayoutVars>
      </dgm:prSet>
      <dgm:spPr/>
    </dgm:pt>
    <dgm:pt modelId="{AA091C99-7563-4F64-94DE-69BFC1FA84E0}" type="pres">
      <dgm:prSet presAssocID="{F20B5C78-0085-4BBA-A007-E6782CEE45FF}" presName="hierChild4" presStyleCnt="0"/>
      <dgm:spPr/>
    </dgm:pt>
    <dgm:pt modelId="{8032F786-5C81-418A-BD76-6B2683F3729F}" type="pres">
      <dgm:prSet presAssocID="{E8A88C0F-87C2-4D17-BD20-EEE7150F3D51}" presName="Name17" presStyleLbl="parChTrans1D3" presStyleIdx="2" presStyleCnt="6"/>
      <dgm:spPr/>
    </dgm:pt>
    <dgm:pt modelId="{9A828C49-9EE6-4194-9C82-ABB1A6086537}" type="pres">
      <dgm:prSet presAssocID="{D7703E18-A3D2-4E84-9D50-03352ABFC0EA}" presName="hierRoot3" presStyleCnt="0"/>
      <dgm:spPr/>
    </dgm:pt>
    <dgm:pt modelId="{62510A35-F21F-4C7D-88A4-D29E53FE6410}" type="pres">
      <dgm:prSet presAssocID="{D7703E18-A3D2-4E84-9D50-03352ABFC0EA}" presName="composite3" presStyleCnt="0"/>
      <dgm:spPr/>
    </dgm:pt>
    <dgm:pt modelId="{75122418-55CA-4336-981F-C50C43193518}" type="pres">
      <dgm:prSet presAssocID="{D7703E18-A3D2-4E84-9D50-03352ABFC0EA}" presName="background3" presStyleLbl="node3" presStyleIdx="2" presStyleCnt="6"/>
      <dgm:spPr/>
    </dgm:pt>
    <dgm:pt modelId="{4BE1F7B1-0A3E-4C68-B319-12D30A43DF65}" type="pres">
      <dgm:prSet presAssocID="{D7703E18-A3D2-4E84-9D50-03352ABFC0EA}" presName="text3" presStyleLbl="fgAcc3" presStyleIdx="2" presStyleCnt="6" custScaleX="85656" custScaleY="87577">
        <dgm:presLayoutVars>
          <dgm:chPref val="3"/>
        </dgm:presLayoutVars>
      </dgm:prSet>
      <dgm:spPr/>
    </dgm:pt>
    <dgm:pt modelId="{B0B56FAF-1A1A-47F0-B525-18EE3CB2BDA0}" type="pres">
      <dgm:prSet presAssocID="{D7703E18-A3D2-4E84-9D50-03352ABFC0EA}" presName="hierChild4" presStyleCnt="0"/>
      <dgm:spPr/>
    </dgm:pt>
    <dgm:pt modelId="{51F56E60-72DF-43DC-90C6-208FBF8BF2D5}" type="pres">
      <dgm:prSet presAssocID="{D8010D52-D003-4972-9D10-47C1CFF95A45}" presName="Name10" presStyleLbl="parChTrans1D2" presStyleIdx="1" presStyleCnt="3"/>
      <dgm:spPr/>
    </dgm:pt>
    <dgm:pt modelId="{78454C54-CDD1-4FB5-BDAB-32F0463AA361}" type="pres">
      <dgm:prSet presAssocID="{8531A9F0-7994-4CC4-80AA-EFBF389DF019}" presName="hierRoot2" presStyleCnt="0"/>
      <dgm:spPr/>
    </dgm:pt>
    <dgm:pt modelId="{1B5D035B-234F-4CB9-8BF8-8FE1082BD697}" type="pres">
      <dgm:prSet presAssocID="{8531A9F0-7994-4CC4-80AA-EFBF389DF019}" presName="composite2" presStyleCnt="0"/>
      <dgm:spPr/>
    </dgm:pt>
    <dgm:pt modelId="{8491E0D5-0B10-40E7-9A99-D3D889D4A8B6}" type="pres">
      <dgm:prSet presAssocID="{8531A9F0-7994-4CC4-80AA-EFBF389DF019}" presName="background2" presStyleLbl="node2" presStyleIdx="1" presStyleCnt="3"/>
      <dgm:spPr>
        <a:prstGeom prst="rect">
          <a:avLst/>
        </a:prstGeom>
      </dgm:spPr>
    </dgm:pt>
    <dgm:pt modelId="{0C2726AC-7807-47EF-9532-CEBE0BE6B118}" type="pres">
      <dgm:prSet presAssocID="{8531A9F0-7994-4CC4-80AA-EFBF389DF019}" presName="text2" presStyleLbl="fgAcc2" presStyleIdx="1" presStyleCnt="3" custScaleX="113900">
        <dgm:presLayoutVars>
          <dgm:chPref val="3"/>
        </dgm:presLayoutVars>
      </dgm:prSet>
      <dgm:spPr>
        <a:prstGeom prst="rect">
          <a:avLst/>
        </a:prstGeom>
      </dgm:spPr>
    </dgm:pt>
    <dgm:pt modelId="{6E4E1857-854E-4F5C-BD6F-7131D4334037}" type="pres">
      <dgm:prSet presAssocID="{8531A9F0-7994-4CC4-80AA-EFBF389DF019}" presName="hierChild3" presStyleCnt="0"/>
      <dgm:spPr/>
    </dgm:pt>
    <dgm:pt modelId="{428BCD5A-E4FB-4737-BDB4-A5B2F0CB1D02}" type="pres">
      <dgm:prSet presAssocID="{099AE466-0088-4E9A-9279-C3D81612EF2A}" presName="Name17" presStyleLbl="parChTrans1D3" presStyleIdx="3" presStyleCnt="6"/>
      <dgm:spPr/>
    </dgm:pt>
    <dgm:pt modelId="{EBE6B3BA-5360-4359-AEEC-9FB36432BDDE}" type="pres">
      <dgm:prSet presAssocID="{F7BE18AD-4799-431F-A323-A010DD65EE90}" presName="hierRoot3" presStyleCnt="0"/>
      <dgm:spPr/>
    </dgm:pt>
    <dgm:pt modelId="{701B86B6-FFE2-4DEF-AE23-9E570C5CDF56}" type="pres">
      <dgm:prSet presAssocID="{F7BE18AD-4799-431F-A323-A010DD65EE90}" presName="composite3" presStyleCnt="0"/>
      <dgm:spPr/>
    </dgm:pt>
    <dgm:pt modelId="{C8C96727-E09F-43F9-9DDD-23678EE23DC4}" type="pres">
      <dgm:prSet presAssocID="{F7BE18AD-4799-431F-A323-A010DD65EE90}" presName="background3" presStyleLbl="node3" presStyleIdx="3" presStyleCnt="6"/>
      <dgm:spPr/>
    </dgm:pt>
    <dgm:pt modelId="{59ED8909-F6D3-422A-894E-7EFAB4B2B73D}" type="pres">
      <dgm:prSet presAssocID="{F7BE18AD-4799-431F-A323-A010DD65EE90}" presName="text3" presStyleLbl="fgAcc3" presStyleIdx="3" presStyleCnt="6" custScaleX="91121" custScaleY="91783">
        <dgm:presLayoutVars>
          <dgm:chPref val="3"/>
        </dgm:presLayoutVars>
      </dgm:prSet>
      <dgm:spPr/>
    </dgm:pt>
    <dgm:pt modelId="{4CBA97CA-7362-472C-AD47-07D2F320EB6D}" type="pres">
      <dgm:prSet presAssocID="{F7BE18AD-4799-431F-A323-A010DD65EE90}" presName="hierChild4" presStyleCnt="0"/>
      <dgm:spPr/>
    </dgm:pt>
    <dgm:pt modelId="{98977A05-2364-4DDB-863C-7F1DD93ED249}" type="pres">
      <dgm:prSet presAssocID="{BD74F50B-DEC6-4B35-8C1C-A7665AD891E4}" presName="Name10" presStyleLbl="parChTrans1D2" presStyleIdx="2" presStyleCnt="3"/>
      <dgm:spPr/>
    </dgm:pt>
    <dgm:pt modelId="{2AB79CBE-DE5F-4E0D-B470-D328959E8049}" type="pres">
      <dgm:prSet presAssocID="{B79477C3-92FA-4A71-BDE1-6315552BD244}" presName="hierRoot2" presStyleCnt="0"/>
      <dgm:spPr/>
    </dgm:pt>
    <dgm:pt modelId="{0FCE71CE-9E2C-4CA0-BE1D-D83CF8F122E1}" type="pres">
      <dgm:prSet presAssocID="{B79477C3-92FA-4A71-BDE1-6315552BD244}" presName="composite2" presStyleCnt="0"/>
      <dgm:spPr/>
    </dgm:pt>
    <dgm:pt modelId="{53DFCDD4-F927-4159-A69D-3532E6F62366}" type="pres">
      <dgm:prSet presAssocID="{B79477C3-92FA-4A71-BDE1-6315552BD244}" presName="background2" presStyleLbl="node2" presStyleIdx="2" presStyleCnt="3"/>
      <dgm:spPr>
        <a:prstGeom prst="rect">
          <a:avLst/>
        </a:prstGeom>
      </dgm:spPr>
    </dgm:pt>
    <dgm:pt modelId="{EABF1BC9-F31B-43BE-9306-0BDB199A956D}" type="pres">
      <dgm:prSet presAssocID="{B79477C3-92FA-4A71-BDE1-6315552BD244}" presName="text2" presStyleLbl="fgAcc2" presStyleIdx="2" presStyleCnt="3" custScaleX="110928">
        <dgm:presLayoutVars>
          <dgm:chPref val="3"/>
        </dgm:presLayoutVars>
      </dgm:prSet>
      <dgm:spPr>
        <a:prstGeom prst="rect">
          <a:avLst/>
        </a:prstGeom>
      </dgm:spPr>
    </dgm:pt>
    <dgm:pt modelId="{DBC9ACD5-3AF0-4EAE-A52F-F152A3B77590}" type="pres">
      <dgm:prSet presAssocID="{B79477C3-92FA-4A71-BDE1-6315552BD244}" presName="hierChild3" presStyleCnt="0"/>
      <dgm:spPr/>
    </dgm:pt>
    <dgm:pt modelId="{D2969733-D82F-4327-9FBF-B3DB56C12BF9}" type="pres">
      <dgm:prSet presAssocID="{24EBA6B0-4535-4711-9F97-2D1C0C0527D0}" presName="Name17" presStyleLbl="parChTrans1D3" presStyleIdx="4" presStyleCnt="6"/>
      <dgm:spPr/>
    </dgm:pt>
    <dgm:pt modelId="{753247EA-FE1C-4669-B9E7-E502BA8C9A25}" type="pres">
      <dgm:prSet presAssocID="{04EAE2B6-3086-4837-8DA9-7EAC3D0BA3B8}" presName="hierRoot3" presStyleCnt="0"/>
      <dgm:spPr/>
    </dgm:pt>
    <dgm:pt modelId="{9B121827-D18A-40C9-AE9D-7AA273A5E1EE}" type="pres">
      <dgm:prSet presAssocID="{04EAE2B6-3086-4837-8DA9-7EAC3D0BA3B8}" presName="composite3" presStyleCnt="0"/>
      <dgm:spPr/>
    </dgm:pt>
    <dgm:pt modelId="{A8DCE595-9FFC-4604-A14E-010D1E16D251}" type="pres">
      <dgm:prSet presAssocID="{04EAE2B6-3086-4837-8DA9-7EAC3D0BA3B8}" presName="background3" presStyleLbl="node3" presStyleIdx="4" presStyleCnt="6"/>
      <dgm:spPr/>
    </dgm:pt>
    <dgm:pt modelId="{61250D3A-ED51-4439-9EB7-DBEDE954C9C3}" type="pres">
      <dgm:prSet presAssocID="{04EAE2B6-3086-4837-8DA9-7EAC3D0BA3B8}" presName="text3" presStyleLbl="fgAcc3" presStyleIdx="4" presStyleCnt="6" custScaleX="91355" custScaleY="85280">
        <dgm:presLayoutVars>
          <dgm:chPref val="3"/>
        </dgm:presLayoutVars>
      </dgm:prSet>
      <dgm:spPr/>
    </dgm:pt>
    <dgm:pt modelId="{72C3EE16-7102-4FE1-A304-8AC21128B5F3}" type="pres">
      <dgm:prSet presAssocID="{04EAE2B6-3086-4837-8DA9-7EAC3D0BA3B8}" presName="hierChild4" presStyleCnt="0"/>
      <dgm:spPr/>
    </dgm:pt>
    <dgm:pt modelId="{F7C91227-1D59-4396-87CE-FFD64B67BA19}" type="pres">
      <dgm:prSet presAssocID="{73F291CF-ACA7-44EB-B993-80E7886BE225}" presName="Name17" presStyleLbl="parChTrans1D3" presStyleIdx="5" presStyleCnt="6"/>
      <dgm:spPr/>
    </dgm:pt>
    <dgm:pt modelId="{DC2AF0A4-69FA-4113-B871-7267B0939462}" type="pres">
      <dgm:prSet presAssocID="{045901FC-49D0-489F-8726-E553554827F7}" presName="hierRoot3" presStyleCnt="0"/>
      <dgm:spPr/>
    </dgm:pt>
    <dgm:pt modelId="{03FE87B6-5B31-4A2C-9F33-C8357E51BAA2}" type="pres">
      <dgm:prSet presAssocID="{045901FC-49D0-489F-8726-E553554827F7}" presName="composite3" presStyleCnt="0"/>
      <dgm:spPr/>
    </dgm:pt>
    <dgm:pt modelId="{361E773F-D688-4002-9BEC-84BA2D670C2E}" type="pres">
      <dgm:prSet presAssocID="{045901FC-49D0-489F-8726-E553554827F7}" presName="background3" presStyleLbl="node3" presStyleIdx="5" presStyleCnt="6"/>
      <dgm:spPr/>
    </dgm:pt>
    <dgm:pt modelId="{2983F732-8E88-4335-A4B1-9F3FEA1E18DF}" type="pres">
      <dgm:prSet presAssocID="{045901FC-49D0-489F-8726-E553554827F7}" presName="text3" presStyleLbl="fgAcc3" presStyleIdx="5" presStyleCnt="6" custScaleX="91823" custScaleY="85644">
        <dgm:presLayoutVars>
          <dgm:chPref val="3"/>
        </dgm:presLayoutVars>
      </dgm:prSet>
      <dgm:spPr/>
    </dgm:pt>
    <dgm:pt modelId="{A7D198A9-83B6-4017-AD9B-80A722D34478}" type="pres">
      <dgm:prSet presAssocID="{045901FC-49D0-489F-8726-E553554827F7}" presName="hierChild4" presStyleCnt="0"/>
      <dgm:spPr/>
    </dgm:pt>
  </dgm:ptLst>
  <dgm:cxnLst>
    <dgm:cxn modelId="{48AF1411-77FA-48C2-9E6F-76A2570DE25A}" type="presOf" srcId="{BD74F50B-DEC6-4B35-8C1C-A7665AD891E4}" destId="{98977A05-2364-4DDB-863C-7F1DD93ED249}" srcOrd="0" destOrd="0" presId="urn:microsoft.com/office/officeart/2005/8/layout/hierarchy1"/>
    <dgm:cxn modelId="{E4004515-4911-4A37-BB18-C522A71801C1}" srcId="{1293486D-BD7C-47EB-AF6C-FA25F3DD37B8}" destId="{BA3EBDED-F7FD-444A-8132-F1C8C10E51C0}" srcOrd="0" destOrd="0" parTransId="{BBB85877-9D6F-45F2-964B-EE04B66F8095}" sibTransId="{B48A63C3-2F86-4E4E-809A-4248B9829437}"/>
    <dgm:cxn modelId="{B42E8B32-A647-489C-96CD-70EB52962819}" type="presOf" srcId="{04EAE2B6-3086-4837-8DA9-7EAC3D0BA3B8}" destId="{61250D3A-ED51-4439-9EB7-DBEDE954C9C3}" srcOrd="0" destOrd="0" presId="urn:microsoft.com/office/officeart/2005/8/layout/hierarchy1"/>
    <dgm:cxn modelId="{D67DB637-3B72-4DA4-B7BC-A52769EC935E}" type="presOf" srcId="{1293486D-BD7C-47EB-AF6C-FA25F3DD37B8}" destId="{B7EBC0CC-5876-406B-BA0C-0CA8756177CA}" srcOrd="0" destOrd="0" presId="urn:microsoft.com/office/officeart/2005/8/layout/hierarchy1"/>
    <dgm:cxn modelId="{5F438B3B-2826-4F4C-8B33-956A374FF680}" type="presOf" srcId="{F7BE18AD-4799-431F-A323-A010DD65EE90}" destId="{59ED8909-F6D3-422A-894E-7EFAB4B2B73D}" srcOrd="0" destOrd="0" presId="urn:microsoft.com/office/officeart/2005/8/layout/hierarchy1"/>
    <dgm:cxn modelId="{6AF8FD3F-0974-4D07-A537-CFFB3F132E13}" srcId="{8531A9F0-7994-4CC4-80AA-EFBF389DF019}" destId="{F7BE18AD-4799-431F-A323-A010DD65EE90}" srcOrd="0" destOrd="0" parTransId="{099AE466-0088-4E9A-9279-C3D81612EF2A}" sibTransId="{2E36D793-F922-44DB-9D5F-AAE733D8E285}"/>
    <dgm:cxn modelId="{2568526E-470B-49B7-9706-445CBE975726}" type="presOf" srcId="{24EBA6B0-4535-4711-9F97-2D1C0C0527D0}" destId="{D2969733-D82F-4327-9FBF-B3DB56C12BF9}" srcOrd="0" destOrd="0" presId="urn:microsoft.com/office/officeart/2005/8/layout/hierarchy1"/>
    <dgm:cxn modelId="{9AA09051-16AE-435F-8A8A-52B464A51309}" type="presOf" srcId="{B1D5561A-A56A-45A5-BC4B-C169C6E1B657}" destId="{451F1347-9334-4825-8D62-560337CFA8C5}" srcOrd="0" destOrd="0" presId="urn:microsoft.com/office/officeart/2005/8/layout/hierarchy1"/>
    <dgm:cxn modelId="{C79E0056-8794-4299-A0B3-301FE86CB1CF}" type="presOf" srcId="{2AE77B52-39E1-49B6-BF8E-D5908B588FC8}" destId="{24058FEF-9AE3-4800-A786-353F9AA6A24B}" srcOrd="0" destOrd="0" presId="urn:microsoft.com/office/officeart/2005/8/layout/hierarchy1"/>
    <dgm:cxn modelId="{17B0B686-4D1F-4C9E-BCFF-39CC4EB4FF83}" srcId="{BA3EBDED-F7FD-444A-8132-F1C8C10E51C0}" destId="{F20B5C78-0085-4BBA-A007-E6782CEE45FF}" srcOrd="1" destOrd="0" parTransId="{BA79F803-C3B5-4304-90CA-D9895031840F}" sibTransId="{A32612C9-B0E0-4C80-9C6E-EA22B11E79A8}"/>
    <dgm:cxn modelId="{DDE67E8B-697A-4AED-9D42-2D2779795B2A}" type="presOf" srcId="{BA3EBDED-F7FD-444A-8132-F1C8C10E51C0}" destId="{699CB1E5-0EA6-442A-9344-0D6A52D81D33}" srcOrd="0" destOrd="0" presId="urn:microsoft.com/office/officeart/2005/8/layout/hierarchy1"/>
    <dgm:cxn modelId="{7420F98B-83F4-446C-B236-06052F43692A}" type="presOf" srcId="{73F291CF-ACA7-44EB-B993-80E7886BE225}" destId="{F7C91227-1D59-4396-87CE-FFD64B67BA19}" srcOrd="0" destOrd="0" presId="urn:microsoft.com/office/officeart/2005/8/layout/hierarchy1"/>
    <dgm:cxn modelId="{FAC0278C-C139-4B22-9B07-6530E6D5A1B6}" type="presOf" srcId="{E8A88C0F-87C2-4D17-BD20-EEE7150F3D51}" destId="{8032F786-5C81-418A-BD76-6B2683F3729F}" srcOrd="0" destOrd="0" presId="urn:microsoft.com/office/officeart/2005/8/layout/hierarchy1"/>
    <dgm:cxn modelId="{912B5894-2ECA-488C-BF5A-94A8174A5BD2}" type="presOf" srcId="{F20B5C78-0085-4BBA-A007-E6782CEE45FF}" destId="{C23B8B33-B132-41D3-9265-82D346076BDE}" srcOrd="0" destOrd="0" presId="urn:microsoft.com/office/officeart/2005/8/layout/hierarchy1"/>
    <dgm:cxn modelId="{1CE74896-004F-453A-8740-FB5DDC3F29A2}" type="presOf" srcId="{099AE466-0088-4E9A-9279-C3D81612EF2A}" destId="{428BCD5A-E4FB-4737-BDB4-A5B2F0CB1D02}" srcOrd="0" destOrd="0" presId="urn:microsoft.com/office/officeart/2005/8/layout/hierarchy1"/>
    <dgm:cxn modelId="{F4E2449A-FCF9-41F5-9356-25B956EC5612}" type="presOf" srcId="{D8010D52-D003-4972-9D10-47C1CFF95A45}" destId="{51F56E60-72DF-43DC-90C6-208FBF8BF2D5}" srcOrd="0" destOrd="0" presId="urn:microsoft.com/office/officeart/2005/8/layout/hierarchy1"/>
    <dgm:cxn modelId="{41286A9F-E179-466E-AA11-4DCB34340AF7}" type="presOf" srcId="{BA79F803-C3B5-4304-90CA-D9895031840F}" destId="{0E064BBA-FB7E-4222-8F71-039355FF3D7C}" srcOrd="0" destOrd="0" presId="urn:microsoft.com/office/officeart/2005/8/layout/hierarchy1"/>
    <dgm:cxn modelId="{721072A1-6B8C-44D7-99EB-F8F2107FB02A}" type="presOf" srcId="{B79477C3-92FA-4A71-BDE1-6315552BD244}" destId="{EABF1BC9-F31B-43BE-9306-0BDB199A956D}" srcOrd="0" destOrd="0" presId="urn:microsoft.com/office/officeart/2005/8/layout/hierarchy1"/>
    <dgm:cxn modelId="{DACFCEA2-F275-49DE-93FD-0923DFC1D6C7}" srcId="{B79477C3-92FA-4A71-BDE1-6315552BD244}" destId="{04EAE2B6-3086-4837-8DA9-7EAC3D0BA3B8}" srcOrd="0" destOrd="0" parTransId="{24EBA6B0-4535-4711-9F97-2D1C0C0527D0}" sibTransId="{B25672F6-DC5D-411B-B1F7-382FE14CDF57}"/>
    <dgm:cxn modelId="{92B808A7-14F7-470D-B8EF-718BABE79CBF}" srcId="{1293486D-BD7C-47EB-AF6C-FA25F3DD37B8}" destId="{8531A9F0-7994-4CC4-80AA-EFBF389DF019}" srcOrd="1" destOrd="0" parTransId="{D8010D52-D003-4972-9D10-47C1CFF95A45}" sibTransId="{2C78D357-8DF0-48C3-A431-2904F449141E}"/>
    <dgm:cxn modelId="{C1E845A9-2085-4B64-B1A0-9C18CA28D2C0}" srcId="{405370B0-6F16-4C59-AB14-40C095450848}" destId="{1293486D-BD7C-47EB-AF6C-FA25F3DD37B8}" srcOrd="0" destOrd="0" parTransId="{A65CCFE2-5398-40AC-9DA7-24D0999562F3}" sibTransId="{E0D637A8-D603-4C55-AFE4-4BC325CED3AE}"/>
    <dgm:cxn modelId="{C489BCAE-47F1-4994-80AF-B57F6193F68E}" srcId="{1293486D-BD7C-47EB-AF6C-FA25F3DD37B8}" destId="{B79477C3-92FA-4A71-BDE1-6315552BD244}" srcOrd="2" destOrd="0" parTransId="{BD74F50B-DEC6-4B35-8C1C-A7665AD891E4}" sibTransId="{D70EF935-8621-498C-A2F3-F6F0E1AE4C3F}"/>
    <dgm:cxn modelId="{750AE6B8-7435-4FF2-A297-98CC23B8BFEF}" srcId="{BA3EBDED-F7FD-444A-8132-F1C8C10E51C0}" destId="{B1D5561A-A56A-45A5-BC4B-C169C6E1B657}" srcOrd="0" destOrd="0" parTransId="{2AE77B52-39E1-49B6-BF8E-D5908B588FC8}" sibTransId="{1302500E-057C-4065-98D8-F08D089A41F8}"/>
    <dgm:cxn modelId="{3AFAB9B9-5A2E-45BC-A720-CF64821A015F}" type="presOf" srcId="{D7703E18-A3D2-4E84-9D50-03352ABFC0EA}" destId="{4BE1F7B1-0A3E-4C68-B319-12D30A43DF65}" srcOrd="0" destOrd="0" presId="urn:microsoft.com/office/officeart/2005/8/layout/hierarchy1"/>
    <dgm:cxn modelId="{FD61BBBE-74B2-4AF1-B18E-4BCED94ECE80}" type="presOf" srcId="{BBB85877-9D6F-45F2-964B-EE04B66F8095}" destId="{0A762C5A-3D54-4CAC-97FB-07306E486CF8}" srcOrd="0" destOrd="0" presId="urn:microsoft.com/office/officeart/2005/8/layout/hierarchy1"/>
    <dgm:cxn modelId="{6DFC0CCA-0A1C-4E91-B0B0-CD8A25CAC6B2}" srcId="{B79477C3-92FA-4A71-BDE1-6315552BD244}" destId="{045901FC-49D0-489F-8726-E553554827F7}" srcOrd="1" destOrd="0" parTransId="{73F291CF-ACA7-44EB-B993-80E7886BE225}" sibTransId="{B382C853-478D-4789-A86A-4FD3C851824B}"/>
    <dgm:cxn modelId="{F83C53D4-E747-41DD-AE2E-22B4851DC978}" type="presOf" srcId="{405370B0-6F16-4C59-AB14-40C095450848}" destId="{CA042DCF-183B-4F4F-B174-23B9B45FE7C3}" srcOrd="0" destOrd="0" presId="urn:microsoft.com/office/officeart/2005/8/layout/hierarchy1"/>
    <dgm:cxn modelId="{0D97E9E1-8156-41B7-A3CC-268EF595A69B}" type="presOf" srcId="{8531A9F0-7994-4CC4-80AA-EFBF389DF019}" destId="{0C2726AC-7807-47EF-9532-CEBE0BE6B118}" srcOrd="0" destOrd="0" presId="urn:microsoft.com/office/officeart/2005/8/layout/hierarchy1"/>
    <dgm:cxn modelId="{079263E6-F515-41D0-963E-F5D830C720F5}" srcId="{BA3EBDED-F7FD-444A-8132-F1C8C10E51C0}" destId="{D7703E18-A3D2-4E84-9D50-03352ABFC0EA}" srcOrd="2" destOrd="0" parTransId="{E8A88C0F-87C2-4D17-BD20-EEE7150F3D51}" sibTransId="{6C87593E-23F9-4CF2-8251-62354229EBDC}"/>
    <dgm:cxn modelId="{53E3A0FD-7E8C-467A-9F1B-FE3240352FBF}" type="presOf" srcId="{045901FC-49D0-489F-8726-E553554827F7}" destId="{2983F732-8E88-4335-A4B1-9F3FEA1E18DF}" srcOrd="0" destOrd="0" presId="urn:microsoft.com/office/officeart/2005/8/layout/hierarchy1"/>
    <dgm:cxn modelId="{1C3862BF-1EBC-4222-8097-4A5328795B20}" type="presParOf" srcId="{CA042DCF-183B-4F4F-B174-23B9B45FE7C3}" destId="{7A8866F3-1C78-4355-B90D-037C30536062}" srcOrd="0" destOrd="0" presId="urn:microsoft.com/office/officeart/2005/8/layout/hierarchy1"/>
    <dgm:cxn modelId="{29777EA8-7117-41A8-83EB-488340A7AAA0}" type="presParOf" srcId="{7A8866F3-1C78-4355-B90D-037C30536062}" destId="{8D4AE070-DA1E-4481-B75D-668BA5F45E0C}" srcOrd="0" destOrd="0" presId="urn:microsoft.com/office/officeart/2005/8/layout/hierarchy1"/>
    <dgm:cxn modelId="{79B08637-1260-4FCE-AAD6-8E5638411DE0}" type="presParOf" srcId="{8D4AE070-DA1E-4481-B75D-668BA5F45E0C}" destId="{D3CABE13-A14C-4A7C-8EA2-4BFBF1AC3186}" srcOrd="0" destOrd="0" presId="urn:microsoft.com/office/officeart/2005/8/layout/hierarchy1"/>
    <dgm:cxn modelId="{22783BD5-1233-42D0-AE7A-659947BC67DF}" type="presParOf" srcId="{8D4AE070-DA1E-4481-B75D-668BA5F45E0C}" destId="{B7EBC0CC-5876-406B-BA0C-0CA8756177CA}" srcOrd="1" destOrd="0" presId="urn:microsoft.com/office/officeart/2005/8/layout/hierarchy1"/>
    <dgm:cxn modelId="{1BA28DBA-D781-41AD-A4DF-733D4D08CBCB}" type="presParOf" srcId="{7A8866F3-1C78-4355-B90D-037C30536062}" destId="{B054E361-168F-4DFC-AE6F-AE98FB964480}" srcOrd="1" destOrd="0" presId="urn:microsoft.com/office/officeart/2005/8/layout/hierarchy1"/>
    <dgm:cxn modelId="{E227163A-2A05-41C3-80D6-E6B40FEDB13B}" type="presParOf" srcId="{B054E361-168F-4DFC-AE6F-AE98FB964480}" destId="{0A762C5A-3D54-4CAC-97FB-07306E486CF8}" srcOrd="0" destOrd="0" presId="urn:microsoft.com/office/officeart/2005/8/layout/hierarchy1"/>
    <dgm:cxn modelId="{62C7BA67-96D9-426E-B2E7-88B6E912AAC6}" type="presParOf" srcId="{B054E361-168F-4DFC-AE6F-AE98FB964480}" destId="{42A19FE3-DA6E-48B8-9492-5525DC88F9AA}" srcOrd="1" destOrd="0" presId="urn:microsoft.com/office/officeart/2005/8/layout/hierarchy1"/>
    <dgm:cxn modelId="{C62EC390-6251-4610-8204-8C379E1A6536}" type="presParOf" srcId="{42A19FE3-DA6E-48B8-9492-5525DC88F9AA}" destId="{107BD3F6-7AF1-49B5-85EC-B17088EDB1EA}" srcOrd="0" destOrd="0" presId="urn:microsoft.com/office/officeart/2005/8/layout/hierarchy1"/>
    <dgm:cxn modelId="{835CC96A-7EBC-4F1E-84BA-96A38D200BE6}" type="presParOf" srcId="{107BD3F6-7AF1-49B5-85EC-B17088EDB1EA}" destId="{32BBBE53-4E65-4640-A6E2-B13CB99946CE}" srcOrd="0" destOrd="0" presId="urn:microsoft.com/office/officeart/2005/8/layout/hierarchy1"/>
    <dgm:cxn modelId="{0AAC84C2-DE2C-4D0A-8167-C9291D591219}" type="presParOf" srcId="{107BD3F6-7AF1-49B5-85EC-B17088EDB1EA}" destId="{699CB1E5-0EA6-442A-9344-0D6A52D81D33}" srcOrd="1" destOrd="0" presId="urn:microsoft.com/office/officeart/2005/8/layout/hierarchy1"/>
    <dgm:cxn modelId="{5242FE77-F3EB-4B89-B53F-AED2B0FC6904}" type="presParOf" srcId="{42A19FE3-DA6E-48B8-9492-5525DC88F9AA}" destId="{85142DA9-B845-418D-BD16-B5E57654124E}" srcOrd="1" destOrd="0" presId="urn:microsoft.com/office/officeart/2005/8/layout/hierarchy1"/>
    <dgm:cxn modelId="{3F78A5F6-2D1D-4E31-A5A4-CBDB9330D3A5}" type="presParOf" srcId="{85142DA9-B845-418D-BD16-B5E57654124E}" destId="{24058FEF-9AE3-4800-A786-353F9AA6A24B}" srcOrd="0" destOrd="0" presId="urn:microsoft.com/office/officeart/2005/8/layout/hierarchy1"/>
    <dgm:cxn modelId="{57A1EC34-3D68-4C29-A924-C9EDE1FC53E2}" type="presParOf" srcId="{85142DA9-B845-418D-BD16-B5E57654124E}" destId="{50B14EF4-FA48-44D6-98C6-96AEAD805C34}" srcOrd="1" destOrd="0" presId="urn:microsoft.com/office/officeart/2005/8/layout/hierarchy1"/>
    <dgm:cxn modelId="{B2E6CCAF-41F8-431A-BCF5-2580EE3C6D5F}" type="presParOf" srcId="{50B14EF4-FA48-44D6-98C6-96AEAD805C34}" destId="{5BEE328B-1E21-4208-B4DD-31EDC79CC64A}" srcOrd="0" destOrd="0" presId="urn:microsoft.com/office/officeart/2005/8/layout/hierarchy1"/>
    <dgm:cxn modelId="{561B376E-589A-4BFE-8472-2531F12254F0}" type="presParOf" srcId="{5BEE328B-1E21-4208-B4DD-31EDC79CC64A}" destId="{F278BE1C-4565-4220-B278-7034C05611A1}" srcOrd="0" destOrd="0" presId="urn:microsoft.com/office/officeart/2005/8/layout/hierarchy1"/>
    <dgm:cxn modelId="{AC4F4F57-63EC-44E2-90B8-621D93CE4F05}" type="presParOf" srcId="{5BEE328B-1E21-4208-B4DD-31EDC79CC64A}" destId="{451F1347-9334-4825-8D62-560337CFA8C5}" srcOrd="1" destOrd="0" presId="urn:microsoft.com/office/officeart/2005/8/layout/hierarchy1"/>
    <dgm:cxn modelId="{88D04FE6-CBF1-424D-8FAD-43F7969B68EF}" type="presParOf" srcId="{50B14EF4-FA48-44D6-98C6-96AEAD805C34}" destId="{9FCA546A-87FF-43B7-82DA-826818FAF1A2}" srcOrd="1" destOrd="0" presId="urn:microsoft.com/office/officeart/2005/8/layout/hierarchy1"/>
    <dgm:cxn modelId="{0869FD02-A4D6-4D83-8FE8-C08EC37648C4}" type="presParOf" srcId="{85142DA9-B845-418D-BD16-B5E57654124E}" destId="{0E064BBA-FB7E-4222-8F71-039355FF3D7C}" srcOrd="2" destOrd="0" presId="urn:microsoft.com/office/officeart/2005/8/layout/hierarchy1"/>
    <dgm:cxn modelId="{1BFDEBBC-2B8B-48AE-A59A-BBAB54BAD12D}" type="presParOf" srcId="{85142DA9-B845-418D-BD16-B5E57654124E}" destId="{D34EAE4A-613A-4A93-B44B-1E4F1ADF2CF4}" srcOrd="3" destOrd="0" presId="urn:microsoft.com/office/officeart/2005/8/layout/hierarchy1"/>
    <dgm:cxn modelId="{972FCF14-3817-42F7-B1D6-C9ABC87F584E}" type="presParOf" srcId="{D34EAE4A-613A-4A93-B44B-1E4F1ADF2CF4}" destId="{E1F7A0FE-E9E0-4B32-86A0-7C057A366D83}" srcOrd="0" destOrd="0" presId="urn:microsoft.com/office/officeart/2005/8/layout/hierarchy1"/>
    <dgm:cxn modelId="{3044DB89-AF39-4C3B-8118-6441CFF1DF67}" type="presParOf" srcId="{E1F7A0FE-E9E0-4B32-86A0-7C057A366D83}" destId="{A74125CE-253F-443F-A941-5F9E577AF2A9}" srcOrd="0" destOrd="0" presId="urn:microsoft.com/office/officeart/2005/8/layout/hierarchy1"/>
    <dgm:cxn modelId="{63F587EA-41AC-4B0E-AD14-C7D8A4BDD3B1}" type="presParOf" srcId="{E1F7A0FE-E9E0-4B32-86A0-7C057A366D83}" destId="{C23B8B33-B132-41D3-9265-82D346076BDE}" srcOrd="1" destOrd="0" presId="urn:microsoft.com/office/officeart/2005/8/layout/hierarchy1"/>
    <dgm:cxn modelId="{96CD4FB6-0F36-44F6-A986-735AFCECA08F}" type="presParOf" srcId="{D34EAE4A-613A-4A93-B44B-1E4F1ADF2CF4}" destId="{AA091C99-7563-4F64-94DE-69BFC1FA84E0}" srcOrd="1" destOrd="0" presId="urn:microsoft.com/office/officeart/2005/8/layout/hierarchy1"/>
    <dgm:cxn modelId="{82B4C7C9-465B-4F96-B8C5-C3E46C709911}" type="presParOf" srcId="{85142DA9-B845-418D-BD16-B5E57654124E}" destId="{8032F786-5C81-418A-BD76-6B2683F3729F}" srcOrd="4" destOrd="0" presId="urn:microsoft.com/office/officeart/2005/8/layout/hierarchy1"/>
    <dgm:cxn modelId="{9C2934AD-553F-4F59-938F-7D43A113A7C2}" type="presParOf" srcId="{85142DA9-B845-418D-BD16-B5E57654124E}" destId="{9A828C49-9EE6-4194-9C82-ABB1A6086537}" srcOrd="5" destOrd="0" presId="urn:microsoft.com/office/officeart/2005/8/layout/hierarchy1"/>
    <dgm:cxn modelId="{6382274D-AE9C-48F8-B922-E1AFEE8F13C7}" type="presParOf" srcId="{9A828C49-9EE6-4194-9C82-ABB1A6086537}" destId="{62510A35-F21F-4C7D-88A4-D29E53FE6410}" srcOrd="0" destOrd="0" presId="urn:microsoft.com/office/officeart/2005/8/layout/hierarchy1"/>
    <dgm:cxn modelId="{336BD8ED-2D30-4F2F-9C75-42D356DE99AB}" type="presParOf" srcId="{62510A35-F21F-4C7D-88A4-D29E53FE6410}" destId="{75122418-55CA-4336-981F-C50C43193518}" srcOrd="0" destOrd="0" presId="urn:microsoft.com/office/officeart/2005/8/layout/hierarchy1"/>
    <dgm:cxn modelId="{DDEC4FB8-1933-4BEC-9D7C-D3BC7F723477}" type="presParOf" srcId="{62510A35-F21F-4C7D-88A4-D29E53FE6410}" destId="{4BE1F7B1-0A3E-4C68-B319-12D30A43DF65}" srcOrd="1" destOrd="0" presId="urn:microsoft.com/office/officeart/2005/8/layout/hierarchy1"/>
    <dgm:cxn modelId="{A44B1A8E-6CFA-4F80-8443-1D948D9AF44F}" type="presParOf" srcId="{9A828C49-9EE6-4194-9C82-ABB1A6086537}" destId="{B0B56FAF-1A1A-47F0-B525-18EE3CB2BDA0}" srcOrd="1" destOrd="0" presId="urn:microsoft.com/office/officeart/2005/8/layout/hierarchy1"/>
    <dgm:cxn modelId="{675A109C-C2B0-45D9-B142-EA8C4A7415BD}" type="presParOf" srcId="{B054E361-168F-4DFC-AE6F-AE98FB964480}" destId="{51F56E60-72DF-43DC-90C6-208FBF8BF2D5}" srcOrd="2" destOrd="0" presId="urn:microsoft.com/office/officeart/2005/8/layout/hierarchy1"/>
    <dgm:cxn modelId="{70455B8A-3E5B-47C3-9889-650815BD84E9}" type="presParOf" srcId="{B054E361-168F-4DFC-AE6F-AE98FB964480}" destId="{78454C54-CDD1-4FB5-BDAB-32F0463AA361}" srcOrd="3" destOrd="0" presId="urn:microsoft.com/office/officeart/2005/8/layout/hierarchy1"/>
    <dgm:cxn modelId="{4932EE81-C29B-435B-A6BF-D2839C2E2476}" type="presParOf" srcId="{78454C54-CDD1-4FB5-BDAB-32F0463AA361}" destId="{1B5D035B-234F-4CB9-8BF8-8FE1082BD697}" srcOrd="0" destOrd="0" presId="urn:microsoft.com/office/officeart/2005/8/layout/hierarchy1"/>
    <dgm:cxn modelId="{D8B43CE9-174F-47E6-B46D-73267F13D08A}" type="presParOf" srcId="{1B5D035B-234F-4CB9-8BF8-8FE1082BD697}" destId="{8491E0D5-0B10-40E7-9A99-D3D889D4A8B6}" srcOrd="0" destOrd="0" presId="urn:microsoft.com/office/officeart/2005/8/layout/hierarchy1"/>
    <dgm:cxn modelId="{3354D690-6966-4D96-BE21-FCE266F0810B}" type="presParOf" srcId="{1B5D035B-234F-4CB9-8BF8-8FE1082BD697}" destId="{0C2726AC-7807-47EF-9532-CEBE0BE6B118}" srcOrd="1" destOrd="0" presId="urn:microsoft.com/office/officeart/2005/8/layout/hierarchy1"/>
    <dgm:cxn modelId="{D4747D23-9F6F-40DB-B45D-CDA931EAAEBC}" type="presParOf" srcId="{78454C54-CDD1-4FB5-BDAB-32F0463AA361}" destId="{6E4E1857-854E-4F5C-BD6F-7131D4334037}" srcOrd="1" destOrd="0" presId="urn:microsoft.com/office/officeart/2005/8/layout/hierarchy1"/>
    <dgm:cxn modelId="{775C279C-F143-4842-98F1-9CBA1BAE03CC}" type="presParOf" srcId="{6E4E1857-854E-4F5C-BD6F-7131D4334037}" destId="{428BCD5A-E4FB-4737-BDB4-A5B2F0CB1D02}" srcOrd="0" destOrd="0" presId="urn:microsoft.com/office/officeart/2005/8/layout/hierarchy1"/>
    <dgm:cxn modelId="{95FBCF64-A59F-4BE4-82AC-E22029F448B3}" type="presParOf" srcId="{6E4E1857-854E-4F5C-BD6F-7131D4334037}" destId="{EBE6B3BA-5360-4359-AEEC-9FB36432BDDE}" srcOrd="1" destOrd="0" presId="urn:microsoft.com/office/officeart/2005/8/layout/hierarchy1"/>
    <dgm:cxn modelId="{0723986C-55EB-4EDB-BFB5-1F067DC04AA3}" type="presParOf" srcId="{EBE6B3BA-5360-4359-AEEC-9FB36432BDDE}" destId="{701B86B6-FFE2-4DEF-AE23-9E570C5CDF56}" srcOrd="0" destOrd="0" presId="urn:microsoft.com/office/officeart/2005/8/layout/hierarchy1"/>
    <dgm:cxn modelId="{C554EAD9-A0F0-49F1-A423-45000BD99DC6}" type="presParOf" srcId="{701B86B6-FFE2-4DEF-AE23-9E570C5CDF56}" destId="{C8C96727-E09F-43F9-9DDD-23678EE23DC4}" srcOrd="0" destOrd="0" presId="urn:microsoft.com/office/officeart/2005/8/layout/hierarchy1"/>
    <dgm:cxn modelId="{1792A824-275A-4CEC-BEC2-411E262C0BAC}" type="presParOf" srcId="{701B86B6-FFE2-4DEF-AE23-9E570C5CDF56}" destId="{59ED8909-F6D3-422A-894E-7EFAB4B2B73D}" srcOrd="1" destOrd="0" presId="urn:microsoft.com/office/officeart/2005/8/layout/hierarchy1"/>
    <dgm:cxn modelId="{EF0C4BFA-A653-4966-B711-E6F96C45E4E9}" type="presParOf" srcId="{EBE6B3BA-5360-4359-AEEC-9FB36432BDDE}" destId="{4CBA97CA-7362-472C-AD47-07D2F320EB6D}" srcOrd="1" destOrd="0" presId="urn:microsoft.com/office/officeart/2005/8/layout/hierarchy1"/>
    <dgm:cxn modelId="{A8F6DF79-CAE8-4520-A066-08E59A3A93FA}" type="presParOf" srcId="{B054E361-168F-4DFC-AE6F-AE98FB964480}" destId="{98977A05-2364-4DDB-863C-7F1DD93ED249}" srcOrd="4" destOrd="0" presId="urn:microsoft.com/office/officeart/2005/8/layout/hierarchy1"/>
    <dgm:cxn modelId="{AC16DB8A-F4D9-4906-9385-AB840DA75B83}" type="presParOf" srcId="{B054E361-168F-4DFC-AE6F-AE98FB964480}" destId="{2AB79CBE-DE5F-4E0D-B470-D328959E8049}" srcOrd="5" destOrd="0" presId="urn:microsoft.com/office/officeart/2005/8/layout/hierarchy1"/>
    <dgm:cxn modelId="{97200091-98D8-4C4D-8C5F-6B1256EB999E}" type="presParOf" srcId="{2AB79CBE-DE5F-4E0D-B470-D328959E8049}" destId="{0FCE71CE-9E2C-4CA0-BE1D-D83CF8F122E1}" srcOrd="0" destOrd="0" presId="urn:microsoft.com/office/officeart/2005/8/layout/hierarchy1"/>
    <dgm:cxn modelId="{9784143F-B3C8-4DFB-82F6-C85A5AEC5F83}" type="presParOf" srcId="{0FCE71CE-9E2C-4CA0-BE1D-D83CF8F122E1}" destId="{53DFCDD4-F927-4159-A69D-3532E6F62366}" srcOrd="0" destOrd="0" presId="urn:microsoft.com/office/officeart/2005/8/layout/hierarchy1"/>
    <dgm:cxn modelId="{72672865-FC25-4CCB-B061-70CE50C55F56}" type="presParOf" srcId="{0FCE71CE-9E2C-4CA0-BE1D-D83CF8F122E1}" destId="{EABF1BC9-F31B-43BE-9306-0BDB199A956D}" srcOrd="1" destOrd="0" presId="urn:microsoft.com/office/officeart/2005/8/layout/hierarchy1"/>
    <dgm:cxn modelId="{E26791FE-6ACC-4DA8-9A0D-36AA6EBEBC44}" type="presParOf" srcId="{2AB79CBE-DE5F-4E0D-B470-D328959E8049}" destId="{DBC9ACD5-3AF0-4EAE-A52F-F152A3B77590}" srcOrd="1" destOrd="0" presId="urn:microsoft.com/office/officeart/2005/8/layout/hierarchy1"/>
    <dgm:cxn modelId="{110FB157-988B-4394-9FD1-99923A11F8AA}" type="presParOf" srcId="{DBC9ACD5-3AF0-4EAE-A52F-F152A3B77590}" destId="{D2969733-D82F-4327-9FBF-B3DB56C12BF9}" srcOrd="0" destOrd="0" presId="urn:microsoft.com/office/officeart/2005/8/layout/hierarchy1"/>
    <dgm:cxn modelId="{9FBBAEC3-B9FB-41D3-B5FC-F311620B0254}" type="presParOf" srcId="{DBC9ACD5-3AF0-4EAE-A52F-F152A3B77590}" destId="{753247EA-FE1C-4669-B9E7-E502BA8C9A25}" srcOrd="1" destOrd="0" presId="urn:microsoft.com/office/officeart/2005/8/layout/hierarchy1"/>
    <dgm:cxn modelId="{3179D167-106D-456F-AC5C-AFEE7EB23728}" type="presParOf" srcId="{753247EA-FE1C-4669-B9E7-E502BA8C9A25}" destId="{9B121827-D18A-40C9-AE9D-7AA273A5E1EE}" srcOrd="0" destOrd="0" presId="urn:microsoft.com/office/officeart/2005/8/layout/hierarchy1"/>
    <dgm:cxn modelId="{C9D4B1D8-DE3A-4106-9B27-FB081FDB8E5F}" type="presParOf" srcId="{9B121827-D18A-40C9-AE9D-7AA273A5E1EE}" destId="{A8DCE595-9FFC-4604-A14E-010D1E16D251}" srcOrd="0" destOrd="0" presId="urn:microsoft.com/office/officeart/2005/8/layout/hierarchy1"/>
    <dgm:cxn modelId="{BCCD14E3-062E-4D14-8275-40A489894534}" type="presParOf" srcId="{9B121827-D18A-40C9-AE9D-7AA273A5E1EE}" destId="{61250D3A-ED51-4439-9EB7-DBEDE954C9C3}" srcOrd="1" destOrd="0" presId="urn:microsoft.com/office/officeart/2005/8/layout/hierarchy1"/>
    <dgm:cxn modelId="{15767921-C913-4CBF-A308-55CD534E3778}" type="presParOf" srcId="{753247EA-FE1C-4669-B9E7-E502BA8C9A25}" destId="{72C3EE16-7102-4FE1-A304-8AC21128B5F3}" srcOrd="1" destOrd="0" presId="urn:microsoft.com/office/officeart/2005/8/layout/hierarchy1"/>
    <dgm:cxn modelId="{02A4D12D-01DE-4B8E-9964-659D8AC4D3C3}" type="presParOf" srcId="{DBC9ACD5-3AF0-4EAE-A52F-F152A3B77590}" destId="{F7C91227-1D59-4396-87CE-FFD64B67BA19}" srcOrd="2" destOrd="0" presId="urn:microsoft.com/office/officeart/2005/8/layout/hierarchy1"/>
    <dgm:cxn modelId="{88CC39A2-E22E-4507-ADB6-526496EBCB80}" type="presParOf" srcId="{DBC9ACD5-3AF0-4EAE-A52F-F152A3B77590}" destId="{DC2AF0A4-69FA-4113-B871-7267B0939462}" srcOrd="3" destOrd="0" presId="urn:microsoft.com/office/officeart/2005/8/layout/hierarchy1"/>
    <dgm:cxn modelId="{DD8D9259-305E-45A8-9FC5-F12354DE29EA}" type="presParOf" srcId="{DC2AF0A4-69FA-4113-B871-7267B0939462}" destId="{03FE87B6-5B31-4A2C-9F33-C8357E51BAA2}" srcOrd="0" destOrd="0" presId="urn:microsoft.com/office/officeart/2005/8/layout/hierarchy1"/>
    <dgm:cxn modelId="{B074C042-E554-465D-83D8-45386415B1B0}" type="presParOf" srcId="{03FE87B6-5B31-4A2C-9F33-C8357E51BAA2}" destId="{361E773F-D688-4002-9BEC-84BA2D670C2E}" srcOrd="0" destOrd="0" presId="urn:microsoft.com/office/officeart/2005/8/layout/hierarchy1"/>
    <dgm:cxn modelId="{02C7AA60-1019-46D7-9C2D-49A78AA2FF8D}" type="presParOf" srcId="{03FE87B6-5B31-4A2C-9F33-C8357E51BAA2}" destId="{2983F732-8E88-4335-A4B1-9F3FEA1E18DF}" srcOrd="1" destOrd="0" presId="urn:microsoft.com/office/officeart/2005/8/layout/hierarchy1"/>
    <dgm:cxn modelId="{850013FE-D7EC-4A9F-A868-E15860325EB2}" type="presParOf" srcId="{DC2AF0A4-69FA-4113-B871-7267B0939462}" destId="{A7D198A9-83B6-4017-AD9B-80A722D344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18B323-6615-4744-B2FE-9A983176CE54}" type="doc">
      <dgm:prSet loTypeId="urn:microsoft.com/office/officeart/2005/8/layout/gear1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A3068FF-06C4-49C1-B360-82EF4ED088E3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Устойчивое общественное развитие</a:t>
          </a:r>
        </a:p>
      </dgm:t>
    </dgm:pt>
    <dgm:pt modelId="{E61BBD40-2B37-4C18-88C0-1AC6E5DB8607}" type="parTrans" cxnId="{B7C69E9E-1837-402C-ABE6-113E4A5A725D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DE412DE1-6492-4D7E-969B-50F85EB0FB3B}" type="sibTrans" cxnId="{B7C69E9E-1837-402C-ABE6-113E4A5A725D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48FFC99F-1A42-4B26-BA86-05A8C326F4B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Формирование комфортной городской среды</a:t>
          </a:r>
        </a:p>
      </dgm:t>
    </dgm:pt>
    <dgm:pt modelId="{FFA88CD9-4E21-4BFB-AA5F-23DDBD4F8FE5}" type="parTrans" cxnId="{0561B367-131B-45AB-9314-FD4524275EF7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D65AA661-B13A-48B7-AE2D-A741112B6167}" type="sibTrans" cxnId="{0561B367-131B-45AB-9314-FD4524275EF7}">
      <dgm:prSet/>
      <dgm:spPr/>
      <dgm:t>
        <a:bodyPr/>
        <a:lstStyle/>
        <a:p>
          <a:endParaRPr lang="ru-RU" sz="600">
            <a:solidFill>
              <a:schemeClr val="tx1"/>
            </a:solidFill>
          </a:endParaRPr>
        </a:p>
      </dgm:t>
    </dgm:pt>
    <dgm:pt modelId="{45BF684F-7054-4F51-8CB4-0B6C1B003FC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600" dirty="0"/>
            <a:t>Борьба с борщевиком Сосновского</a:t>
          </a:r>
        </a:p>
      </dgm:t>
    </dgm:pt>
    <dgm:pt modelId="{65B87C37-D33A-4B61-87BB-A3A76CB55AD6}" type="parTrans" cxnId="{A4D68386-BDD1-474C-8DFA-4EFEF7437C26}">
      <dgm:prSet/>
      <dgm:spPr/>
      <dgm:t>
        <a:bodyPr/>
        <a:lstStyle/>
        <a:p>
          <a:endParaRPr lang="ru-RU"/>
        </a:p>
      </dgm:t>
    </dgm:pt>
    <dgm:pt modelId="{63CE75B2-8B7A-495A-BAFF-AD3D51952850}" type="sibTrans" cxnId="{A4D68386-BDD1-474C-8DFA-4EFEF7437C26}">
      <dgm:prSet/>
      <dgm:spPr/>
      <dgm:t>
        <a:bodyPr/>
        <a:lstStyle/>
        <a:p>
          <a:endParaRPr lang="ru-RU"/>
        </a:p>
      </dgm:t>
    </dgm:pt>
    <dgm:pt modelId="{3374F45A-03D3-4B1E-BD0B-84E5E740C3C0}" type="pres">
      <dgm:prSet presAssocID="{5618B323-6615-4744-B2FE-9A983176CE5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780025-121F-4AC3-BD6A-996A160D50E0}" type="pres">
      <dgm:prSet presAssocID="{CA3068FF-06C4-49C1-B360-82EF4ED088E3}" presName="gear1" presStyleLbl="node1" presStyleIdx="0" presStyleCnt="3">
        <dgm:presLayoutVars>
          <dgm:chMax val="1"/>
          <dgm:bulletEnabled val="1"/>
        </dgm:presLayoutVars>
      </dgm:prSet>
      <dgm:spPr/>
    </dgm:pt>
    <dgm:pt modelId="{23A14A3E-73A2-421C-B17D-F78EADE4C68B}" type="pres">
      <dgm:prSet presAssocID="{CA3068FF-06C4-49C1-B360-82EF4ED088E3}" presName="gear1srcNode" presStyleLbl="node1" presStyleIdx="0" presStyleCnt="3"/>
      <dgm:spPr/>
    </dgm:pt>
    <dgm:pt modelId="{3B33925B-F4A8-4CD5-89C5-B452D031CB56}" type="pres">
      <dgm:prSet presAssocID="{CA3068FF-06C4-49C1-B360-82EF4ED088E3}" presName="gear1dstNode" presStyleLbl="node1" presStyleIdx="0" presStyleCnt="3"/>
      <dgm:spPr/>
    </dgm:pt>
    <dgm:pt modelId="{0B891FE0-C23C-4E49-83A5-40EE7C47A469}" type="pres">
      <dgm:prSet presAssocID="{48FFC99F-1A42-4B26-BA86-05A8C326F4BC}" presName="gear2" presStyleLbl="node1" presStyleIdx="1" presStyleCnt="3" custScaleX="129703" custScaleY="122712" custLinFactNeighborX="1146" custLinFactNeighborY="-957">
        <dgm:presLayoutVars>
          <dgm:chMax val="1"/>
          <dgm:bulletEnabled val="1"/>
        </dgm:presLayoutVars>
      </dgm:prSet>
      <dgm:spPr/>
    </dgm:pt>
    <dgm:pt modelId="{3297B962-8380-469D-9E8F-00C866924D8B}" type="pres">
      <dgm:prSet presAssocID="{48FFC99F-1A42-4B26-BA86-05A8C326F4BC}" presName="gear2srcNode" presStyleLbl="node1" presStyleIdx="1" presStyleCnt="3"/>
      <dgm:spPr/>
    </dgm:pt>
    <dgm:pt modelId="{4E083A95-9056-45AA-B0CB-443FAC5CC0A3}" type="pres">
      <dgm:prSet presAssocID="{48FFC99F-1A42-4B26-BA86-05A8C326F4BC}" presName="gear2dstNode" presStyleLbl="node1" presStyleIdx="1" presStyleCnt="3"/>
      <dgm:spPr/>
    </dgm:pt>
    <dgm:pt modelId="{A09B57D9-CB44-448C-9C8A-7226AE6EB5AE}" type="pres">
      <dgm:prSet presAssocID="{45BF684F-7054-4F51-8CB4-0B6C1B003FC6}" presName="gear3" presStyleLbl="node1" presStyleIdx="2" presStyleCnt="3"/>
      <dgm:spPr/>
    </dgm:pt>
    <dgm:pt modelId="{7F85DEF7-74ED-4CFB-B0CD-847B1AE15A9F}" type="pres">
      <dgm:prSet presAssocID="{45BF684F-7054-4F51-8CB4-0B6C1B003FC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728734C-EBF8-42D2-A61F-7F548DD0C69F}" type="pres">
      <dgm:prSet presAssocID="{45BF684F-7054-4F51-8CB4-0B6C1B003FC6}" presName="gear3srcNode" presStyleLbl="node1" presStyleIdx="2" presStyleCnt="3"/>
      <dgm:spPr/>
    </dgm:pt>
    <dgm:pt modelId="{7FF51232-3D5A-472F-A950-74FF2BE1E46A}" type="pres">
      <dgm:prSet presAssocID="{45BF684F-7054-4F51-8CB4-0B6C1B003FC6}" presName="gear3dstNode" presStyleLbl="node1" presStyleIdx="2" presStyleCnt="3"/>
      <dgm:spPr/>
    </dgm:pt>
    <dgm:pt modelId="{286EE417-3D69-4487-9693-2943CF7E7A27}" type="pres">
      <dgm:prSet presAssocID="{DE412DE1-6492-4D7E-969B-50F85EB0FB3B}" presName="connector1" presStyleLbl="sibTrans2D1" presStyleIdx="0" presStyleCnt="3"/>
      <dgm:spPr/>
    </dgm:pt>
    <dgm:pt modelId="{C5485572-748D-4599-8E35-6FD7719F2C43}" type="pres">
      <dgm:prSet presAssocID="{D65AA661-B13A-48B7-AE2D-A741112B6167}" presName="connector2" presStyleLbl="sibTrans2D1" presStyleIdx="1" presStyleCnt="3"/>
      <dgm:spPr/>
    </dgm:pt>
    <dgm:pt modelId="{169EC76E-5895-45FD-BBB9-B6EE720F1B0D}" type="pres">
      <dgm:prSet presAssocID="{63CE75B2-8B7A-495A-BAFF-AD3D51952850}" presName="connector3" presStyleLbl="sibTrans2D1" presStyleIdx="2" presStyleCnt="3"/>
      <dgm:spPr/>
    </dgm:pt>
  </dgm:ptLst>
  <dgm:cxnLst>
    <dgm:cxn modelId="{113C2100-69E9-46A2-A992-BF7EE8BC8839}" type="presOf" srcId="{45BF684F-7054-4F51-8CB4-0B6C1B003FC6}" destId="{7F85DEF7-74ED-4CFB-B0CD-847B1AE15A9F}" srcOrd="1" destOrd="0" presId="urn:microsoft.com/office/officeart/2005/8/layout/gear1"/>
    <dgm:cxn modelId="{359FD302-87FF-40A5-B215-32237C297412}" type="presOf" srcId="{D65AA661-B13A-48B7-AE2D-A741112B6167}" destId="{C5485572-748D-4599-8E35-6FD7719F2C43}" srcOrd="0" destOrd="0" presId="urn:microsoft.com/office/officeart/2005/8/layout/gear1"/>
    <dgm:cxn modelId="{85DBD808-70E7-4670-A488-9C2DD65A57C8}" type="presOf" srcId="{48FFC99F-1A42-4B26-BA86-05A8C326F4BC}" destId="{0B891FE0-C23C-4E49-83A5-40EE7C47A469}" srcOrd="0" destOrd="0" presId="urn:microsoft.com/office/officeart/2005/8/layout/gear1"/>
    <dgm:cxn modelId="{A847E529-5628-4DF0-96B5-FEE7C78F7BE2}" type="presOf" srcId="{5618B323-6615-4744-B2FE-9A983176CE54}" destId="{3374F45A-03D3-4B1E-BD0B-84E5E740C3C0}" srcOrd="0" destOrd="0" presId="urn:microsoft.com/office/officeart/2005/8/layout/gear1"/>
    <dgm:cxn modelId="{00974939-8CFC-4A39-915F-9EF47CA908BA}" type="presOf" srcId="{DE412DE1-6492-4D7E-969B-50F85EB0FB3B}" destId="{286EE417-3D69-4487-9693-2943CF7E7A27}" srcOrd="0" destOrd="0" presId="urn:microsoft.com/office/officeart/2005/8/layout/gear1"/>
    <dgm:cxn modelId="{0561B367-131B-45AB-9314-FD4524275EF7}" srcId="{5618B323-6615-4744-B2FE-9A983176CE54}" destId="{48FFC99F-1A42-4B26-BA86-05A8C326F4BC}" srcOrd="1" destOrd="0" parTransId="{FFA88CD9-4E21-4BFB-AA5F-23DDBD4F8FE5}" sibTransId="{D65AA661-B13A-48B7-AE2D-A741112B6167}"/>
    <dgm:cxn modelId="{CAB4576D-6DCB-4A24-BAE3-F4EA9012C6CD}" type="presOf" srcId="{48FFC99F-1A42-4B26-BA86-05A8C326F4BC}" destId="{4E083A95-9056-45AA-B0CB-443FAC5CC0A3}" srcOrd="2" destOrd="0" presId="urn:microsoft.com/office/officeart/2005/8/layout/gear1"/>
    <dgm:cxn modelId="{3C447970-2DB4-4522-978A-B0511AB88183}" type="presOf" srcId="{CA3068FF-06C4-49C1-B360-82EF4ED088E3}" destId="{23A14A3E-73A2-421C-B17D-F78EADE4C68B}" srcOrd="1" destOrd="0" presId="urn:microsoft.com/office/officeart/2005/8/layout/gear1"/>
    <dgm:cxn modelId="{CFB20D72-44F0-4B18-83DF-8F56D834F613}" type="presOf" srcId="{45BF684F-7054-4F51-8CB4-0B6C1B003FC6}" destId="{F728734C-EBF8-42D2-A61F-7F548DD0C69F}" srcOrd="2" destOrd="0" presId="urn:microsoft.com/office/officeart/2005/8/layout/gear1"/>
    <dgm:cxn modelId="{3B64507B-C81E-4B2A-93DA-7299E187D98B}" type="presOf" srcId="{45BF684F-7054-4F51-8CB4-0B6C1B003FC6}" destId="{A09B57D9-CB44-448C-9C8A-7226AE6EB5AE}" srcOrd="0" destOrd="0" presId="urn:microsoft.com/office/officeart/2005/8/layout/gear1"/>
    <dgm:cxn modelId="{A4D68386-BDD1-474C-8DFA-4EFEF7437C26}" srcId="{5618B323-6615-4744-B2FE-9A983176CE54}" destId="{45BF684F-7054-4F51-8CB4-0B6C1B003FC6}" srcOrd="2" destOrd="0" parTransId="{65B87C37-D33A-4B61-87BB-A3A76CB55AD6}" sibTransId="{63CE75B2-8B7A-495A-BAFF-AD3D51952850}"/>
    <dgm:cxn modelId="{B154F08A-E745-4824-80EC-ABBE1522BB22}" type="presOf" srcId="{48FFC99F-1A42-4B26-BA86-05A8C326F4BC}" destId="{3297B962-8380-469D-9E8F-00C866924D8B}" srcOrd="1" destOrd="0" presId="urn:microsoft.com/office/officeart/2005/8/layout/gear1"/>
    <dgm:cxn modelId="{B7C69E9E-1837-402C-ABE6-113E4A5A725D}" srcId="{5618B323-6615-4744-B2FE-9A983176CE54}" destId="{CA3068FF-06C4-49C1-B360-82EF4ED088E3}" srcOrd="0" destOrd="0" parTransId="{E61BBD40-2B37-4C18-88C0-1AC6E5DB8607}" sibTransId="{DE412DE1-6492-4D7E-969B-50F85EB0FB3B}"/>
    <dgm:cxn modelId="{1223FBCA-C506-470D-851C-BCB744594751}" type="presOf" srcId="{CA3068FF-06C4-49C1-B360-82EF4ED088E3}" destId="{3B33925B-F4A8-4CD5-89C5-B452D031CB56}" srcOrd="2" destOrd="0" presId="urn:microsoft.com/office/officeart/2005/8/layout/gear1"/>
    <dgm:cxn modelId="{26D16CD3-99C0-4A49-B4A8-B5DADF0B44B4}" type="presOf" srcId="{63CE75B2-8B7A-495A-BAFF-AD3D51952850}" destId="{169EC76E-5895-45FD-BBB9-B6EE720F1B0D}" srcOrd="0" destOrd="0" presId="urn:microsoft.com/office/officeart/2005/8/layout/gear1"/>
    <dgm:cxn modelId="{0AFA35D6-580E-47D9-B2C8-20A7BD2C057E}" type="presOf" srcId="{45BF684F-7054-4F51-8CB4-0B6C1B003FC6}" destId="{7FF51232-3D5A-472F-A950-74FF2BE1E46A}" srcOrd="3" destOrd="0" presId="urn:microsoft.com/office/officeart/2005/8/layout/gear1"/>
    <dgm:cxn modelId="{989F6FE7-931C-46E7-8F73-D6BC19C835C6}" type="presOf" srcId="{CA3068FF-06C4-49C1-B360-82EF4ED088E3}" destId="{CB780025-121F-4AC3-BD6A-996A160D50E0}" srcOrd="0" destOrd="0" presId="urn:microsoft.com/office/officeart/2005/8/layout/gear1"/>
    <dgm:cxn modelId="{6C0AD193-523A-438E-93CD-DC8EEC287571}" type="presParOf" srcId="{3374F45A-03D3-4B1E-BD0B-84E5E740C3C0}" destId="{CB780025-121F-4AC3-BD6A-996A160D50E0}" srcOrd="0" destOrd="0" presId="urn:microsoft.com/office/officeart/2005/8/layout/gear1"/>
    <dgm:cxn modelId="{17FC2D79-FCF9-4DCD-B0DB-70530AB57F96}" type="presParOf" srcId="{3374F45A-03D3-4B1E-BD0B-84E5E740C3C0}" destId="{23A14A3E-73A2-421C-B17D-F78EADE4C68B}" srcOrd="1" destOrd="0" presId="urn:microsoft.com/office/officeart/2005/8/layout/gear1"/>
    <dgm:cxn modelId="{1ED70E53-D875-4FFD-A5AA-9DFDB9C67939}" type="presParOf" srcId="{3374F45A-03D3-4B1E-BD0B-84E5E740C3C0}" destId="{3B33925B-F4A8-4CD5-89C5-B452D031CB56}" srcOrd="2" destOrd="0" presId="urn:microsoft.com/office/officeart/2005/8/layout/gear1"/>
    <dgm:cxn modelId="{3790E2B4-1E17-4408-A573-0D21EAA5AF24}" type="presParOf" srcId="{3374F45A-03D3-4B1E-BD0B-84E5E740C3C0}" destId="{0B891FE0-C23C-4E49-83A5-40EE7C47A469}" srcOrd="3" destOrd="0" presId="urn:microsoft.com/office/officeart/2005/8/layout/gear1"/>
    <dgm:cxn modelId="{30987BD0-F452-4E42-8BD0-A925BCC68603}" type="presParOf" srcId="{3374F45A-03D3-4B1E-BD0B-84E5E740C3C0}" destId="{3297B962-8380-469D-9E8F-00C866924D8B}" srcOrd="4" destOrd="0" presId="urn:microsoft.com/office/officeart/2005/8/layout/gear1"/>
    <dgm:cxn modelId="{62E1D6C4-FFCF-4F9E-A7B2-124F2C744CE4}" type="presParOf" srcId="{3374F45A-03D3-4B1E-BD0B-84E5E740C3C0}" destId="{4E083A95-9056-45AA-B0CB-443FAC5CC0A3}" srcOrd="5" destOrd="0" presId="urn:microsoft.com/office/officeart/2005/8/layout/gear1"/>
    <dgm:cxn modelId="{2D47F75E-E547-43BF-A8F2-51BB4440D3FA}" type="presParOf" srcId="{3374F45A-03D3-4B1E-BD0B-84E5E740C3C0}" destId="{A09B57D9-CB44-448C-9C8A-7226AE6EB5AE}" srcOrd="6" destOrd="0" presId="urn:microsoft.com/office/officeart/2005/8/layout/gear1"/>
    <dgm:cxn modelId="{A98DA18C-7706-4D1F-B4A2-A3CD0AD791F1}" type="presParOf" srcId="{3374F45A-03D3-4B1E-BD0B-84E5E740C3C0}" destId="{7F85DEF7-74ED-4CFB-B0CD-847B1AE15A9F}" srcOrd="7" destOrd="0" presId="urn:microsoft.com/office/officeart/2005/8/layout/gear1"/>
    <dgm:cxn modelId="{BCF0E386-B3E5-450F-B89E-8595516E0B9A}" type="presParOf" srcId="{3374F45A-03D3-4B1E-BD0B-84E5E740C3C0}" destId="{F728734C-EBF8-42D2-A61F-7F548DD0C69F}" srcOrd="8" destOrd="0" presId="urn:microsoft.com/office/officeart/2005/8/layout/gear1"/>
    <dgm:cxn modelId="{BCB149D2-B3F4-481C-924C-1D6555F51909}" type="presParOf" srcId="{3374F45A-03D3-4B1E-BD0B-84E5E740C3C0}" destId="{7FF51232-3D5A-472F-A950-74FF2BE1E46A}" srcOrd="9" destOrd="0" presId="urn:microsoft.com/office/officeart/2005/8/layout/gear1"/>
    <dgm:cxn modelId="{52BAA494-6A63-4BA8-B6B0-E9FBC99A72E6}" type="presParOf" srcId="{3374F45A-03D3-4B1E-BD0B-84E5E740C3C0}" destId="{286EE417-3D69-4487-9693-2943CF7E7A27}" srcOrd="10" destOrd="0" presId="urn:microsoft.com/office/officeart/2005/8/layout/gear1"/>
    <dgm:cxn modelId="{E15CB966-2919-4807-B472-0BA29608D1E1}" type="presParOf" srcId="{3374F45A-03D3-4B1E-BD0B-84E5E740C3C0}" destId="{C5485572-748D-4599-8E35-6FD7719F2C43}" srcOrd="11" destOrd="0" presId="urn:microsoft.com/office/officeart/2005/8/layout/gear1"/>
    <dgm:cxn modelId="{6381AC44-19D0-4CC3-87FB-1C462363895A}" type="presParOf" srcId="{3374F45A-03D3-4B1E-BD0B-84E5E740C3C0}" destId="{169EC76E-5895-45FD-BBB9-B6EE720F1B0D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5CC9D-0ECA-461E-A94D-5600C4D58AF1}">
      <dsp:nvSpPr>
        <dsp:cNvPr id="0" name=""/>
        <dsp:cNvSpPr/>
      </dsp:nvSpPr>
      <dsp:spPr>
        <a:xfrm>
          <a:off x="3405946" y="992336"/>
          <a:ext cx="5519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07" y="45720"/>
              </a:lnTo>
            </a:path>
          </a:pathLst>
        </a:custGeom>
        <a:noFill/>
        <a:ln w="9525" cap="flat" cmpd="sng" algn="ctr">
          <a:solidFill>
            <a:srgbClr val="0033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/>
        </a:p>
      </dsp:txBody>
      <dsp:txXfrm>
        <a:off x="3667337" y="1035140"/>
        <a:ext cx="29125" cy="5830"/>
      </dsp:txXfrm>
    </dsp:sp>
    <dsp:sp modelId="{CAAFAE59-1F6A-43B8-9938-6F189C8696A0}">
      <dsp:nvSpPr>
        <dsp:cNvPr id="0" name=""/>
        <dsp:cNvSpPr/>
      </dsp:nvSpPr>
      <dsp:spPr>
        <a:xfrm>
          <a:off x="11017" y="278263"/>
          <a:ext cx="3396728" cy="1519585"/>
        </a:xfrm>
        <a:prstGeom prst="rect">
          <a:avLst/>
        </a:prstGeom>
        <a:solidFill>
          <a:srgbClr val="003300">
            <a:alpha val="7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Составление отчета об исполнении бюджета за 2025 год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Отчет об исполнении бюджета МО город Волхов составляется на основании сводной бюджетной отчетности главных администраторов бюджетных средств (ГАДБ, ГРБС и ГАИДБ)</a:t>
          </a:r>
        </a:p>
      </dsp:txBody>
      <dsp:txXfrm>
        <a:off x="11017" y="278263"/>
        <a:ext cx="3396728" cy="1519585"/>
      </dsp:txXfrm>
    </dsp:sp>
    <dsp:sp modelId="{2D1F5FEE-339B-4E95-8B7F-32D3763415F3}">
      <dsp:nvSpPr>
        <dsp:cNvPr id="0" name=""/>
        <dsp:cNvSpPr/>
      </dsp:nvSpPr>
      <dsp:spPr>
        <a:xfrm>
          <a:off x="1277338" y="1796048"/>
          <a:ext cx="4436542" cy="551907"/>
        </a:xfrm>
        <a:custGeom>
          <a:avLst/>
          <a:gdLst/>
          <a:ahLst/>
          <a:cxnLst/>
          <a:rect l="0" t="0" r="0" b="0"/>
          <a:pathLst>
            <a:path>
              <a:moveTo>
                <a:pt x="4436542" y="0"/>
              </a:moveTo>
              <a:lnTo>
                <a:pt x="4436542" y="293053"/>
              </a:lnTo>
              <a:lnTo>
                <a:pt x="0" y="293053"/>
              </a:lnTo>
              <a:lnTo>
                <a:pt x="0" y="551907"/>
              </a:lnTo>
            </a:path>
          </a:pathLst>
        </a:custGeom>
        <a:noFill/>
        <a:ln w="9525" cap="flat" cmpd="sng" algn="ctr">
          <a:solidFill>
            <a:srgbClr val="0033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kern="1200"/>
        </a:p>
      </dsp:txBody>
      <dsp:txXfrm>
        <a:off x="3383744" y="2069087"/>
        <a:ext cx="223731" cy="5830"/>
      </dsp:txXfrm>
    </dsp:sp>
    <dsp:sp modelId="{45451D16-FFEF-4FB4-B820-4A2DC92C995C}">
      <dsp:nvSpPr>
        <dsp:cNvPr id="0" name=""/>
        <dsp:cNvSpPr/>
      </dsp:nvSpPr>
      <dsp:spPr>
        <a:xfrm>
          <a:off x="3990253" y="278263"/>
          <a:ext cx="3447254" cy="1519585"/>
        </a:xfrm>
        <a:prstGeom prst="rect">
          <a:avLst/>
        </a:prstGeom>
        <a:solidFill>
          <a:srgbClr val="003300">
            <a:alpha val="6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Представление отчета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об  исполнении бюджета за 2025 год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в Контрольно-счетный орган Волховского муниципального района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для подготовки заключения на него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solidFill>
                <a:schemeClr val="accent3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 </a:t>
          </a: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до 1 апреля 2026 года</a:t>
          </a:r>
        </a:p>
      </dsp:txBody>
      <dsp:txXfrm>
        <a:off x="3990253" y="278263"/>
        <a:ext cx="3447254" cy="1519585"/>
      </dsp:txXfrm>
    </dsp:sp>
    <dsp:sp modelId="{4CC78648-8521-4115-B27A-219DA4570572}">
      <dsp:nvSpPr>
        <dsp:cNvPr id="0" name=""/>
        <dsp:cNvSpPr/>
      </dsp:nvSpPr>
      <dsp:spPr>
        <a:xfrm>
          <a:off x="2541859" y="3094428"/>
          <a:ext cx="5519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07" y="45720"/>
              </a:lnTo>
            </a:path>
          </a:pathLst>
        </a:custGeom>
        <a:noFill/>
        <a:ln w="9525" cap="flat" cmpd="sng" algn="ctr">
          <a:solidFill>
            <a:srgbClr val="0033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803250" y="3137233"/>
        <a:ext cx="29125" cy="5830"/>
      </dsp:txXfrm>
    </dsp:sp>
    <dsp:sp modelId="{ADED7D68-AC9E-422D-B003-A7F9A048D197}">
      <dsp:nvSpPr>
        <dsp:cNvPr id="0" name=""/>
        <dsp:cNvSpPr/>
      </dsp:nvSpPr>
      <dsp:spPr>
        <a:xfrm>
          <a:off x="11017" y="2380356"/>
          <a:ext cx="2532641" cy="1519585"/>
        </a:xfrm>
        <a:prstGeom prst="rect">
          <a:avLst/>
        </a:prstGeom>
        <a:solidFill>
          <a:srgbClr val="003300">
            <a:alpha val="7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Представление отчета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об  исполнении бюджета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за 2025 год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в Совет депутатов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МО город Волхов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100" kern="1200" dirty="0">
            <a:latin typeface="Arial Black" panose="020B0A04020102020204" pitchFamily="34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chemeClr val="accent3">
                  <a:lumMod val="60000"/>
                  <a:lumOff val="40000"/>
                </a:schemeClr>
              </a:solidFill>
            </a:rPr>
            <a:t>до 1 мая 2026 года</a:t>
          </a:r>
        </a:p>
      </dsp:txBody>
      <dsp:txXfrm>
        <a:off x="11017" y="2380356"/>
        <a:ext cx="2532641" cy="1519585"/>
      </dsp:txXfrm>
    </dsp:sp>
    <dsp:sp modelId="{981F19AC-334B-4243-B0FD-D974B3341F8E}">
      <dsp:nvSpPr>
        <dsp:cNvPr id="0" name=""/>
        <dsp:cNvSpPr/>
      </dsp:nvSpPr>
      <dsp:spPr>
        <a:xfrm>
          <a:off x="5657008" y="3094428"/>
          <a:ext cx="5519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907" y="45720"/>
              </a:lnTo>
            </a:path>
          </a:pathLst>
        </a:custGeom>
        <a:noFill/>
        <a:ln w="9525" cap="flat" cmpd="sng" algn="ctr">
          <a:solidFill>
            <a:srgbClr val="003300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918400" y="3137233"/>
        <a:ext cx="29125" cy="5830"/>
      </dsp:txXfrm>
    </dsp:sp>
    <dsp:sp modelId="{2FE7B720-A194-4A89-BDF6-52BE6F1B9F6B}">
      <dsp:nvSpPr>
        <dsp:cNvPr id="0" name=""/>
        <dsp:cNvSpPr/>
      </dsp:nvSpPr>
      <dsp:spPr>
        <a:xfrm>
          <a:off x="3126167" y="2380356"/>
          <a:ext cx="2532641" cy="1519585"/>
        </a:xfrm>
        <a:prstGeom prst="rect">
          <a:avLst/>
        </a:prstGeom>
        <a:solidFill>
          <a:srgbClr val="003300">
            <a:alpha val="7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Проведение публичных слушаний по проекту отчета об  исполнении бюджета 2025 год</a:t>
          </a:r>
        </a:p>
      </dsp:txBody>
      <dsp:txXfrm>
        <a:off x="3126167" y="2380356"/>
        <a:ext cx="2532641" cy="1519585"/>
      </dsp:txXfrm>
    </dsp:sp>
    <dsp:sp modelId="{0023C43D-D0F1-4F85-8E05-48D65F3BF45A}">
      <dsp:nvSpPr>
        <dsp:cNvPr id="0" name=""/>
        <dsp:cNvSpPr/>
      </dsp:nvSpPr>
      <dsp:spPr>
        <a:xfrm>
          <a:off x="6241316" y="2380356"/>
          <a:ext cx="2532641" cy="1519585"/>
        </a:xfrm>
        <a:prstGeom prst="rect">
          <a:avLst/>
        </a:prstGeom>
        <a:solidFill>
          <a:srgbClr val="003300">
            <a:alpha val="7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 Black" panose="020B0A04020102020204" pitchFamily="34" charset="0"/>
            </a:rPr>
            <a:t>Утверждение отчета об исполнении бюджета МО город Волхов за 2025 год</a:t>
          </a:r>
        </a:p>
      </dsp:txBody>
      <dsp:txXfrm>
        <a:off x="6241316" y="2380356"/>
        <a:ext cx="2532641" cy="15195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6B69B-0045-44FA-B060-0B29E9B2D68F}">
      <dsp:nvSpPr>
        <dsp:cNvPr id="0" name=""/>
        <dsp:cNvSpPr/>
      </dsp:nvSpPr>
      <dsp:spPr>
        <a:xfrm>
          <a:off x="1354220" y="927152"/>
          <a:ext cx="1407602" cy="1291964"/>
        </a:xfrm>
        <a:prstGeom prst="gear9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Обеспечение устойчивого функционирования и развития коммунальной и инженерной инфраструктуры и повышение энергоэффективности</a:t>
          </a:r>
        </a:p>
      </dsp:txBody>
      <dsp:txXfrm>
        <a:off x="1628568" y="1229788"/>
        <a:ext cx="858906" cy="664097"/>
      </dsp:txXfrm>
    </dsp:sp>
    <dsp:sp modelId="{A5C28582-2597-4D03-B783-C85358A64B67}">
      <dsp:nvSpPr>
        <dsp:cNvPr id="0" name=""/>
        <dsp:cNvSpPr/>
      </dsp:nvSpPr>
      <dsp:spPr>
        <a:xfrm>
          <a:off x="579671" y="545396"/>
          <a:ext cx="1107595" cy="1016244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Обеспечение качественным жильем граждан</a:t>
          </a:r>
        </a:p>
      </dsp:txBody>
      <dsp:txXfrm>
        <a:off x="848792" y="802785"/>
        <a:ext cx="569353" cy="501466"/>
      </dsp:txXfrm>
    </dsp:sp>
    <dsp:sp modelId="{5931D595-4DA6-4940-886B-B9EDD89A07C8}">
      <dsp:nvSpPr>
        <dsp:cNvPr id="0" name=""/>
        <dsp:cNvSpPr/>
      </dsp:nvSpPr>
      <dsp:spPr>
        <a:xfrm rot="20700000">
          <a:off x="1329880" y="32977"/>
          <a:ext cx="1139389" cy="1169420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Развитие автомобильных дорог</a:t>
          </a:r>
        </a:p>
      </dsp:txBody>
      <dsp:txXfrm rot="-20700000">
        <a:off x="1578000" y="291247"/>
        <a:ext cx="643148" cy="652881"/>
      </dsp:txXfrm>
    </dsp:sp>
    <dsp:sp modelId="{9092B1F7-3F8C-4E3B-9708-0D6E90170B9A}">
      <dsp:nvSpPr>
        <dsp:cNvPr id="0" name=""/>
        <dsp:cNvSpPr/>
      </dsp:nvSpPr>
      <dsp:spPr>
        <a:xfrm>
          <a:off x="1378529" y="842433"/>
          <a:ext cx="1460156" cy="1460156"/>
        </a:xfrm>
        <a:prstGeom prst="circularArrow">
          <a:avLst>
            <a:gd name="adj1" fmla="val 4687"/>
            <a:gd name="adj2" fmla="val 299029"/>
            <a:gd name="adj3" fmla="val 2426864"/>
            <a:gd name="adj4" fmla="val 16069170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D81055-4039-4BCA-9A52-33B20B3A0A27}">
      <dsp:nvSpPr>
        <dsp:cNvPr id="0" name=""/>
        <dsp:cNvSpPr/>
      </dsp:nvSpPr>
      <dsp:spPr>
        <a:xfrm>
          <a:off x="459233" y="409511"/>
          <a:ext cx="1060894" cy="10608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49D19-5B29-459C-97AE-5016CF52D9BC}">
      <dsp:nvSpPr>
        <dsp:cNvPr id="0" name=""/>
        <dsp:cNvSpPr/>
      </dsp:nvSpPr>
      <dsp:spPr>
        <a:xfrm>
          <a:off x="1208677" y="-117239"/>
          <a:ext cx="1143858" cy="11438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8D8A-48E6-458E-9B86-54C749EC4547}">
      <dsp:nvSpPr>
        <dsp:cNvPr id="0" name=""/>
        <dsp:cNvSpPr/>
      </dsp:nvSpPr>
      <dsp:spPr>
        <a:xfrm>
          <a:off x="725512" y="444559"/>
          <a:ext cx="1349979" cy="1289691"/>
        </a:xfrm>
        <a:prstGeom prst="gear9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Развитие малого, среднего предпринимательства и  потребительского рынка</a:t>
          </a:r>
        </a:p>
      </dsp:txBody>
      <dsp:txXfrm>
        <a:off x="992412" y="746663"/>
        <a:ext cx="816179" cy="662928"/>
      </dsp:txXfrm>
    </dsp:sp>
    <dsp:sp modelId="{DAD9D4D2-BEE3-4BD0-96B6-ACD1DBCE6300}">
      <dsp:nvSpPr>
        <dsp:cNvPr id="0" name=""/>
        <dsp:cNvSpPr/>
      </dsp:nvSpPr>
      <dsp:spPr>
        <a:xfrm>
          <a:off x="383315" y="0"/>
          <a:ext cx="931691" cy="934002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Безопасность МО город Волхов</a:t>
          </a:r>
        </a:p>
      </dsp:txBody>
      <dsp:txXfrm>
        <a:off x="617871" y="236315"/>
        <a:ext cx="462579" cy="461372"/>
      </dsp:txXfrm>
    </dsp:sp>
    <dsp:sp modelId="{F020056E-0FFA-4CC2-B8AE-9392A4454CD3}">
      <dsp:nvSpPr>
        <dsp:cNvPr id="0" name=""/>
        <dsp:cNvSpPr/>
      </dsp:nvSpPr>
      <dsp:spPr>
        <a:xfrm>
          <a:off x="891756" y="432038"/>
          <a:ext cx="1252592" cy="1252592"/>
        </a:xfrm>
        <a:prstGeom prst="circularArrow">
          <a:avLst>
            <a:gd name="adj1" fmla="val 4878"/>
            <a:gd name="adj2" fmla="val 312630"/>
            <a:gd name="adj3" fmla="val 2871026"/>
            <a:gd name="adj4" fmla="val 15640175"/>
            <a:gd name="adj5" fmla="val 569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1760F-5E4A-4EC2-BEE4-A4578E6518BB}">
      <dsp:nvSpPr>
        <dsp:cNvPr id="0" name=""/>
        <dsp:cNvSpPr/>
      </dsp:nvSpPr>
      <dsp:spPr>
        <a:xfrm>
          <a:off x="282870" y="-106383"/>
          <a:ext cx="947082" cy="9470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2FE63-CD0B-480F-BF10-CC6D73C48284}">
      <dsp:nvSpPr>
        <dsp:cNvPr id="0" name=""/>
        <dsp:cNvSpPr/>
      </dsp:nvSpPr>
      <dsp:spPr>
        <a:xfrm>
          <a:off x="7222" y="3138"/>
          <a:ext cx="2233130" cy="1257440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2023 год </a:t>
          </a:r>
          <a:r>
            <a:rPr lang="ru-RU" sz="1100" kern="1200" dirty="0">
              <a:solidFill>
                <a:schemeClr val="bg1"/>
              </a:solidFill>
            </a:rPr>
            <a:t>–        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883 361,8 </a:t>
          </a:r>
          <a:r>
            <a:rPr lang="ru-RU" sz="1100" kern="1200" dirty="0">
              <a:solidFill>
                <a:schemeClr val="bg1"/>
              </a:solidFill>
            </a:rPr>
            <a:t>тыс. рублей</a:t>
          </a:r>
        </a:p>
      </dsp:txBody>
      <dsp:txXfrm>
        <a:off x="7222" y="3138"/>
        <a:ext cx="2233130" cy="838293"/>
      </dsp:txXfrm>
    </dsp:sp>
    <dsp:sp modelId="{49ED995E-EF57-4096-A113-31703A9FA400}">
      <dsp:nvSpPr>
        <dsp:cNvPr id="0" name=""/>
        <dsp:cNvSpPr/>
      </dsp:nvSpPr>
      <dsp:spPr>
        <a:xfrm>
          <a:off x="485793" y="649526"/>
          <a:ext cx="1942494" cy="71854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92,5</a:t>
          </a:r>
          <a:r>
            <a:rPr lang="ru-RU" sz="1100" kern="1200" dirty="0">
              <a:solidFill>
                <a:schemeClr val="tx1"/>
              </a:solidFill>
            </a:rPr>
            <a:t>%</a:t>
          </a:r>
        </a:p>
      </dsp:txBody>
      <dsp:txXfrm>
        <a:off x="506839" y="670572"/>
        <a:ext cx="1900402" cy="676455"/>
      </dsp:txXfrm>
    </dsp:sp>
    <dsp:sp modelId="{1311D25E-B94B-44E0-B7C8-0865C359518F}">
      <dsp:nvSpPr>
        <dsp:cNvPr id="0" name=""/>
        <dsp:cNvSpPr/>
      </dsp:nvSpPr>
      <dsp:spPr>
        <a:xfrm rot="8606">
          <a:off x="2498497" y="184599"/>
          <a:ext cx="547270" cy="48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</a:endParaRPr>
        </a:p>
      </dsp:txBody>
      <dsp:txXfrm>
        <a:off x="2498497" y="281142"/>
        <a:ext cx="402183" cy="290174"/>
      </dsp:txXfrm>
    </dsp:sp>
    <dsp:sp modelId="{77C28D4B-BCF8-487B-AFF8-D71D3BE428DF}">
      <dsp:nvSpPr>
        <dsp:cNvPr id="0" name=""/>
        <dsp:cNvSpPr/>
      </dsp:nvSpPr>
      <dsp:spPr>
        <a:xfrm>
          <a:off x="3272935" y="6083"/>
          <a:ext cx="2177283" cy="1272922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2024 год </a:t>
          </a:r>
          <a:r>
            <a:rPr lang="ru-RU" sz="1100" kern="1200" dirty="0">
              <a:solidFill>
                <a:schemeClr val="bg1"/>
              </a:solidFill>
            </a:rPr>
            <a:t>–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868 078,3 </a:t>
          </a:r>
          <a:r>
            <a:rPr lang="ru-RU" sz="1100" kern="1200" dirty="0">
              <a:solidFill>
                <a:schemeClr val="bg1"/>
              </a:solidFill>
            </a:rPr>
            <a:t>тыс. рублей</a:t>
          </a:r>
          <a:endParaRPr lang="ru-RU" sz="800" kern="1200" dirty="0">
            <a:solidFill>
              <a:schemeClr val="bg1"/>
            </a:solidFill>
          </a:endParaRPr>
        </a:p>
      </dsp:txBody>
      <dsp:txXfrm>
        <a:off x="3272935" y="6083"/>
        <a:ext cx="2177283" cy="848615"/>
      </dsp:txXfrm>
    </dsp:sp>
    <dsp:sp modelId="{B949ECD9-23E3-4554-A219-1905BA7F298B}">
      <dsp:nvSpPr>
        <dsp:cNvPr id="0" name=""/>
        <dsp:cNvSpPr/>
      </dsp:nvSpPr>
      <dsp:spPr>
        <a:xfrm>
          <a:off x="3870173" y="676852"/>
          <a:ext cx="1747060" cy="69128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05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91,4</a:t>
          </a:r>
          <a:r>
            <a:rPr lang="ru-RU" sz="1050" kern="1200" dirty="0">
              <a:solidFill>
                <a:schemeClr val="tx1"/>
              </a:solidFill>
            </a:rPr>
            <a:t>%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890420" y="697099"/>
        <a:ext cx="1706566" cy="650792"/>
      </dsp:txXfrm>
    </dsp:sp>
    <dsp:sp modelId="{5AD24865-F8C4-464B-8506-BF260836AE7D}">
      <dsp:nvSpPr>
        <dsp:cNvPr id="0" name=""/>
        <dsp:cNvSpPr/>
      </dsp:nvSpPr>
      <dsp:spPr>
        <a:xfrm rot="14121">
          <a:off x="5690914" y="195087"/>
          <a:ext cx="510282" cy="4836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tx1"/>
            </a:solidFill>
          </a:endParaRPr>
        </a:p>
      </dsp:txBody>
      <dsp:txXfrm>
        <a:off x="5690915" y="291514"/>
        <a:ext cx="365195" cy="290174"/>
      </dsp:txXfrm>
    </dsp:sp>
    <dsp:sp modelId="{4222B857-BF15-44AB-8872-37656B2065A1}">
      <dsp:nvSpPr>
        <dsp:cNvPr id="0" name=""/>
        <dsp:cNvSpPr/>
      </dsp:nvSpPr>
      <dsp:spPr>
        <a:xfrm>
          <a:off x="6413007" y="38990"/>
          <a:ext cx="2240919" cy="121328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19C3FF"/>
              </a:solidFill>
            </a:rPr>
            <a:t>2025 год </a:t>
          </a:r>
          <a:r>
            <a:rPr lang="ru-RU" sz="1100" kern="1200" dirty="0">
              <a:solidFill>
                <a:srgbClr val="19C3FF"/>
              </a:solidFill>
            </a:rPr>
            <a:t>–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19C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740 790,9 </a:t>
          </a:r>
          <a:r>
            <a:rPr lang="ru-RU" sz="1100" kern="1200" dirty="0">
              <a:solidFill>
                <a:srgbClr val="19C3FF"/>
              </a:solidFill>
            </a:rPr>
            <a:t>тыс. рублей</a:t>
          </a:r>
        </a:p>
      </dsp:txBody>
      <dsp:txXfrm>
        <a:off x="6413007" y="38990"/>
        <a:ext cx="2240919" cy="808858"/>
      </dsp:txXfrm>
    </dsp:sp>
    <dsp:sp modelId="{247E1AB8-1F7E-4C80-872D-2EA90C8B7905}">
      <dsp:nvSpPr>
        <dsp:cNvPr id="0" name=""/>
        <dsp:cNvSpPr/>
      </dsp:nvSpPr>
      <dsp:spPr>
        <a:xfrm>
          <a:off x="6923183" y="688813"/>
          <a:ext cx="1907859" cy="61929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3125CB"/>
              </a:solidFill>
            </a:rPr>
            <a:t>Удельный вес в общем объеме расходов бюджета  </a:t>
          </a:r>
          <a:r>
            <a:rPr lang="ru-RU" sz="1200" b="1" kern="1200" dirty="0">
              <a:solidFill>
                <a:srgbClr val="3125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90,0</a:t>
          </a:r>
          <a:r>
            <a:rPr lang="ru-RU" sz="1200" kern="1200" dirty="0">
              <a:solidFill>
                <a:srgbClr val="3125CB"/>
              </a:solidFill>
            </a:rPr>
            <a:t>%</a:t>
          </a:r>
        </a:p>
      </dsp:txBody>
      <dsp:txXfrm>
        <a:off x="6941321" y="706951"/>
        <a:ext cx="1871583" cy="583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D0FD5-1F71-4515-8244-0E31233CFB74}">
      <dsp:nvSpPr>
        <dsp:cNvPr id="0" name=""/>
        <dsp:cNvSpPr/>
      </dsp:nvSpPr>
      <dsp:spPr>
        <a:xfrm>
          <a:off x="1175361" y="874583"/>
          <a:ext cx="1068934" cy="1068934"/>
        </a:xfrm>
        <a:prstGeom prst="gear9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Развитие физической культуры и спорта</a:t>
          </a:r>
        </a:p>
      </dsp:txBody>
      <dsp:txXfrm>
        <a:off x="1390264" y="1124976"/>
        <a:ext cx="639128" cy="549454"/>
      </dsp:txXfrm>
    </dsp:sp>
    <dsp:sp modelId="{DC1524CD-6649-49DF-92D5-C696F142F5F6}">
      <dsp:nvSpPr>
        <dsp:cNvPr id="0" name=""/>
        <dsp:cNvSpPr/>
      </dsp:nvSpPr>
      <dsp:spPr>
        <a:xfrm>
          <a:off x="553435" y="621925"/>
          <a:ext cx="777407" cy="777407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/>
            <a:t>Развитие культуры</a:t>
          </a:r>
          <a:endParaRPr lang="ru-RU" sz="600" kern="1200" dirty="0"/>
        </a:p>
      </dsp:txBody>
      <dsp:txXfrm>
        <a:off x="749150" y="818822"/>
        <a:ext cx="385977" cy="383613"/>
      </dsp:txXfrm>
    </dsp:sp>
    <dsp:sp modelId="{A6294443-59B6-4DA2-9EC4-796FF31856B1}">
      <dsp:nvSpPr>
        <dsp:cNvPr id="0" name=""/>
        <dsp:cNvSpPr/>
      </dsp:nvSpPr>
      <dsp:spPr>
        <a:xfrm rot="20700000">
          <a:off x="988862" y="85594"/>
          <a:ext cx="761700" cy="761700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Молодежь</a:t>
          </a:r>
        </a:p>
      </dsp:txBody>
      <dsp:txXfrm rot="-20700000">
        <a:off x="1155925" y="252657"/>
        <a:ext cx="427573" cy="427573"/>
      </dsp:txXfrm>
    </dsp:sp>
    <dsp:sp modelId="{60DF85D3-505D-4639-AAE9-8288B2A41B35}">
      <dsp:nvSpPr>
        <dsp:cNvPr id="0" name=""/>
        <dsp:cNvSpPr/>
      </dsp:nvSpPr>
      <dsp:spPr>
        <a:xfrm>
          <a:off x="1070668" y="725642"/>
          <a:ext cx="1368236" cy="1368236"/>
        </a:xfrm>
        <a:prstGeom prst="circularArrow">
          <a:avLst>
            <a:gd name="adj1" fmla="val 4688"/>
            <a:gd name="adj2" fmla="val 299029"/>
            <a:gd name="adj3" fmla="val 2416563"/>
            <a:gd name="adj4" fmla="val 16095527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14F48-F8B6-44B7-9E7A-1ABEBFB0F7FF}">
      <dsp:nvSpPr>
        <dsp:cNvPr id="0" name=""/>
        <dsp:cNvSpPr/>
      </dsp:nvSpPr>
      <dsp:spPr>
        <a:xfrm>
          <a:off x="415758" y="459574"/>
          <a:ext cx="994109" cy="9941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31FF58-3312-46C6-AF0C-EFEFF4A88C84}">
      <dsp:nvSpPr>
        <dsp:cNvPr id="0" name=""/>
        <dsp:cNvSpPr/>
      </dsp:nvSpPr>
      <dsp:spPr>
        <a:xfrm>
          <a:off x="812673" y="-71587"/>
          <a:ext cx="1071850" cy="10718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A4DC8-14EF-41E0-BD96-9111A46FCD71}">
      <dsp:nvSpPr>
        <dsp:cNvPr id="0" name=""/>
        <dsp:cNvSpPr/>
      </dsp:nvSpPr>
      <dsp:spPr>
        <a:xfrm>
          <a:off x="1405862" y="0"/>
          <a:ext cx="1350413" cy="3875958"/>
        </a:xfrm>
        <a:prstGeom prst="round1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000" b="0" i="1" kern="1200" dirty="0">
            <a:solidFill>
              <a:schemeClr val="tx1"/>
            </a:solidFill>
            <a:effectLst/>
            <a:latin typeface="Arial Narrow" pitchFamily="34" charset="0"/>
          </a:endParaRPr>
        </a:p>
        <a:p>
          <a:pPr marL="87313" lvl="1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50" b="1" i="1" kern="1200" dirty="0">
              <a:solidFill>
                <a:schemeClr val="tx1"/>
              </a:solidFill>
              <a:latin typeface="Arial Narrow" pitchFamily="34" charset="0"/>
            </a:rPr>
            <a:t>на софинансирование мероприятий по обеспечению жильем молодых семей</a:t>
          </a:r>
          <a:r>
            <a:rPr lang="ru-RU" sz="1050" b="0" i="1" kern="1200" dirty="0">
              <a:solidFill>
                <a:schemeClr val="tx1"/>
              </a:solidFill>
              <a:latin typeface="Arial Narrow" pitchFamily="34" charset="0"/>
            </a:rPr>
            <a:t>                   </a:t>
          </a:r>
          <a:endParaRPr lang="ru-RU" sz="1000" b="0" i="1" kern="1200" dirty="0">
            <a:solidFill>
              <a:schemeClr val="tx1"/>
            </a:solidFill>
            <a:effectLst/>
            <a:latin typeface="Arial Narrow" pitchFamily="34" charset="0"/>
          </a:endParaRPr>
        </a:p>
        <a:p>
          <a:pPr marL="87313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accent1">
                  <a:lumMod val="75000"/>
                </a:schemeClr>
              </a:solidFill>
              <a:latin typeface="Bahnschrift SemiLight Condensed" panose="020B0502040204020203" pitchFamily="34" charset="0"/>
            </a:rPr>
            <a:t>(в 2025 году одна молодая семья в количестве 4 членов семьи получила свидетельство о праве на получение социальной выплаты на приобретение (строительство) жилья)</a:t>
          </a:r>
          <a:endParaRPr lang="ru-RU" sz="1000" b="0" i="1" kern="1200" dirty="0">
            <a:solidFill>
              <a:schemeClr val="accent1">
                <a:lumMod val="75000"/>
              </a:schemeClr>
            </a:solidFill>
            <a:latin typeface="Bahnschrift SemiLight Condensed" panose="020B0502040204020203" pitchFamily="34" charset="0"/>
          </a:endParaRPr>
        </a:p>
        <a:p>
          <a:pPr marL="87313" lvl="1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50" kern="1200" dirty="0">
            <a:solidFill>
              <a:schemeClr val="tx1"/>
            </a:solidFill>
            <a:latin typeface="Bahnschrift SemiLight Condensed" panose="020B0502040204020203" pitchFamily="34" charset="0"/>
          </a:endParaRPr>
        </a:p>
      </dsp:txBody>
      <dsp:txXfrm>
        <a:off x="1405862" y="0"/>
        <a:ext cx="1284491" cy="3875958"/>
      </dsp:txXfrm>
    </dsp:sp>
    <dsp:sp modelId="{7C51D5E6-D376-4E55-A713-97ACFEAA5697}">
      <dsp:nvSpPr>
        <dsp:cNvPr id="0" name=""/>
        <dsp:cNvSpPr/>
      </dsp:nvSpPr>
      <dsp:spPr>
        <a:xfrm>
          <a:off x="0" y="0"/>
          <a:ext cx="1405312" cy="387595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Отраслевой проект «</a:t>
          </a:r>
          <a:r>
            <a:rPr lang="ru-RU" sz="1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Улучшение жилищных условий и обеспечение жильем отдельных категорий граждан</a:t>
          </a: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»  –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3 378,3            </a:t>
          </a: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тыс. рублей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0" y="0"/>
        <a:ext cx="1405312" cy="38759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A4DC8-14EF-41E0-BD96-9111A46FCD71}">
      <dsp:nvSpPr>
        <dsp:cNvPr id="0" name=""/>
        <dsp:cNvSpPr/>
      </dsp:nvSpPr>
      <dsp:spPr>
        <a:xfrm>
          <a:off x="1514300" y="0"/>
          <a:ext cx="1513708" cy="2939853"/>
        </a:xfrm>
        <a:prstGeom prst="round1Rect">
          <a:avLst/>
        </a:prstGeom>
        <a:solidFill>
          <a:schemeClr val="accent5">
            <a:lumMod val="20000"/>
            <a:lumOff val="8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000" b="0" i="1" kern="1200" dirty="0">
            <a:effectLst/>
            <a:latin typeface="Arial Narrow" pitchFamily="34" charset="0"/>
          </a:endParaRPr>
        </a:p>
        <a:p>
          <a:pPr marL="87313" lvl="1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50" b="1" i="1" kern="1200" dirty="0">
              <a:latin typeface="Arial Narrow" pitchFamily="34" charset="0"/>
            </a:rPr>
            <a:t> на </a:t>
          </a:r>
          <a:r>
            <a:rPr lang="ru-RU" sz="1050" b="1" i="1" kern="1200" dirty="0">
              <a:effectLst/>
              <a:latin typeface="Arial Narrow" pitchFamily="34" charset="0"/>
            </a:rPr>
            <a:t>софинансирование мероприятий по переселению граждан из аварийного жилищного фонда</a:t>
          </a:r>
          <a:endParaRPr lang="ru-RU" sz="1050" b="0" i="1" kern="1200" dirty="0">
            <a:effectLst/>
            <a:latin typeface="Arial Narrow" pitchFamily="34" charset="0"/>
          </a:endParaRPr>
        </a:p>
        <a:p>
          <a:pPr marL="87313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solidFill>
                <a:schemeClr val="accent1">
                  <a:lumMod val="75000"/>
                </a:schemeClr>
              </a:solidFill>
              <a:latin typeface="Bahnschrift SemiLight Condensed" panose="020B0502040204020203" pitchFamily="34" charset="0"/>
            </a:rPr>
            <a:t>(в 2025 году предоставлены возмещения за изымаемые помещения двум собственникам жилых помещений по этапам реализации мероприятий по переселению 2023-2024 годов)</a:t>
          </a:r>
          <a:r>
            <a:rPr lang="ru-RU" sz="1000" b="1" i="1" kern="1200" dirty="0">
              <a:solidFill>
                <a:schemeClr val="accent1">
                  <a:lumMod val="75000"/>
                </a:schemeClr>
              </a:solidFill>
              <a:effectLst/>
              <a:latin typeface="Bahnschrift SemiLight Condensed" panose="020B0502040204020203" pitchFamily="34" charset="0"/>
            </a:rPr>
            <a:t>  </a:t>
          </a:r>
          <a:endParaRPr lang="ru-RU" sz="1000" b="0" i="1" kern="1200" dirty="0">
            <a:solidFill>
              <a:schemeClr val="accent1">
                <a:lumMod val="75000"/>
              </a:schemeClr>
            </a:solidFill>
            <a:effectLst/>
            <a:latin typeface="Bahnschrift SemiLight Condensed" panose="020B0502040204020203" pitchFamily="34" charset="0"/>
          </a:endParaRPr>
        </a:p>
        <a:p>
          <a:pPr marL="87313" lvl="1" indent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endParaRPr lang="ru-RU" sz="1050" b="1" i="1" kern="1200" dirty="0">
            <a:effectLst/>
            <a:latin typeface="Arial Narrow" pitchFamily="34" charset="0"/>
          </a:endParaRPr>
        </a:p>
      </dsp:txBody>
      <dsp:txXfrm>
        <a:off x="1514300" y="0"/>
        <a:ext cx="1439815" cy="2939853"/>
      </dsp:txXfrm>
    </dsp:sp>
    <dsp:sp modelId="{7C51D5E6-D376-4E55-A713-97ACFEAA5697}">
      <dsp:nvSpPr>
        <dsp:cNvPr id="0" name=""/>
        <dsp:cNvSpPr/>
      </dsp:nvSpPr>
      <dsp:spPr>
        <a:xfrm>
          <a:off x="591" y="0"/>
          <a:ext cx="1513708" cy="293985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5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Региональный проект «</a:t>
          </a:r>
          <a:r>
            <a:rPr lang="ru-RU" sz="1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Жилье</a:t>
          </a:r>
          <a:r>
            <a:rPr lang="ru-RU" sz="105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» </a:t>
          </a: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–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4 002,5                    </a:t>
          </a: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тыс. рублей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91" y="0"/>
        <a:ext cx="1513708" cy="29398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A4DC8-14EF-41E0-BD96-9111A46FCD71}">
      <dsp:nvSpPr>
        <dsp:cNvPr id="0" name=""/>
        <dsp:cNvSpPr/>
      </dsp:nvSpPr>
      <dsp:spPr>
        <a:xfrm>
          <a:off x="1329221" y="0"/>
          <a:ext cx="1645259" cy="3371901"/>
        </a:xfrm>
        <a:prstGeom prst="round1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87313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0" i="1" kern="1200" dirty="0">
              <a:latin typeface="Arial Narrow" pitchFamily="34" charset="0"/>
            </a:rPr>
            <a:t> </a:t>
          </a:r>
          <a:endParaRPr lang="ru-RU" sz="1000" b="0" i="1" kern="1200" dirty="0">
            <a:effectLst/>
            <a:latin typeface="Arial Narrow" pitchFamily="34" charset="0"/>
          </a:endParaRPr>
        </a:p>
        <a:p>
          <a:pPr marL="182563" lvl="1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00" b="0" i="1" kern="1200" dirty="0">
              <a:latin typeface="Arial Narrow" pitchFamily="34" charset="0"/>
            </a:rPr>
            <a:t> </a:t>
          </a:r>
          <a:r>
            <a:rPr lang="ru-RU" sz="1000" b="1" i="1" kern="1200" dirty="0">
              <a:effectLst/>
              <a:latin typeface="Arial Narrow" pitchFamily="34" charset="0"/>
            </a:rPr>
            <a:t>на проведение мероприятий по ликвидации (сносу) аварийного жилищного фонда в г. Волхов по ул. Советская д.31, пр. Державина д.13, ул. Октябрьская набережная, д.21, ул. Ленинградская д.1в и ул. Некрасова д.16,18 –                   </a:t>
          </a:r>
          <a:r>
            <a:rPr lang="ru-RU" sz="1100" b="1" i="1" kern="1200" dirty="0">
              <a:effectLst/>
              <a:latin typeface="Arial Narrow" pitchFamily="34" charset="0"/>
            </a:rPr>
            <a:t>2 213,3 </a:t>
          </a:r>
          <a:r>
            <a:rPr lang="ru-RU" sz="1000" b="1" i="1" kern="1200" dirty="0">
              <a:effectLst/>
              <a:latin typeface="Arial Narrow" pitchFamily="34" charset="0"/>
            </a:rPr>
            <a:t>тыс. рублей</a:t>
          </a:r>
          <a:endParaRPr lang="ru-RU" sz="1000" b="0" i="1" kern="1200" dirty="0">
            <a:effectLst/>
            <a:latin typeface="Arial Narrow" pitchFamily="34" charset="0"/>
          </a:endParaRPr>
        </a:p>
        <a:p>
          <a:pPr marL="182563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b="1" i="1" kern="1200" dirty="0">
            <a:effectLst/>
            <a:latin typeface="Arial Narrow" pitchFamily="34" charset="0"/>
          </a:endParaRPr>
        </a:p>
        <a:p>
          <a:pPr marL="182563" lvl="1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800" b="0" i="1" kern="1200" dirty="0">
              <a:latin typeface="Arial Narrow" pitchFamily="34" charset="0"/>
            </a:rPr>
            <a:t> </a:t>
          </a:r>
          <a:r>
            <a:rPr lang="ru-RU" sz="1000" b="1" i="1" kern="1200" dirty="0">
              <a:latin typeface="Arial Narrow" pitchFamily="34" charset="0"/>
            </a:rPr>
            <a:t>на оплату взносов на капитальный ремонт общего имущества многоквартирных домов</a:t>
          </a:r>
          <a:r>
            <a:rPr lang="ru-RU" sz="1000" b="0" i="1" kern="1200" dirty="0">
              <a:latin typeface="Arial Narrow" pitchFamily="34" charset="0"/>
            </a:rPr>
            <a:t> </a:t>
          </a:r>
          <a:r>
            <a:rPr lang="ru-RU" sz="1000" b="1" i="1" kern="1200" dirty="0">
              <a:latin typeface="Arial Narrow" pitchFamily="34" charset="0"/>
            </a:rPr>
            <a:t>в НО «Фонд капитального ремонта многоквартирных домов Ленинградской области»</a:t>
          </a:r>
          <a:endParaRPr lang="ru-RU" sz="1000" b="1" i="1" kern="1200" dirty="0">
            <a:effectLst/>
            <a:latin typeface="Arial Narrow" pitchFamily="34" charset="0"/>
          </a:endParaRPr>
        </a:p>
        <a:p>
          <a:pPr marL="182563" lvl="1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i="1" kern="1200" dirty="0">
              <a:effectLst/>
              <a:latin typeface="Arial Narrow" pitchFamily="34" charset="0"/>
            </a:rPr>
            <a:t>– 12 253,4 тыс. рублей</a:t>
          </a:r>
        </a:p>
      </dsp:txBody>
      <dsp:txXfrm>
        <a:off x="1329221" y="0"/>
        <a:ext cx="1564944" cy="3371901"/>
      </dsp:txXfrm>
    </dsp:sp>
    <dsp:sp modelId="{7C51D5E6-D376-4E55-A713-97ACFEAA5697}">
      <dsp:nvSpPr>
        <dsp:cNvPr id="0" name=""/>
        <dsp:cNvSpPr/>
      </dsp:nvSpPr>
      <dsp:spPr>
        <a:xfrm>
          <a:off x="1532" y="0"/>
          <a:ext cx="1326156" cy="337190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Комплекс процессных мероприятий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«</a:t>
          </a:r>
          <a:r>
            <a:rPr lang="ru-RU" sz="1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Улучшение жилищных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1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условий граждан</a:t>
          </a: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» -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14 466,7                      </a:t>
          </a:r>
          <a:r>
            <a:rPr lang="ru-RU" sz="12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тыс. рублей</a:t>
          </a:r>
        </a:p>
      </dsp:txBody>
      <dsp:txXfrm>
        <a:off x="1532" y="0"/>
        <a:ext cx="1326156" cy="33719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BA61-B518-444B-B784-A7EE6834A68A}">
      <dsp:nvSpPr>
        <dsp:cNvPr id="0" name=""/>
        <dsp:cNvSpPr/>
      </dsp:nvSpPr>
      <dsp:spPr>
        <a:xfrm>
          <a:off x="678" y="0"/>
          <a:ext cx="1824387" cy="432951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Arial Narrow" panose="020B0606020202030204" pitchFamily="34" charset="0"/>
            </a:rPr>
            <a:t>Комплекс процессных мероприятий </a:t>
          </a:r>
          <a:r>
            <a:rPr lang="ru-RU" sz="1050" b="1" kern="1200" dirty="0">
              <a:latin typeface="Arial Narrow" panose="020B0606020202030204" pitchFamily="34" charset="0"/>
            </a:rPr>
            <a:t>«Повышение информационной открытости органов местного самоуправления Волховского муниципального района» </a:t>
          </a:r>
          <a:r>
            <a:rPr lang="ru-RU" sz="1100" b="1" kern="1200" dirty="0">
              <a:latin typeface="Arial Narrow" panose="020B0606020202030204" pitchFamily="34" charset="0"/>
            </a:rPr>
            <a:t>-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1 015,0 </a:t>
          </a:r>
          <a:r>
            <a:rPr lang="ru-RU" sz="1050" b="1" kern="1200" dirty="0">
              <a:latin typeface="Arial Narrow" panose="020B0606020202030204" pitchFamily="34" charset="0"/>
            </a:rPr>
            <a:t>тыс.рублей</a:t>
          </a:r>
          <a:r>
            <a:rPr lang="ru-RU" sz="1100" b="1" kern="1200" dirty="0">
              <a:latin typeface="Arial Narrow" panose="020B0606020202030204" pitchFamily="34" charset="0"/>
            </a:rPr>
            <a:t> </a:t>
          </a:r>
          <a:endParaRPr lang="ru-RU" sz="1000" kern="1200" dirty="0">
            <a:latin typeface="Arial Narrow" panose="020B0606020202030204" pitchFamily="34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latin typeface="Arial Narrow" panose="020B0606020202030204" pitchFamily="34" charset="0"/>
            </a:rPr>
            <a:t> размещение информации в СМИ о социально-экономическом развитии города и деятельности органов местного самоуправления</a:t>
          </a:r>
        </a:p>
      </dsp:txBody>
      <dsp:txXfrm>
        <a:off x="678" y="1731804"/>
        <a:ext cx="1824387" cy="1731804"/>
      </dsp:txXfrm>
    </dsp:sp>
    <dsp:sp modelId="{88D09F49-D69C-4D97-B070-EB52B9D54FA8}">
      <dsp:nvSpPr>
        <dsp:cNvPr id="0" name=""/>
        <dsp:cNvSpPr/>
      </dsp:nvSpPr>
      <dsp:spPr>
        <a:xfrm>
          <a:off x="832091" y="824675"/>
          <a:ext cx="161559" cy="311917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F4448-E253-43F1-AB78-34A673B4AD04}">
      <dsp:nvSpPr>
        <dsp:cNvPr id="0" name=""/>
        <dsp:cNvSpPr/>
      </dsp:nvSpPr>
      <dsp:spPr>
        <a:xfrm>
          <a:off x="1918835" y="0"/>
          <a:ext cx="1905156" cy="432951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Arial Narrow" panose="020B0606020202030204" pitchFamily="34" charset="0"/>
            </a:rPr>
            <a:t>Комплекс процессных мероприятий </a:t>
          </a:r>
          <a:r>
            <a:rPr lang="ru-RU" sz="1050" b="1" kern="1200" dirty="0">
              <a:latin typeface="Arial Narrow" panose="020B0606020202030204" pitchFamily="34" charset="0"/>
            </a:rPr>
            <a:t>«Поддержка социально ориентированных некоммерческих организаций в МО город Волхов в сфере социальной поддержки и защиты граждан» -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700,0 </a:t>
          </a:r>
          <a:r>
            <a:rPr lang="ru-RU" sz="1050" b="1" kern="1200" dirty="0">
              <a:latin typeface="Arial Narrow" panose="020B0606020202030204" pitchFamily="34" charset="0"/>
            </a:rPr>
            <a:t>тыс.рублей </a:t>
          </a:r>
          <a:endParaRPr lang="ru-RU" sz="900" b="1" kern="1200" dirty="0">
            <a:latin typeface="Arial Narrow" panose="020B0606020202030204" pitchFamily="34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b="0" kern="1200" dirty="0">
              <a:latin typeface="Arial Narrow" panose="020B0606020202030204" pitchFamily="34" charset="0"/>
            </a:rPr>
            <a:t> оказание финансовой помощи общественным организациям ветеранов, инвалидов, осуществляющих свою деятельность на территории МО город Волхов</a:t>
          </a:r>
        </a:p>
      </dsp:txBody>
      <dsp:txXfrm>
        <a:off x="1918835" y="1731804"/>
        <a:ext cx="1905156" cy="1731804"/>
      </dsp:txXfrm>
    </dsp:sp>
    <dsp:sp modelId="{49DEAECD-720E-4CD0-B482-AB46AD348F5E}">
      <dsp:nvSpPr>
        <dsp:cNvPr id="0" name=""/>
        <dsp:cNvSpPr/>
      </dsp:nvSpPr>
      <dsp:spPr>
        <a:xfrm>
          <a:off x="2822734" y="957775"/>
          <a:ext cx="45717" cy="4571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CB1C6-5E3A-4745-84D8-EA0F401B38D0}">
      <dsp:nvSpPr>
        <dsp:cNvPr id="0" name=""/>
        <dsp:cNvSpPr/>
      </dsp:nvSpPr>
      <dsp:spPr>
        <a:xfrm>
          <a:off x="3866797" y="0"/>
          <a:ext cx="2797939" cy="432951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Arial Narrow" panose="020B0606020202030204" pitchFamily="34" charset="0"/>
            </a:rPr>
            <a:t>Комплекс процессных мероприятий </a:t>
          </a:r>
          <a:r>
            <a:rPr lang="ru-RU" sz="1050" b="1" kern="1200" dirty="0">
              <a:latin typeface="Arial Narrow" panose="020B0606020202030204" pitchFamily="34" charset="0"/>
            </a:rPr>
            <a:t>«Реализация проектов местных инициатив граждан» </a:t>
          </a:r>
          <a:r>
            <a:rPr lang="ru-RU" sz="1100" b="1" kern="1200" dirty="0">
              <a:latin typeface="Arial Narrow" panose="020B0606020202030204" pitchFamily="34" charset="0"/>
            </a:rPr>
            <a:t>-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5 913,9 </a:t>
          </a:r>
          <a:r>
            <a:rPr lang="ru-RU" sz="1000" b="1" kern="1200" dirty="0">
              <a:latin typeface="Arial Narrow" panose="020B0606020202030204" pitchFamily="34" charset="0"/>
            </a:rPr>
            <a:t>тыс.рублей</a:t>
          </a:r>
          <a:endParaRPr lang="ru-RU" sz="1050" b="0" i="1" kern="1200" dirty="0">
            <a:effectLst/>
            <a:latin typeface="Arial Narrow" panose="020B0606020202030204" pitchFamily="34" charset="0"/>
          </a:endParaRPr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Arial Narrow" panose="020B0606020202030204" pitchFamily="34" charset="0"/>
            </a:rPr>
            <a:t> </a:t>
          </a:r>
          <a:r>
            <a:rPr lang="ru-RU" sz="1050" kern="1200" dirty="0">
              <a:latin typeface="Arial Narrow" panose="020B0606020202030204" pitchFamily="34" charset="0"/>
            </a:rPr>
            <a:t>проведение мероприятий, направленных на реализацию областного закона от 16 февраля 2024 года № 10-оз «О содействии участию населения в осуществлении местного самоуправления в Ленинградской области». </a:t>
          </a:r>
          <a:endParaRPr lang="ru-RU" sz="1200" b="0" i="1" kern="1200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b="0" i="1" kern="1200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kern="1200" dirty="0">
              <a:solidFill>
                <a:srgbClr val="7030A0"/>
              </a:solidFill>
              <a:latin typeface="Bahnschrift SemiBold Condensed" panose="020B0502040204020203" pitchFamily="34" charset="0"/>
            </a:rPr>
            <a:t>В 2025 году выполнены работы по благоустройству дворовой территории (в том числе устройство парковочных карманов и обустройство пешеходных дорожек) многоквартирных домов №№38,38а,40б</a:t>
          </a:r>
          <a:endParaRPr lang="ru-RU" sz="1200" b="0" i="1" kern="1200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kern="1200" dirty="0">
              <a:solidFill>
                <a:srgbClr val="7030A0"/>
              </a:solidFill>
              <a:latin typeface="Bahnschrift SemiBold Condensed" panose="020B0502040204020203" pitchFamily="34" charset="0"/>
            </a:rPr>
            <a:t>по ул. Калинина</a:t>
          </a:r>
          <a:endParaRPr lang="ru-RU" sz="1200" b="0" i="1" kern="1200" dirty="0">
            <a:solidFill>
              <a:srgbClr val="7030A0"/>
            </a:solidFill>
            <a:effectLst/>
            <a:latin typeface="Bahnschrift SemiBold Condensed" panose="020B0502040204020203" pitchFamily="34" charset="0"/>
          </a:endParaRPr>
        </a:p>
      </dsp:txBody>
      <dsp:txXfrm>
        <a:off x="3866797" y="1731804"/>
        <a:ext cx="2797939" cy="1731804"/>
      </dsp:txXfrm>
    </dsp:sp>
    <dsp:sp modelId="{BED34D9C-D641-45F7-BEE2-0AFD199C55ED}">
      <dsp:nvSpPr>
        <dsp:cNvPr id="0" name=""/>
        <dsp:cNvSpPr/>
      </dsp:nvSpPr>
      <dsp:spPr>
        <a:xfrm>
          <a:off x="4792527" y="560529"/>
          <a:ext cx="945124" cy="840209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DFB8B-E884-4DF5-874A-530722C536DD}">
      <dsp:nvSpPr>
        <dsp:cNvPr id="0" name=""/>
        <dsp:cNvSpPr/>
      </dsp:nvSpPr>
      <dsp:spPr>
        <a:xfrm>
          <a:off x="284922" y="30973"/>
          <a:ext cx="6131558" cy="649426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D21D-DF8C-4E28-878A-8C6AD77CC0CD}">
      <dsp:nvSpPr>
        <dsp:cNvPr id="0" name=""/>
        <dsp:cNvSpPr/>
      </dsp:nvSpPr>
      <dsp:spPr>
        <a:xfrm>
          <a:off x="0" y="241269"/>
          <a:ext cx="7001619" cy="941850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403" tIns="270764" rIns="54340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 на проведение комплекса услуг по оценке эффективности проведенных химических мероприятий по уничтожению борщевика Сосновского</a:t>
          </a:r>
          <a:endParaRPr lang="ru-RU" sz="1100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45977" y="287246"/>
        <a:ext cx="6909665" cy="849896"/>
      </dsp:txXfrm>
    </dsp:sp>
    <dsp:sp modelId="{31E3E1BE-FF8A-444A-B721-24FE0DD8EE23}">
      <dsp:nvSpPr>
        <dsp:cNvPr id="0" name=""/>
        <dsp:cNvSpPr/>
      </dsp:nvSpPr>
      <dsp:spPr>
        <a:xfrm>
          <a:off x="350080" y="36514"/>
          <a:ext cx="5170254" cy="396635"/>
        </a:xfrm>
        <a:prstGeom prst="roundRect">
          <a:avLst/>
        </a:prstGeom>
        <a:solidFill>
          <a:srgbClr val="91B16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51" tIns="0" rIns="1852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Муниципальный проект МО город Волхов </a:t>
          </a:r>
          <a:r>
            <a:rPr lang="ru-RU" sz="1200" b="1" kern="1200" dirty="0">
              <a:solidFill>
                <a:schemeClr val="tx1"/>
              </a:solidFill>
            </a:rPr>
            <a:t>«Борьба с борщевиком Сосновского» </a:t>
          </a:r>
          <a:r>
            <a:rPr lang="ru-RU" sz="1100" kern="1200" dirty="0">
              <a:solidFill>
                <a:schemeClr val="tx1"/>
              </a:solidFill>
            </a:rPr>
            <a:t>- </a:t>
          </a:r>
          <a:r>
            <a:rPr lang="ru-RU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43,0</a:t>
          </a:r>
          <a:r>
            <a:rPr lang="ru-RU" sz="1100" kern="1200" dirty="0">
              <a:solidFill>
                <a:schemeClr val="tx1"/>
              </a:solidFill>
            </a:rPr>
            <a:t> тыс. рублей</a:t>
          </a:r>
        </a:p>
      </dsp:txBody>
      <dsp:txXfrm>
        <a:off x="369442" y="55876"/>
        <a:ext cx="5131530" cy="357911"/>
      </dsp:txXfrm>
    </dsp:sp>
    <dsp:sp modelId="{6E510F8F-B4DF-42F0-9776-6F199D254D89}">
      <dsp:nvSpPr>
        <dsp:cNvPr id="0" name=""/>
        <dsp:cNvSpPr/>
      </dsp:nvSpPr>
      <dsp:spPr>
        <a:xfrm>
          <a:off x="0" y="1775559"/>
          <a:ext cx="7001619" cy="900900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403" tIns="270764" rIns="54340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 проведение мероприятий по освобождению территорий от засоренности борщевиком Сосновского механическим методом (покос) </a:t>
          </a:r>
          <a:r>
            <a:rPr lang="ru-RU" sz="1100" i="1" kern="1200" dirty="0"/>
            <a:t>(субсидии МБУ «Дорожное хозяйство и благоустройство») </a:t>
          </a:r>
          <a:endParaRPr lang="ru-RU" sz="1100" kern="1200" dirty="0"/>
        </a:p>
      </dsp:txBody>
      <dsp:txXfrm>
        <a:off x="43978" y="1819537"/>
        <a:ext cx="6913663" cy="812944"/>
      </dsp:txXfrm>
    </dsp:sp>
    <dsp:sp modelId="{D547D9D0-9549-437F-908E-B809A528CC51}">
      <dsp:nvSpPr>
        <dsp:cNvPr id="0" name=""/>
        <dsp:cNvSpPr/>
      </dsp:nvSpPr>
      <dsp:spPr>
        <a:xfrm>
          <a:off x="350080" y="1253319"/>
          <a:ext cx="5170254" cy="714119"/>
        </a:xfrm>
        <a:prstGeom prst="roundRect">
          <a:avLst/>
        </a:prstGeom>
        <a:solidFill>
          <a:srgbClr val="91B16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51" tIns="0" rIns="1852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Муниципальный проект Волховского муниципального района </a:t>
          </a:r>
          <a:r>
            <a:rPr lang="ru-RU" sz="1100" b="1" kern="1200" dirty="0">
              <a:solidFill>
                <a:schemeClr val="tx1"/>
              </a:solidFill>
            </a:rPr>
            <a:t>«Ликвидация борщевика Сосновского на территории муниципальных образований Волховского муниципального района»</a:t>
          </a:r>
          <a:r>
            <a:rPr lang="ru-RU" sz="1100" kern="1200" dirty="0">
              <a:solidFill>
                <a:schemeClr val="tx1"/>
              </a:solidFill>
            </a:rPr>
            <a:t> - </a:t>
          </a:r>
          <a:r>
            <a:rPr lang="ru-RU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524,2 </a:t>
          </a:r>
          <a:r>
            <a:rPr lang="ru-RU" sz="1100" kern="1200" dirty="0">
              <a:solidFill>
                <a:schemeClr val="tx1"/>
              </a:solidFill>
            </a:rPr>
            <a:t>тыс. рублей</a:t>
          </a:r>
        </a:p>
      </dsp:txBody>
      <dsp:txXfrm>
        <a:off x="384940" y="1288179"/>
        <a:ext cx="5100534" cy="644399"/>
      </dsp:txXfrm>
    </dsp:sp>
    <dsp:sp modelId="{586CD07F-6441-4CFC-A96A-526D333B5B23}">
      <dsp:nvSpPr>
        <dsp:cNvPr id="0" name=""/>
        <dsp:cNvSpPr/>
      </dsp:nvSpPr>
      <dsp:spPr>
        <a:xfrm>
          <a:off x="0" y="2938539"/>
          <a:ext cx="7001619" cy="769362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403" tIns="270764" rIns="543403" bIns="78232" numCol="1" spcCol="1270" anchor="t" anchorCtr="0">
          <a:noAutofit/>
        </a:bodyPr>
        <a:lstStyle/>
        <a:p>
          <a:pPr marL="85725" lvl="1" indent="-857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проведение комплекса мероприятий по борьбе с борщевиком Сосновского химическим способом</a:t>
          </a:r>
        </a:p>
      </dsp:txBody>
      <dsp:txXfrm>
        <a:off x="37557" y="2976096"/>
        <a:ext cx="6926505" cy="694248"/>
      </dsp:txXfrm>
    </dsp:sp>
    <dsp:sp modelId="{6253AEBA-6850-405A-BAF7-5BA69F0EAB82}">
      <dsp:nvSpPr>
        <dsp:cNvPr id="0" name=""/>
        <dsp:cNvSpPr/>
      </dsp:nvSpPr>
      <dsp:spPr>
        <a:xfrm>
          <a:off x="350080" y="2746659"/>
          <a:ext cx="5195740" cy="383760"/>
        </a:xfrm>
        <a:prstGeom prst="roundRect">
          <a:avLst/>
        </a:prstGeom>
        <a:solidFill>
          <a:srgbClr val="91B16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251" tIns="0" rIns="18525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tx1"/>
              </a:solidFill>
            </a:rPr>
            <a:t>Отраслевой проект </a:t>
          </a:r>
          <a:r>
            <a:rPr lang="ru-RU" sz="1100" b="1" kern="1200" dirty="0">
              <a:solidFill>
                <a:schemeClr val="tx1"/>
              </a:solidFill>
            </a:rPr>
            <a:t>«Благоустройство сельских территорий»</a:t>
          </a:r>
          <a:r>
            <a:rPr lang="ru-RU" sz="1100" kern="1200" dirty="0">
              <a:solidFill>
                <a:schemeClr val="tx1"/>
              </a:solidFill>
            </a:rPr>
            <a:t> - </a:t>
          </a:r>
          <a:r>
            <a:rPr lang="ru-RU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599,0</a:t>
          </a: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100" kern="1200" dirty="0">
              <a:solidFill>
                <a:schemeClr val="tx1"/>
              </a:solidFill>
            </a:rPr>
            <a:t>тыс. рублей</a:t>
          </a:r>
          <a:endParaRPr lang="ru-RU" sz="1100" kern="1200" dirty="0"/>
        </a:p>
      </dsp:txBody>
      <dsp:txXfrm>
        <a:off x="368814" y="2765393"/>
        <a:ext cx="515827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23C7E-CCF1-4A1D-BEBB-301675DBCE93}">
      <dsp:nvSpPr>
        <dsp:cNvPr id="0" name=""/>
        <dsp:cNvSpPr/>
      </dsp:nvSpPr>
      <dsp:spPr>
        <a:xfrm>
          <a:off x="413793" y="1574354"/>
          <a:ext cx="2408697" cy="1593999"/>
        </a:xfrm>
        <a:prstGeom prst="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7000">
              <a:schemeClr val="accent3">
                <a:lumMod val="60000"/>
                <a:lumOff val="40000"/>
              </a:schemeClr>
            </a:gs>
            <a:gs pos="71000">
              <a:srgbClr val="457B62"/>
            </a:gs>
            <a:gs pos="45000">
              <a:schemeClr val="accent3">
                <a:lumMod val="50000"/>
              </a:schemeClr>
            </a:gs>
            <a:gs pos="100000">
              <a:srgbClr val="3C9094"/>
            </a:gs>
          </a:gsLst>
          <a:lin ang="5400000" scaled="1"/>
        </a:gradFill>
        <a:ln w="25400" cap="flat" cmpd="sng" algn="ctr">
          <a:noFill/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ДОХОДОВ БЮДЖЕТА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 ГОРОД ВОЛХОВ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793" y="1574354"/>
        <a:ext cx="2408697" cy="1593999"/>
      </dsp:txXfrm>
    </dsp:sp>
    <dsp:sp modelId="{1EEB2501-9562-4192-BC9E-7C76A128FB4C}">
      <dsp:nvSpPr>
        <dsp:cNvPr id="0" name=""/>
        <dsp:cNvSpPr/>
      </dsp:nvSpPr>
      <dsp:spPr>
        <a:xfrm rot="17583892">
          <a:off x="2406100" y="1728179"/>
          <a:ext cx="136919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69194" y="1330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3056467" y="1707252"/>
        <a:ext cx="68459" cy="68459"/>
      </dsp:txXfrm>
    </dsp:sp>
    <dsp:sp modelId="{4B250E77-9F6B-44A4-97BE-72282DA7FFAC}">
      <dsp:nvSpPr>
        <dsp:cNvPr id="0" name=""/>
        <dsp:cNvSpPr/>
      </dsp:nvSpPr>
      <dsp:spPr>
        <a:xfrm>
          <a:off x="3358904" y="436111"/>
          <a:ext cx="1984729" cy="1350997"/>
        </a:xfrm>
        <a:prstGeom prst="rect">
          <a:avLst/>
        </a:prstGeom>
        <a:solidFill>
          <a:schemeClr val="accent3">
            <a:lumMod val="75000"/>
            <a:alpha val="98000"/>
          </a:schemeClr>
        </a:solid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Собственные средства </a:t>
          </a:r>
          <a:r>
            <a:rPr lang="ru-RU" sz="1050" b="1" kern="1200" dirty="0"/>
            <a:t>–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i="1" kern="1200" dirty="0"/>
            <a:t>средства, не имеющие определенных целей</a:t>
          </a:r>
        </a:p>
      </dsp:txBody>
      <dsp:txXfrm>
        <a:off x="3358904" y="436111"/>
        <a:ext cx="1984729" cy="1350997"/>
      </dsp:txXfrm>
    </dsp:sp>
    <dsp:sp modelId="{DD9CEBA4-FD9E-4DEC-8556-577319E19D07}">
      <dsp:nvSpPr>
        <dsp:cNvPr id="0" name=""/>
        <dsp:cNvSpPr/>
      </dsp:nvSpPr>
      <dsp:spPr>
        <a:xfrm rot="18289469">
          <a:off x="5142179" y="712760"/>
          <a:ext cx="9393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9321" y="133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5588357" y="702580"/>
        <a:ext cx="46966" cy="46966"/>
      </dsp:txXfrm>
    </dsp:sp>
    <dsp:sp modelId="{BF9A1EA3-9844-4C1A-823E-866752A4CBFF}">
      <dsp:nvSpPr>
        <dsp:cNvPr id="0" name=""/>
        <dsp:cNvSpPr/>
      </dsp:nvSpPr>
      <dsp:spPr>
        <a:xfrm>
          <a:off x="5880047" y="5257"/>
          <a:ext cx="2715727" cy="670516"/>
        </a:xfrm>
        <a:prstGeom prst="rect">
          <a:avLst/>
        </a:prstGeom>
        <a:solidFill>
          <a:schemeClr val="accent3">
            <a:lumMod val="75000"/>
            <a:alpha val="98000"/>
          </a:schemeClr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Налоговые доходы</a:t>
          </a:r>
        </a:p>
      </dsp:txBody>
      <dsp:txXfrm>
        <a:off x="5880047" y="5257"/>
        <a:ext cx="2715727" cy="670516"/>
      </dsp:txXfrm>
    </dsp:sp>
    <dsp:sp modelId="{083C355D-CDC1-4758-8134-DFF6FFC3C972}">
      <dsp:nvSpPr>
        <dsp:cNvPr id="0" name=""/>
        <dsp:cNvSpPr/>
      </dsp:nvSpPr>
      <dsp:spPr>
        <a:xfrm>
          <a:off x="5343634" y="1098308"/>
          <a:ext cx="53641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6413" y="133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5598430" y="1098200"/>
        <a:ext cx="26820" cy="26820"/>
      </dsp:txXfrm>
    </dsp:sp>
    <dsp:sp modelId="{2033EC10-C813-4C73-A66F-3C0CFCA2B628}">
      <dsp:nvSpPr>
        <dsp:cNvPr id="0" name=""/>
        <dsp:cNvSpPr/>
      </dsp:nvSpPr>
      <dsp:spPr>
        <a:xfrm>
          <a:off x="5880047" y="776352"/>
          <a:ext cx="2331132" cy="670516"/>
        </a:xfrm>
        <a:prstGeom prst="rect">
          <a:avLst/>
        </a:prstGeom>
        <a:solidFill>
          <a:schemeClr val="accent3">
            <a:lumMod val="75000"/>
            <a:alpha val="96000"/>
          </a:schemeClr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   Неналоговые доходы</a:t>
          </a:r>
        </a:p>
      </dsp:txBody>
      <dsp:txXfrm>
        <a:off x="5880047" y="776352"/>
        <a:ext cx="2331132" cy="670516"/>
      </dsp:txXfrm>
    </dsp:sp>
    <dsp:sp modelId="{958AF8A3-E14D-47D8-B036-C47988285EBB}">
      <dsp:nvSpPr>
        <dsp:cNvPr id="0" name=""/>
        <dsp:cNvSpPr/>
      </dsp:nvSpPr>
      <dsp:spPr>
        <a:xfrm rot="3310531">
          <a:off x="5142179" y="1483855"/>
          <a:ext cx="9393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9321" y="133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5588357" y="1473674"/>
        <a:ext cx="46966" cy="46966"/>
      </dsp:txXfrm>
    </dsp:sp>
    <dsp:sp modelId="{AEDBB800-8355-4595-A3F2-D568FBA27003}">
      <dsp:nvSpPr>
        <dsp:cNvPr id="0" name=""/>
        <dsp:cNvSpPr/>
      </dsp:nvSpPr>
      <dsp:spPr>
        <a:xfrm>
          <a:off x="5880047" y="1547446"/>
          <a:ext cx="2056193" cy="670516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89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Дотации на выравнивание бюджетной обеспеченности</a:t>
          </a:r>
        </a:p>
      </dsp:txBody>
      <dsp:txXfrm>
        <a:off x="5880047" y="1547446"/>
        <a:ext cx="2056193" cy="670516"/>
      </dsp:txXfrm>
    </dsp:sp>
    <dsp:sp modelId="{2094E64F-997F-480F-94FC-01D3A955C274}">
      <dsp:nvSpPr>
        <dsp:cNvPr id="0" name=""/>
        <dsp:cNvSpPr/>
      </dsp:nvSpPr>
      <dsp:spPr>
        <a:xfrm rot="3781015">
          <a:off x="2499579" y="2884821"/>
          <a:ext cx="118223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82237" y="1330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3061141" y="2868567"/>
        <a:ext cx="59111" cy="59111"/>
      </dsp:txXfrm>
    </dsp:sp>
    <dsp:sp modelId="{2A594A57-496D-4318-B9C1-F6220BC54024}">
      <dsp:nvSpPr>
        <dsp:cNvPr id="0" name=""/>
        <dsp:cNvSpPr/>
      </dsp:nvSpPr>
      <dsp:spPr>
        <a:xfrm>
          <a:off x="3358904" y="2543190"/>
          <a:ext cx="2011657" cy="1763405"/>
        </a:xfrm>
        <a:prstGeom prst="rect">
          <a:avLst/>
        </a:prstGeom>
        <a:solidFill>
          <a:srgbClr val="3C9094">
            <a:alpha val="92000"/>
          </a:srgbClr>
        </a:solid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Целевые средства </a:t>
          </a:r>
          <a:r>
            <a:rPr lang="ru-RU" sz="1050" b="1" kern="1200" dirty="0"/>
            <a:t>–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i="1" kern="1200" dirty="0"/>
            <a:t>средства, которые должны быть израсходованы строго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i="1" kern="1200" dirty="0"/>
            <a:t> по целевому назначению</a:t>
          </a:r>
        </a:p>
      </dsp:txBody>
      <dsp:txXfrm>
        <a:off x="3358904" y="2543190"/>
        <a:ext cx="2011657" cy="1763405"/>
      </dsp:txXfrm>
    </dsp:sp>
    <dsp:sp modelId="{57E25A46-9289-4C68-A3E1-8EB11A2DDA86}">
      <dsp:nvSpPr>
        <dsp:cNvPr id="0" name=""/>
        <dsp:cNvSpPr/>
      </dsp:nvSpPr>
      <dsp:spPr>
        <a:xfrm rot="18289469">
          <a:off x="5169107" y="3026043"/>
          <a:ext cx="9393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9321" y="133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5615285" y="3015863"/>
        <a:ext cx="46966" cy="46966"/>
      </dsp:txXfrm>
    </dsp:sp>
    <dsp:sp modelId="{1ED85B1E-4177-403F-B676-D1EB80665370}">
      <dsp:nvSpPr>
        <dsp:cNvPr id="0" name=""/>
        <dsp:cNvSpPr/>
      </dsp:nvSpPr>
      <dsp:spPr>
        <a:xfrm>
          <a:off x="5906975" y="2318540"/>
          <a:ext cx="2715727" cy="670516"/>
        </a:xfrm>
        <a:prstGeom prst="rect">
          <a:avLst/>
        </a:prstGeom>
        <a:solidFill>
          <a:srgbClr val="3C9094">
            <a:alpha val="98000"/>
          </a:srgbClr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889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Субсидии</a:t>
          </a:r>
          <a:endParaRPr lang="ru-RU" sz="1000" b="1" kern="1200" dirty="0"/>
        </a:p>
      </dsp:txBody>
      <dsp:txXfrm>
        <a:off x="5906975" y="2318540"/>
        <a:ext cx="2715727" cy="670516"/>
      </dsp:txXfrm>
    </dsp:sp>
    <dsp:sp modelId="{42064FB5-41E3-45F5-8076-E0C37911C69D}">
      <dsp:nvSpPr>
        <dsp:cNvPr id="0" name=""/>
        <dsp:cNvSpPr/>
      </dsp:nvSpPr>
      <dsp:spPr>
        <a:xfrm>
          <a:off x="5370561" y="3411591"/>
          <a:ext cx="53641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6413" y="133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5625358" y="3411483"/>
        <a:ext cx="26820" cy="26820"/>
      </dsp:txXfrm>
    </dsp:sp>
    <dsp:sp modelId="{AF418923-AA76-4B8A-83AD-CAB69D9B731A}">
      <dsp:nvSpPr>
        <dsp:cNvPr id="0" name=""/>
        <dsp:cNvSpPr/>
      </dsp:nvSpPr>
      <dsp:spPr>
        <a:xfrm>
          <a:off x="5906975" y="3089635"/>
          <a:ext cx="2303319" cy="670516"/>
        </a:xfrm>
        <a:prstGeom prst="rect">
          <a:avLst/>
        </a:prstGeom>
        <a:solidFill>
          <a:srgbClr val="3C9094"/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889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Иные межбюджетные трансферты</a:t>
          </a:r>
          <a:endParaRPr lang="ru-RU" sz="2000" b="1" kern="1200" dirty="0"/>
        </a:p>
      </dsp:txBody>
      <dsp:txXfrm>
        <a:off x="5906975" y="3089635"/>
        <a:ext cx="2303319" cy="670516"/>
      </dsp:txXfrm>
    </dsp:sp>
    <dsp:sp modelId="{E49AD555-4764-4B12-9F56-E2D6926596FD}">
      <dsp:nvSpPr>
        <dsp:cNvPr id="0" name=""/>
        <dsp:cNvSpPr/>
      </dsp:nvSpPr>
      <dsp:spPr>
        <a:xfrm rot="3310531">
          <a:off x="5169107" y="3797138"/>
          <a:ext cx="93932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9321" y="133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15285" y="3786957"/>
        <a:ext cx="46966" cy="46966"/>
      </dsp:txXfrm>
    </dsp:sp>
    <dsp:sp modelId="{F120BF87-0650-4F68-A39F-D523D572C7CD}">
      <dsp:nvSpPr>
        <dsp:cNvPr id="0" name=""/>
        <dsp:cNvSpPr/>
      </dsp:nvSpPr>
      <dsp:spPr>
        <a:xfrm>
          <a:off x="5906975" y="3860729"/>
          <a:ext cx="2676649" cy="670516"/>
        </a:xfrm>
        <a:prstGeom prst="rect">
          <a:avLst/>
        </a:prstGeom>
        <a:solidFill>
          <a:srgbClr val="3C9094"/>
        </a:solidFill>
        <a:ln w="25400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Безвозмездные поступления от юридических и физических лиц</a:t>
          </a:r>
        </a:p>
      </dsp:txBody>
      <dsp:txXfrm>
        <a:off x="5906975" y="3860729"/>
        <a:ext cx="2676649" cy="6705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2FE63-CD0B-480F-BF10-CC6D73C48284}">
      <dsp:nvSpPr>
        <dsp:cNvPr id="0" name=""/>
        <dsp:cNvSpPr/>
      </dsp:nvSpPr>
      <dsp:spPr>
        <a:xfrm>
          <a:off x="6594" y="47594"/>
          <a:ext cx="2156956" cy="152754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2023 год </a:t>
          </a:r>
          <a:r>
            <a:rPr lang="ru-RU" sz="1400" kern="1200" dirty="0">
              <a:solidFill>
                <a:schemeClr val="tx1"/>
              </a:solidFill>
            </a:rPr>
            <a:t>–      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71 930,0 </a:t>
          </a:r>
          <a:r>
            <a:rPr lang="ru-RU" sz="1400" kern="1200" dirty="0">
              <a:solidFill>
                <a:schemeClr val="tx1"/>
              </a:solidFill>
            </a:rPr>
            <a:t>тыс. рублей</a:t>
          </a:r>
        </a:p>
      </dsp:txBody>
      <dsp:txXfrm>
        <a:off x="6594" y="47594"/>
        <a:ext cx="2156956" cy="1018360"/>
      </dsp:txXfrm>
    </dsp:sp>
    <dsp:sp modelId="{49ED995E-EF57-4096-A113-31703A9FA400}">
      <dsp:nvSpPr>
        <dsp:cNvPr id="0" name=""/>
        <dsp:cNvSpPr/>
      </dsp:nvSpPr>
      <dsp:spPr>
        <a:xfrm>
          <a:off x="531244" y="964047"/>
          <a:ext cx="1876234" cy="119913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7,5</a:t>
          </a:r>
          <a:r>
            <a:rPr lang="ru-RU" sz="1500" kern="1200" dirty="0">
              <a:solidFill>
                <a:schemeClr val="tx1"/>
              </a:solidFill>
            </a:rPr>
            <a:t>%</a:t>
          </a:r>
        </a:p>
      </dsp:txBody>
      <dsp:txXfrm>
        <a:off x="566366" y="999169"/>
        <a:ext cx="1805990" cy="1128893"/>
      </dsp:txXfrm>
    </dsp:sp>
    <dsp:sp modelId="{1311D25E-B94B-44E0-B7C8-0865C359518F}">
      <dsp:nvSpPr>
        <dsp:cNvPr id="0" name=""/>
        <dsp:cNvSpPr/>
      </dsp:nvSpPr>
      <dsp:spPr>
        <a:xfrm rot="1723">
          <a:off x="2412891" y="324008"/>
          <a:ext cx="528601" cy="467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2412891" y="417399"/>
        <a:ext cx="388463" cy="280276"/>
      </dsp:txXfrm>
    </dsp:sp>
    <dsp:sp modelId="{77C28D4B-BCF8-487B-AFF8-D71D3BE428DF}">
      <dsp:nvSpPr>
        <dsp:cNvPr id="0" name=""/>
        <dsp:cNvSpPr/>
      </dsp:nvSpPr>
      <dsp:spPr>
        <a:xfrm>
          <a:off x="3160912" y="42892"/>
          <a:ext cx="2103015" cy="15463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2024 год </a:t>
          </a:r>
          <a:r>
            <a:rPr lang="ru-RU" sz="2100" kern="1200" dirty="0">
              <a:solidFill>
                <a:schemeClr val="tx1"/>
              </a:solidFill>
            </a:rPr>
            <a:t>–          </a:t>
          </a:r>
        </a:p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81 442,0 </a:t>
          </a:r>
          <a:r>
            <a:rPr lang="ru-RU" sz="1400" kern="1200" dirty="0">
              <a:solidFill>
                <a:schemeClr val="tx1"/>
              </a:solidFill>
            </a:rPr>
            <a:t>тыс. рублей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60912" y="42892"/>
        <a:ext cx="2103015" cy="1030898"/>
      </dsp:txXfrm>
    </dsp:sp>
    <dsp:sp modelId="{B949ECD9-23E3-4554-A219-1905BA7F298B}">
      <dsp:nvSpPr>
        <dsp:cNvPr id="0" name=""/>
        <dsp:cNvSpPr/>
      </dsp:nvSpPr>
      <dsp:spPr>
        <a:xfrm>
          <a:off x="3740066" y="984901"/>
          <a:ext cx="1687466" cy="119913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Удельный вес в общем объеме расходов бюджета 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8,6</a:t>
          </a:r>
          <a:r>
            <a:rPr lang="ru-RU" sz="1200" kern="1200" dirty="0">
              <a:solidFill>
                <a:schemeClr val="tx1"/>
              </a:solidFill>
            </a:rPr>
            <a:t>%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775188" y="1020023"/>
        <a:ext cx="1617222" cy="1128893"/>
      </dsp:txXfrm>
    </dsp:sp>
    <dsp:sp modelId="{5AD24865-F8C4-464B-8506-BF260836AE7D}">
      <dsp:nvSpPr>
        <dsp:cNvPr id="0" name=""/>
        <dsp:cNvSpPr/>
      </dsp:nvSpPr>
      <dsp:spPr>
        <a:xfrm rot="21593226">
          <a:off x="5496413" y="321762"/>
          <a:ext cx="492873" cy="4671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5496413" y="415326"/>
        <a:ext cx="352735" cy="280276"/>
      </dsp:txXfrm>
    </dsp:sp>
    <dsp:sp modelId="{4222B857-BF15-44AB-8872-37656B2065A1}">
      <dsp:nvSpPr>
        <dsp:cNvPr id="0" name=""/>
        <dsp:cNvSpPr/>
      </dsp:nvSpPr>
      <dsp:spPr>
        <a:xfrm>
          <a:off x="6193874" y="61003"/>
          <a:ext cx="2164480" cy="147390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2025 год </a:t>
          </a:r>
          <a:r>
            <a:rPr lang="ru-RU" sz="1600" kern="1200" dirty="0">
              <a:solidFill>
                <a:srgbClr val="C00000"/>
              </a:solidFill>
            </a:rPr>
            <a:t>–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strike="noStrik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81 946,2 </a:t>
          </a:r>
          <a:r>
            <a:rPr lang="ru-RU" sz="1400" kern="1200" dirty="0">
              <a:solidFill>
                <a:srgbClr val="C00000"/>
              </a:solidFill>
            </a:rPr>
            <a:t>тыс. рублей</a:t>
          </a:r>
        </a:p>
      </dsp:txBody>
      <dsp:txXfrm>
        <a:off x="6193874" y="61003"/>
        <a:ext cx="2164480" cy="982602"/>
      </dsp:txXfrm>
    </dsp:sp>
    <dsp:sp modelId="{247E1AB8-1F7E-4C80-872D-2EA90C8B7905}">
      <dsp:nvSpPr>
        <dsp:cNvPr id="0" name=""/>
        <dsp:cNvSpPr/>
      </dsp:nvSpPr>
      <dsp:spPr>
        <a:xfrm>
          <a:off x="6722286" y="950637"/>
          <a:ext cx="1876234" cy="1199137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C00000"/>
              </a:solidFill>
            </a:rPr>
            <a:t>Удельный вес в общем объеме расходов бюджета  </a:t>
          </a:r>
          <a:r>
            <a:rPr lang="ru-RU" sz="16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ru-RU" sz="1600" kern="1200" dirty="0">
              <a:solidFill>
                <a:srgbClr val="C00000"/>
              </a:solidFill>
            </a:rPr>
            <a:t>%</a:t>
          </a:r>
        </a:p>
      </dsp:txBody>
      <dsp:txXfrm>
        <a:off x="6757408" y="985759"/>
        <a:ext cx="1805990" cy="1128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CFB01-AB2B-46F2-82BB-092A208433F8}">
      <dsp:nvSpPr>
        <dsp:cNvPr id="0" name=""/>
        <dsp:cNvSpPr/>
      </dsp:nvSpPr>
      <dsp:spPr>
        <a:xfrm>
          <a:off x="19077" y="96245"/>
          <a:ext cx="1383945" cy="742814"/>
        </a:xfrm>
        <a:prstGeom prst="roundRect">
          <a:avLst/>
        </a:prstGeom>
        <a:solidFill>
          <a:srgbClr val="63474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bg1"/>
              </a:solidFill>
            </a:rPr>
            <a:t>Налоговые доходы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378 584,1 </a:t>
          </a:r>
          <a:r>
            <a:rPr lang="ru-RU" sz="900" kern="1200" dirty="0">
              <a:solidFill>
                <a:schemeClr val="bg1"/>
              </a:solidFill>
            </a:rPr>
            <a:t>тыс. руб. (исполнение </a:t>
          </a:r>
          <a:r>
            <a:rPr lang="ru-RU" sz="1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103,9</a:t>
          </a:r>
          <a:r>
            <a:rPr lang="ru-RU" sz="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%, </a:t>
          </a:r>
          <a:r>
            <a:rPr lang="ru-RU" sz="900" b="0" kern="1200" dirty="0">
              <a:solidFill>
                <a:schemeClr val="bg1"/>
              </a:solidFill>
              <a:effectLst/>
            </a:rPr>
            <a:t>удельный вес </a:t>
          </a:r>
          <a:r>
            <a:rPr lang="ru-RU" sz="1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79,1</a:t>
          </a:r>
          <a:r>
            <a:rPr lang="ru-RU" sz="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  <a:endParaRPr lang="ru-RU" sz="900" b="0" kern="1200" dirty="0">
            <a:solidFill>
              <a:schemeClr val="bg1"/>
            </a:solidFill>
            <a:effectLst/>
          </a:endParaRPr>
        </a:p>
      </dsp:txBody>
      <dsp:txXfrm>
        <a:off x="55338" y="132506"/>
        <a:ext cx="1311423" cy="670292"/>
      </dsp:txXfrm>
    </dsp:sp>
    <dsp:sp modelId="{5BB6006A-7283-4823-A34E-E01A3D4A337F}">
      <dsp:nvSpPr>
        <dsp:cNvPr id="0" name=""/>
        <dsp:cNvSpPr/>
      </dsp:nvSpPr>
      <dsp:spPr>
        <a:xfrm>
          <a:off x="552919" y="883337"/>
          <a:ext cx="316263" cy="316263"/>
        </a:xfrm>
        <a:prstGeom prst="mathPlus">
          <a:avLst/>
        </a:prstGeom>
        <a:solidFill>
          <a:srgbClr val="63474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" kern="1200"/>
        </a:p>
      </dsp:txBody>
      <dsp:txXfrm>
        <a:off x="594840" y="1004276"/>
        <a:ext cx="232421" cy="74385"/>
      </dsp:txXfrm>
    </dsp:sp>
    <dsp:sp modelId="{D397EC70-BE65-4898-9D05-2A3CD36F7C7E}">
      <dsp:nvSpPr>
        <dsp:cNvPr id="0" name=""/>
        <dsp:cNvSpPr/>
      </dsp:nvSpPr>
      <dsp:spPr>
        <a:xfrm>
          <a:off x="1285" y="1243877"/>
          <a:ext cx="1419530" cy="748109"/>
        </a:xfrm>
        <a:prstGeom prst="roundRect">
          <a:avLst/>
        </a:prstGeom>
        <a:solidFill>
          <a:srgbClr val="63474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solidFill>
                <a:schemeClr val="bg1"/>
              </a:solidFill>
            </a:rPr>
            <a:t>Неналоговые доходы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100 014,9 </a:t>
          </a:r>
          <a:r>
            <a:rPr lang="ru-RU" sz="900" kern="1200" dirty="0">
              <a:solidFill>
                <a:schemeClr val="bg1"/>
              </a:solidFill>
            </a:rPr>
            <a:t>тыс. руб. (исполнение </a:t>
          </a:r>
          <a:r>
            <a:rPr lang="ru-RU" sz="1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113,5</a:t>
          </a:r>
          <a:r>
            <a:rPr lang="ru-RU" sz="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%, </a:t>
          </a:r>
          <a:r>
            <a:rPr lang="ru-RU" sz="900" b="0" kern="1200" dirty="0">
              <a:solidFill>
                <a:schemeClr val="bg1"/>
              </a:solidFill>
              <a:effectLst/>
            </a:rPr>
            <a:t>удельный вес </a:t>
          </a:r>
          <a:r>
            <a:rPr lang="ru-RU" sz="1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20,9</a:t>
          </a:r>
          <a:r>
            <a:rPr lang="ru-RU" sz="9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%)</a:t>
          </a:r>
        </a:p>
      </dsp:txBody>
      <dsp:txXfrm>
        <a:off x="37805" y="1280397"/>
        <a:ext cx="1346490" cy="675069"/>
      </dsp:txXfrm>
    </dsp:sp>
    <dsp:sp modelId="{C0B6A4F2-FAFA-4053-8DC2-FBB209BCCA4E}">
      <dsp:nvSpPr>
        <dsp:cNvPr id="0" name=""/>
        <dsp:cNvSpPr/>
      </dsp:nvSpPr>
      <dsp:spPr>
        <a:xfrm>
          <a:off x="1433414" y="942693"/>
          <a:ext cx="311787" cy="202844"/>
        </a:xfrm>
        <a:prstGeom prst="mathEqual">
          <a:avLst/>
        </a:prstGeom>
        <a:solidFill>
          <a:srgbClr val="63474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>
        <a:off x="1433414" y="983262"/>
        <a:ext cx="250934" cy="121706"/>
      </dsp:txXfrm>
    </dsp:sp>
    <dsp:sp modelId="{5F7F46DC-F6B6-4A91-8A77-B3F2830E8347}">
      <dsp:nvSpPr>
        <dsp:cNvPr id="0" name=""/>
        <dsp:cNvSpPr/>
      </dsp:nvSpPr>
      <dsp:spPr>
        <a:xfrm>
          <a:off x="1747984" y="498834"/>
          <a:ext cx="1779121" cy="1090562"/>
        </a:xfrm>
        <a:prstGeom prst="roundRect">
          <a:avLst/>
        </a:prstGeom>
        <a:solidFill>
          <a:srgbClr val="63474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Собственные доходы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478 599,0 </a:t>
          </a:r>
          <a:r>
            <a:rPr lang="ru-RU" sz="700" kern="1200" dirty="0">
              <a:solidFill>
                <a:schemeClr val="bg1"/>
              </a:solidFill>
            </a:rPr>
            <a:t>тыс. рублей</a:t>
          </a:r>
          <a:r>
            <a:rPr lang="ru-RU" sz="1200" kern="1200" dirty="0">
              <a:solidFill>
                <a:schemeClr val="bg1"/>
              </a:solidFill>
            </a:rPr>
            <a:t> (</a:t>
          </a:r>
          <a:r>
            <a:rPr lang="ru-RU" sz="1050" kern="1200" dirty="0">
              <a:solidFill>
                <a:schemeClr val="bg1"/>
              </a:solidFill>
            </a:rPr>
            <a:t>исполнение</a:t>
          </a:r>
          <a:r>
            <a:rPr lang="ru-RU" sz="1100" kern="1200" dirty="0">
              <a:solidFill>
                <a:schemeClr val="bg1"/>
              </a:solidFill>
            </a:rPr>
            <a:t> </a:t>
          </a:r>
          <a:r>
            <a:rPr lang="ru-RU" sz="1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105,8%)</a:t>
          </a:r>
          <a:endParaRPr lang="ru-RU" sz="1050" kern="1200" dirty="0">
            <a:solidFill>
              <a:schemeClr val="bg1"/>
            </a:solidFill>
          </a:endParaRPr>
        </a:p>
      </dsp:txBody>
      <dsp:txXfrm>
        <a:off x="1801221" y="552071"/>
        <a:ext cx="1672647" cy="984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232D9-42AB-453E-AA25-0E935CD22E95}">
      <dsp:nvSpPr>
        <dsp:cNvPr id="0" name=""/>
        <dsp:cNvSpPr/>
      </dsp:nvSpPr>
      <dsp:spPr>
        <a:xfrm>
          <a:off x="0" y="0"/>
          <a:ext cx="2531760" cy="301089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2336787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Областной бюджет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219 539,8 </a:t>
          </a:r>
          <a:r>
            <a:rPr lang="ru-RU" sz="1200" b="1" kern="1200" dirty="0"/>
            <a:t>тыс. руб.</a:t>
          </a:r>
          <a:endParaRPr lang="ru-RU" sz="1000" b="1" kern="1200" dirty="0"/>
        </a:p>
      </dsp:txBody>
      <dsp:txXfrm>
        <a:off x="0" y="0"/>
        <a:ext cx="2531760" cy="3010892"/>
      </dsp:txXfrm>
    </dsp:sp>
    <dsp:sp modelId="{005A90BC-E234-46CD-90B9-5FF7A19BA98F}">
      <dsp:nvSpPr>
        <dsp:cNvPr id="0" name=""/>
        <dsp:cNvSpPr/>
      </dsp:nvSpPr>
      <dsp:spPr>
        <a:xfrm>
          <a:off x="63294" y="752723"/>
          <a:ext cx="2405172" cy="210762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1338341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Районный бюджет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98 216,8 </a:t>
          </a:r>
          <a:r>
            <a:rPr lang="ru-RU" sz="1200" b="1" kern="1200" dirty="0"/>
            <a:t>тыс. руб.</a:t>
          </a:r>
        </a:p>
      </dsp:txBody>
      <dsp:txXfrm>
        <a:off x="63294" y="752723"/>
        <a:ext cx="2405172" cy="2107624"/>
      </dsp:txXfrm>
    </dsp:sp>
    <dsp:sp modelId="{4B7DEBE2-E5CD-46A2-8AE4-C7E4B887407A}">
      <dsp:nvSpPr>
        <dsp:cNvPr id="0" name=""/>
        <dsp:cNvSpPr/>
      </dsp:nvSpPr>
      <dsp:spPr>
        <a:xfrm>
          <a:off x="126588" y="1505446"/>
          <a:ext cx="2278584" cy="1204356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Федеральный бюджет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18 340,1 </a:t>
          </a:r>
          <a:r>
            <a:rPr lang="ru-RU" sz="1000" b="1" kern="1200" dirty="0"/>
            <a:t>тыс. руб.</a:t>
          </a:r>
          <a:endParaRPr lang="ru-RU" sz="1200" b="1" kern="1200" dirty="0"/>
        </a:p>
      </dsp:txBody>
      <dsp:txXfrm>
        <a:off x="126588" y="1505446"/>
        <a:ext cx="2278584" cy="1204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232D9-42AB-453E-AA25-0E935CD22E95}">
      <dsp:nvSpPr>
        <dsp:cNvPr id="0" name=""/>
        <dsp:cNvSpPr/>
      </dsp:nvSpPr>
      <dsp:spPr>
        <a:xfrm>
          <a:off x="0" y="0"/>
          <a:ext cx="2827280" cy="3010892"/>
        </a:xfrm>
        <a:prstGeom prst="rect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1858808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Денежные пожертвования                                    от АО «Апатит»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- благотворительный проект по проведению ремонтных работ пространства 1 этажа и трансформации выставочного пространства МБУК «КИЦ им. А.С. Пушкина»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- благотворительный проект по благоустройству и развитию Лыжной базы «Двугорье»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- благотворительный проект по выполнению предпроектных исследований и проектных работ по благоустройству общественной территории, прилегающей к памятнику имени Ленина и территории бульвара Чайковского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- </a:t>
          </a:r>
          <a:r>
            <a:rPr lang="ru-RU" sz="1000" b="1" kern="1200" dirty="0"/>
            <a:t>на проведение мероприятий по благоустройству социальных объектов города Волхова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/>
            <a:t>- </a:t>
          </a:r>
          <a:r>
            <a:rPr lang="ru-RU" sz="1000" b="1" kern="1200" dirty="0"/>
            <a:t>на организацию и проведение праздничных мероприятий</a:t>
          </a:r>
        </a:p>
      </dsp:txBody>
      <dsp:txXfrm>
        <a:off x="0" y="0"/>
        <a:ext cx="2827280" cy="3010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232D9-42AB-453E-AA25-0E935CD22E95}">
      <dsp:nvSpPr>
        <dsp:cNvPr id="0" name=""/>
        <dsp:cNvSpPr/>
      </dsp:nvSpPr>
      <dsp:spPr>
        <a:xfrm>
          <a:off x="0" y="0"/>
          <a:ext cx="2827280" cy="1561831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96421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Возврат остатков субсидий и иных межбюджетных трансфертов, имеющих целевое назначение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(-)5 590,2 </a:t>
          </a:r>
          <a:r>
            <a:rPr lang="ru-RU" sz="1200" b="1" kern="1200" dirty="0"/>
            <a:t>тыс. руб.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Доходы от возврата остатков субсидий, имеющих целевое назначение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7,1 </a:t>
          </a:r>
          <a:r>
            <a:rPr lang="ru-RU" sz="1200" b="1" kern="1200" dirty="0"/>
            <a:t>тыс. руб.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</dsp:txBody>
      <dsp:txXfrm>
        <a:off x="0" y="0"/>
        <a:ext cx="2827280" cy="15618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81B22-C2FB-433D-8433-97A2E3B56AF3}">
      <dsp:nvSpPr>
        <dsp:cNvPr id="0" name=""/>
        <dsp:cNvSpPr/>
      </dsp:nvSpPr>
      <dsp:spPr>
        <a:xfrm>
          <a:off x="-6" y="351085"/>
          <a:ext cx="1207415" cy="117846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8E433-E972-468E-81E8-4F57DB86772A}">
      <dsp:nvSpPr>
        <dsp:cNvPr id="0" name=""/>
        <dsp:cNvSpPr/>
      </dsp:nvSpPr>
      <dsp:spPr>
        <a:xfrm>
          <a:off x="1188963" y="492434"/>
          <a:ext cx="1160288" cy="8022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>
              <a:solidFill>
                <a:schemeClr val="accent5">
                  <a:lumMod val="50000"/>
                </a:schemeClr>
              </a:solidFill>
            </a:rPr>
            <a:t>Дотации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>
              <a:solidFill>
                <a:schemeClr val="accent5">
                  <a:lumMod val="50000"/>
                </a:schemeClr>
              </a:solidFill>
            </a:rPr>
            <a:t>Субсидии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>
              <a:solidFill>
                <a:schemeClr val="accent5">
                  <a:lumMod val="50000"/>
                </a:schemeClr>
              </a:solidFill>
            </a:rPr>
            <a:t>Субвенции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>
              <a:solidFill>
                <a:schemeClr val="accent5">
                  <a:lumMod val="50000"/>
                </a:schemeClr>
              </a:solidFill>
            </a:rPr>
            <a:t>Межбюджетные трансферты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700" b="1" kern="1200" dirty="0">
              <a:solidFill>
                <a:schemeClr val="accent5">
                  <a:lumMod val="50000"/>
                </a:schemeClr>
              </a:solidFill>
            </a:rPr>
            <a:t>Безвозмездные поступления от юридических и физических лиц</a:t>
          </a:r>
        </a:p>
      </dsp:txBody>
      <dsp:txXfrm>
        <a:off x="1188963" y="492434"/>
        <a:ext cx="1160288" cy="802296"/>
      </dsp:txXfrm>
    </dsp:sp>
    <dsp:sp modelId="{C4E84E44-4213-4526-80F1-5247C04CB6E3}">
      <dsp:nvSpPr>
        <dsp:cNvPr id="0" name=""/>
        <dsp:cNvSpPr/>
      </dsp:nvSpPr>
      <dsp:spPr>
        <a:xfrm>
          <a:off x="145065" y="671992"/>
          <a:ext cx="925764" cy="46415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>
              <a:solidFill>
                <a:schemeClr val="accent5">
                  <a:lumMod val="50000"/>
                </a:schemeClr>
              </a:solidFill>
            </a:rPr>
            <a:t>Безвозмездные поступления</a:t>
          </a:r>
        </a:p>
      </dsp:txBody>
      <dsp:txXfrm>
        <a:off x="145065" y="671992"/>
        <a:ext cx="925764" cy="4641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1227-1D59-4396-87CE-FFD64B67BA19}">
      <dsp:nvSpPr>
        <dsp:cNvPr id="0" name=""/>
        <dsp:cNvSpPr/>
      </dsp:nvSpPr>
      <dsp:spPr>
        <a:xfrm>
          <a:off x="7709786" y="2144590"/>
          <a:ext cx="780143" cy="39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72"/>
              </a:lnTo>
              <a:lnTo>
                <a:pt x="780143" y="272272"/>
              </a:lnTo>
              <a:lnTo>
                <a:pt x="780143" y="39953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69733-D82F-4327-9FBF-B3DB56C12BF9}">
      <dsp:nvSpPr>
        <dsp:cNvPr id="0" name=""/>
        <dsp:cNvSpPr/>
      </dsp:nvSpPr>
      <dsp:spPr>
        <a:xfrm>
          <a:off x="6926428" y="2144590"/>
          <a:ext cx="783357" cy="399537"/>
        </a:xfrm>
        <a:custGeom>
          <a:avLst/>
          <a:gdLst/>
          <a:ahLst/>
          <a:cxnLst/>
          <a:rect l="0" t="0" r="0" b="0"/>
          <a:pathLst>
            <a:path>
              <a:moveTo>
                <a:pt x="783357" y="0"/>
              </a:moveTo>
              <a:lnTo>
                <a:pt x="783357" y="272272"/>
              </a:lnTo>
              <a:lnTo>
                <a:pt x="0" y="272272"/>
              </a:lnTo>
              <a:lnTo>
                <a:pt x="0" y="39953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77A05-2364-4DDB-863C-7F1DD93ED249}">
      <dsp:nvSpPr>
        <dsp:cNvPr id="0" name=""/>
        <dsp:cNvSpPr/>
      </dsp:nvSpPr>
      <dsp:spPr>
        <a:xfrm>
          <a:off x="5026285" y="872711"/>
          <a:ext cx="2683500" cy="39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72"/>
              </a:lnTo>
              <a:lnTo>
                <a:pt x="2683500" y="272272"/>
              </a:lnTo>
              <a:lnTo>
                <a:pt x="2683500" y="39953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BCD5A-E4FB-4737-BDB4-A5B2F0CB1D02}">
      <dsp:nvSpPr>
        <dsp:cNvPr id="0" name=""/>
        <dsp:cNvSpPr/>
      </dsp:nvSpPr>
      <dsp:spPr>
        <a:xfrm>
          <a:off x="5322029" y="2144590"/>
          <a:ext cx="91440" cy="399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53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56E60-72DF-43DC-90C6-208FBF8BF2D5}">
      <dsp:nvSpPr>
        <dsp:cNvPr id="0" name=""/>
        <dsp:cNvSpPr/>
      </dsp:nvSpPr>
      <dsp:spPr>
        <a:xfrm>
          <a:off x="5026285" y="872711"/>
          <a:ext cx="341464" cy="39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72"/>
              </a:lnTo>
              <a:lnTo>
                <a:pt x="341464" y="272272"/>
              </a:lnTo>
              <a:lnTo>
                <a:pt x="341464" y="39953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2F786-5C81-418A-BD76-6B2683F3729F}">
      <dsp:nvSpPr>
        <dsp:cNvPr id="0" name=""/>
        <dsp:cNvSpPr/>
      </dsp:nvSpPr>
      <dsp:spPr>
        <a:xfrm>
          <a:off x="2383613" y="2144590"/>
          <a:ext cx="1464603" cy="39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72"/>
              </a:lnTo>
              <a:lnTo>
                <a:pt x="1464603" y="272272"/>
              </a:lnTo>
              <a:lnTo>
                <a:pt x="1464603" y="39953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64BBA-FB7E-4222-8F71-039355FF3D7C}">
      <dsp:nvSpPr>
        <dsp:cNvPr id="0" name=""/>
        <dsp:cNvSpPr/>
      </dsp:nvSpPr>
      <dsp:spPr>
        <a:xfrm>
          <a:off x="2337893" y="2144590"/>
          <a:ext cx="91440" cy="3995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272"/>
              </a:lnTo>
              <a:lnTo>
                <a:pt x="47100" y="272272"/>
              </a:lnTo>
              <a:lnTo>
                <a:pt x="47100" y="39953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58FEF-9AE3-4800-A786-353F9AA6A24B}">
      <dsp:nvSpPr>
        <dsp:cNvPr id="0" name=""/>
        <dsp:cNvSpPr/>
      </dsp:nvSpPr>
      <dsp:spPr>
        <a:xfrm>
          <a:off x="920390" y="2144590"/>
          <a:ext cx="1463222" cy="399537"/>
        </a:xfrm>
        <a:custGeom>
          <a:avLst/>
          <a:gdLst/>
          <a:ahLst/>
          <a:cxnLst/>
          <a:rect l="0" t="0" r="0" b="0"/>
          <a:pathLst>
            <a:path>
              <a:moveTo>
                <a:pt x="1463222" y="0"/>
              </a:moveTo>
              <a:lnTo>
                <a:pt x="1463222" y="272272"/>
              </a:lnTo>
              <a:lnTo>
                <a:pt x="0" y="272272"/>
              </a:lnTo>
              <a:lnTo>
                <a:pt x="0" y="39953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62C5A-3D54-4CAC-97FB-07306E486CF8}">
      <dsp:nvSpPr>
        <dsp:cNvPr id="0" name=""/>
        <dsp:cNvSpPr/>
      </dsp:nvSpPr>
      <dsp:spPr>
        <a:xfrm>
          <a:off x="2383613" y="872711"/>
          <a:ext cx="2642672" cy="399537"/>
        </a:xfrm>
        <a:custGeom>
          <a:avLst/>
          <a:gdLst/>
          <a:ahLst/>
          <a:cxnLst/>
          <a:rect l="0" t="0" r="0" b="0"/>
          <a:pathLst>
            <a:path>
              <a:moveTo>
                <a:pt x="2642672" y="0"/>
              </a:moveTo>
              <a:lnTo>
                <a:pt x="2642672" y="272272"/>
              </a:lnTo>
              <a:lnTo>
                <a:pt x="0" y="272272"/>
              </a:lnTo>
              <a:lnTo>
                <a:pt x="0" y="39953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ABE13-A14C-4A7C-8EA2-4BFBF1AC3186}">
      <dsp:nvSpPr>
        <dsp:cNvPr id="0" name=""/>
        <dsp:cNvSpPr/>
      </dsp:nvSpPr>
      <dsp:spPr>
        <a:xfrm>
          <a:off x="3870700" y="369"/>
          <a:ext cx="2311170" cy="8723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BC0CC-5876-406B-BA0C-0CA8756177CA}">
      <dsp:nvSpPr>
        <dsp:cNvPr id="0" name=""/>
        <dsp:cNvSpPr/>
      </dsp:nvSpPr>
      <dsp:spPr>
        <a:xfrm>
          <a:off x="4023341" y="145378"/>
          <a:ext cx="2311170" cy="872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СТРУКТУРА РАСХОДОВ БЮДЖЕТА</a:t>
          </a:r>
          <a:endParaRPr lang="ru-RU" sz="1600" b="1" kern="1200" dirty="0"/>
        </a:p>
      </dsp:txBody>
      <dsp:txXfrm>
        <a:off x="4023341" y="145378"/>
        <a:ext cx="2311170" cy="872341"/>
      </dsp:txXfrm>
    </dsp:sp>
    <dsp:sp modelId="{32BBBE53-4E65-4640-A6E2-B13CB99946CE}">
      <dsp:nvSpPr>
        <dsp:cNvPr id="0" name=""/>
        <dsp:cNvSpPr/>
      </dsp:nvSpPr>
      <dsp:spPr>
        <a:xfrm>
          <a:off x="1580838" y="1272248"/>
          <a:ext cx="1605548" cy="872341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CB1E5-0EA6-442A-9344-0D6A52D81D33}">
      <dsp:nvSpPr>
        <dsp:cNvPr id="0" name=""/>
        <dsp:cNvSpPr/>
      </dsp:nvSpPr>
      <dsp:spPr>
        <a:xfrm>
          <a:off x="1733479" y="1417257"/>
          <a:ext cx="1605548" cy="872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Функциональная </a:t>
          </a:r>
          <a:r>
            <a:rPr lang="ru-RU" sz="1200" b="1" kern="1200" dirty="0"/>
            <a:t>(по назначению)</a:t>
          </a:r>
          <a:endParaRPr lang="ru-RU" sz="1050" b="1" kern="1200" dirty="0"/>
        </a:p>
      </dsp:txBody>
      <dsp:txXfrm>
        <a:off x="1733479" y="1417257"/>
        <a:ext cx="1605548" cy="872341"/>
      </dsp:txXfrm>
    </dsp:sp>
    <dsp:sp modelId="{F278BE1C-4565-4220-B278-7034C05611A1}">
      <dsp:nvSpPr>
        <dsp:cNvPr id="0" name=""/>
        <dsp:cNvSpPr/>
      </dsp:nvSpPr>
      <dsp:spPr>
        <a:xfrm>
          <a:off x="330653" y="2544127"/>
          <a:ext cx="1179474" cy="76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1F1347-9334-4825-8D62-560337CFA8C5}">
      <dsp:nvSpPr>
        <dsp:cNvPr id="0" name=""/>
        <dsp:cNvSpPr/>
      </dsp:nvSpPr>
      <dsp:spPr>
        <a:xfrm>
          <a:off x="483293" y="2689136"/>
          <a:ext cx="1179474" cy="764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Разделы (подразделы) расходов</a:t>
          </a:r>
          <a:endParaRPr lang="ru-RU" sz="1000" b="1" kern="1200" dirty="0"/>
        </a:p>
      </dsp:txBody>
      <dsp:txXfrm>
        <a:off x="505675" y="2711518"/>
        <a:ext cx="1134710" cy="719407"/>
      </dsp:txXfrm>
    </dsp:sp>
    <dsp:sp modelId="{A74125CE-253F-443F-A941-5F9E577AF2A9}">
      <dsp:nvSpPr>
        <dsp:cNvPr id="0" name=""/>
        <dsp:cNvSpPr/>
      </dsp:nvSpPr>
      <dsp:spPr>
        <a:xfrm>
          <a:off x="1815409" y="2544127"/>
          <a:ext cx="1139168" cy="793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B8B33-B132-41D3-9265-82D346076BDE}">
      <dsp:nvSpPr>
        <dsp:cNvPr id="0" name=""/>
        <dsp:cNvSpPr/>
      </dsp:nvSpPr>
      <dsp:spPr>
        <a:xfrm>
          <a:off x="1968050" y="2689136"/>
          <a:ext cx="1139168" cy="793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Целевые статьи расходов</a:t>
          </a:r>
          <a:endParaRPr lang="ru-RU" sz="1000" b="1" kern="1200" dirty="0"/>
        </a:p>
      </dsp:txBody>
      <dsp:txXfrm>
        <a:off x="1991278" y="2712364"/>
        <a:ext cx="1092712" cy="746598"/>
      </dsp:txXfrm>
    </dsp:sp>
    <dsp:sp modelId="{75122418-55CA-4336-981F-C50C43193518}">
      <dsp:nvSpPr>
        <dsp:cNvPr id="0" name=""/>
        <dsp:cNvSpPr/>
      </dsp:nvSpPr>
      <dsp:spPr>
        <a:xfrm>
          <a:off x="3259859" y="2544127"/>
          <a:ext cx="1176713" cy="763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1F7B1-0A3E-4C68-B319-12D30A43DF65}">
      <dsp:nvSpPr>
        <dsp:cNvPr id="0" name=""/>
        <dsp:cNvSpPr/>
      </dsp:nvSpPr>
      <dsp:spPr>
        <a:xfrm>
          <a:off x="3412500" y="2689136"/>
          <a:ext cx="1176713" cy="76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Виды расходов</a:t>
          </a:r>
          <a:endParaRPr lang="ru-RU" sz="1000" b="1" kern="1200" dirty="0"/>
        </a:p>
      </dsp:txBody>
      <dsp:txXfrm>
        <a:off x="3434876" y="2711512"/>
        <a:ext cx="1131961" cy="719218"/>
      </dsp:txXfrm>
    </dsp:sp>
    <dsp:sp modelId="{8491E0D5-0B10-40E7-9A99-D3D889D4A8B6}">
      <dsp:nvSpPr>
        <dsp:cNvPr id="0" name=""/>
        <dsp:cNvSpPr/>
      </dsp:nvSpPr>
      <dsp:spPr>
        <a:xfrm>
          <a:off x="4585389" y="1272248"/>
          <a:ext cx="1564720" cy="872341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2726AC-7807-47EF-9532-CEBE0BE6B118}">
      <dsp:nvSpPr>
        <dsp:cNvPr id="0" name=""/>
        <dsp:cNvSpPr/>
      </dsp:nvSpPr>
      <dsp:spPr>
        <a:xfrm>
          <a:off x="4738030" y="1417257"/>
          <a:ext cx="1564720" cy="872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Ведомственная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effectLst/>
            </a:rPr>
            <a:t>(по исполнителям)</a:t>
          </a:r>
          <a:r>
            <a:rPr lang="ru-RU" sz="1000" b="1" kern="1200" dirty="0">
              <a:effectLst/>
            </a:rPr>
            <a:t> </a:t>
          </a:r>
          <a:endParaRPr lang="ru-RU" sz="1050" b="1" kern="1200" dirty="0">
            <a:effectLst/>
          </a:endParaRPr>
        </a:p>
      </dsp:txBody>
      <dsp:txXfrm>
        <a:off x="4738030" y="1417257"/>
        <a:ext cx="1564720" cy="872341"/>
      </dsp:txXfrm>
    </dsp:sp>
    <dsp:sp modelId="{C8C96727-E09F-43F9-9DDD-23678EE23DC4}">
      <dsp:nvSpPr>
        <dsp:cNvPr id="0" name=""/>
        <dsp:cNvSpPr/>
      </dsp:nvSpPr>
      <dsp:spPr>
        <a:xfrm>
          <a:off x="4741854" y="2544127"/>
          <a:ext cx="1251789" cy="800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D8909-F6D3-422A-894E-7EFAB4B2B73D}">
      <dsp:nvSpPr>
        <dsp:cNvPr id="0" name=""/>
        <dsp:cNvSpPr/>
      </dsp:nvSpPr>
      <dsp:spPr>
        <a:xfrm>
          <a:off x="4894495" y="2689136"/>
          <a:ext cx="1251789" cy="800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/>
            <a:t>Главные распорядители бюджетных средств</a:t>
          </a:r>
          <a:endParaRPr lang="ru-RU" sz="1000" b="1" kern="1200" dirty="0"/>
        </a:p>
      </dsp:txBody>
      <dsp:txXfrm>
        <a:off x="4917946" y="2712587"/>
        <a:ext cx="1204887" cy="753759"/>
      </dsp:txXfrm>
    </dsp:sp>
    <dsp:sp modelId="{53DFCDD4-F927-4159-A69D-3532E6F62366}">
      <dsp:nvSpPr>
        <dsp:cNvPr id="0" name=""/>
        <dsp:cNvSpPr/>
      </dsp:nvSpPr>
      <dsp:spPr>
        <a:xfrm>
          <a:off x="6947840" y="1272248"/>
          <a:ext cx="1523891" cy="872341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F1BC9-F31B-43BE-9306-0BDB199A956D}">
      <dsp:nvSpPr>
        <dsp:cNvPr id="0" name=""/>
        <dsp:cNvSpPr/>
      </dsp:nvSpPr>
      <dsp:spPr>
        <a:xfrm>
          <a:off x="7100480" y="1417257"/>
          <a:ext cx="1523891" cy="872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Экономическая</a:t>
          </a:r>
          <a:r>
            <a:rPr lang="ru-RU" sz="1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>
              <a:effectLst/>
            </a:rPr>
            <a:t>(по содержанию) </a:t>
          </a:r>
          <a:endParaRPr lang="ru-RU" sz="1000" b="1" kern="1200" dirty="0">
            <a:effectLst/>
          </a:endParaRPr>
        </a:p>
      </dsp:txBody>
      <dsp:txXfrm>
        <a:off x="7100480" y="1417257"/>
        <a:ext cx="1523891" cy="872341"/>
      </dsp:txXfrm>
    </dsp:sp>
    <dsp:sp modelId="{A8DCE595-9FFC-4604-A14E-010D1E16D251}">
      <dsp:nvSpPr>
        <dsp:cNvPr id="0" name=""/>
        <dsp:cNvSpPr/>
      </dsp:nvSpPr>
      <dsp:spPr>
        <a:xfrm>
          <a:off x="6298926" y="2544127"/>
          <a:ext cx="1255004" cy="743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50D3A-ED51-4439-9EB7-DBEDE954C9C3}">
      <dsp:nvSpPr>
        <dsp:cNvPr id="0" name=""/>
        <dsp:cNvSpPr/>
      </dsp:nvSpPr>
      <dsp:spPr>
        <a:xfrm>
          <a:off x="6451566" y="2689136"/>
          <a:ext cx="1255004" cy="743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kern="1200">
              <a:effectLst/>
            </a:rPr>
            <a:t>Текущие расходы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800" b="1" kern="1200">
              <a:effectLst/>
            </a:rPr>
            <a:t>(расходы, обеспечивающие текущее функционирование ОМСу, КУ, БУ)</a:t>
          </a:r>
          <a:endParaRPr lang="ru-RU" sz="1050" b="1" kern="1200" dirty="0">
            <a:effectLst/>
          </a:endParaRPr>
        </a:p>
      </dsp:txBody>
      <dsp:txXfrm>
        <a:off x="6473355" y="2710925"/>
        <a:ext cx="1211426" cy="700355"/>
      </dsp:txXfrm>
    </dsp:sp>
    <dsp:sp modelId="{361E773F-D688-4002-9BEC-84BA2D670C2E}">
      <dsp:nvSpPr>
        <dsp:cNvPr id="0" name=""/>
        <dsp:cNvSpPr/>
      </dsp:nvSpPr>
      <dsp:spPr>
        <a:xfrm>
          <a:off x="7859212" y="2544127"/>
          <a:ext cx="1261433" cy="747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3F732-8E88-4335-A4B1-9F3FEA1E18DF}">
      <dsp:nvSpPr>
        <dsp:cNvPr id="0" name=""/>
        <dsp:cNvSpPr/>
      </dsp:nvSpPr>
      <dsp:spPr>
        <a:xfrm>
          <a:off x="8011853" y="2689136"/>
          <a:ext cx="1261433" cy="74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b="1" kern="1200">
              <a:effectLst/>
            </a:rPr>
            <a:t>Капитальные затраты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800" b="1" kern="1200">
              <a:effectLst/>
            </a:rPr>
            <a:t>(направлены на создание и увеличение муниципального имущества)</a:t>
          </a:r>
          <a:endParaRPr lang="ru-RU" sz="800" b="1" kern="1200" dirty="0">
            <a:effectLst/>
          </a:endParaRPr>
        </a:p>
      </dsp:txBody>
      <dsp:txXfrm>
        <a:off x="8033735" y="2711018"/>
        <a:ext cx="1217669" cy="703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80025-121F-4AC3-BD6A-996A160D50E0}">
      <dsp:nvSpPr>
        <dsp:cNvPr id="0" name=""/>
        <dsp:cNvSpPr/>
      </dsp:nvSpPr>
      <dsp:spPr>
        <a:xfrm>
          <a:off x="1447495" y="906088"/>
          <a:ext cx="1107441" cy="1107441"/>
        </a:xfrm>
        <a:prstGeom prst="gear9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Устойчивое общественное развитие</a:t>
          </a:r>
        </a:p>
      </dsp:txBody>
      <dsp:txXfrm>
        <a:off x="1670140" y="1165501"/>
        <a:ext cx="662151" cy="569247"/>
      </dsp:txXfrm>
    </dsp:sp>
    <dsp:sp modelId="{0B891FE0-C23C-4E49-83A5-40EE7C47A469}">
      <dsp:nvSpPr>
        <dsp:cNvPr id="0" name=""/>
        <dsp:cNvSpPr/>
      </dsp:nvSpPr>
      <dsp:spPr>
        <a:xfrm>
          <a:off x="692780" y="545159"/>
          <a:ext cx="1044643" cy="988337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Формирование комфортной городской среды</a:t>
          </a:r>
        </a:p>
      </dsp:txBody>
      <dsp:txXfrm>
        <a:off x="949782" y="795480"/>
        <a:ext cx="530639" cy="487695"/>
      </dsp:txXfrm>
    </dsp:sp>
    <dsp:sp modelId="{A09B57D9-CB44-448C-9C8A-7226AE6EB5AE}">
      <dsp:nvSpPr>
        <dsp:cNvPr id="0" name=""/>
        <dsp:cNvSpPr/>
      </dsp:nvSpPr>
      <dsp:spPr>
        <a:xfrm rot="20700000">
          <a:off x="1254278" y="88677"/>
          <a:ext cx="789139" cy="789139"/>
        </a:xfrm>
        <a:prstGeom prst="gear6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Борьба с борщевиком Сосновского</a:t>
          </a:r>
        </a:p>
      </dsp:txBody>
      <dsp:txXfrm rot="-20700000">
        <a:off x="1427360" y="261758"/>
        <a:ext cx="442976" cy="442976"/>
      </dsp:txXfrm>
    </dsp:sp>
    <dsp:sp modelId="{286EE417-3D69-4487-9693-2943CF7E7A27}">
      <dsp:nvSpPr>
        <dsp:cNvPr id="0" name=""/>
        <dsp:cNvSpPr/>
      </dsp:nvSpPr>
      <dsp:spPr>
        <a:xfrm>
          <a:off x="1340423" y="751046"/>
          <a:ext cx="1417525" cy="1417525"/>
        </a:xfrm>
        <a:prstGeom prst="circularArrow">
          <a:avLst>
            <a:gd name="adj1" fmla="val 4687"/>
            <a:gd name="adj2" fmla="val 299029"/>
            <a:gd name="adj3" fmla="val 2422212"/>
            <a:gd name="adj4" fmla="val 16081002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85572-748D-4599-8E35-6FD7719F2C43}">
      <dsp:nvSpPr>
        <dsp:cNvPr id="0" name=""/>
        <dsp:cNvSpPr/>
      </dsp:nvSpPr>
      <dsp:spPr>
        <a:xfrm>
          <a:off x="660528" y="475481"/>
          <a:ext cx="1029920" cy="10299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EC76E-5895-45FD-BBB9-B6EE720F1B0D}">
      <dsp:nvSpPr>
        <dsp:cNvPr id="0" name=""/>
        <dsp:cNvSpPr/>
      </dsp:nvSpPr>
      <dsp:spPr>
        <a:xfrm>
          <a:off x="1071742" y="-74814"/>
          <a:ext cx="1110461" cy="11104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0.61693</cdr:x>
      <cdr:y>0</cdr:y>
    </cdr:from>
    <cdr:to>
      <cdr:x>0.86709</cdr:x>
      <cdr:y>0.12371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184576" y="-987574"/>
          <a:ext cx="2102298" cy="513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Доходы от использования </a:t>
          </a:r>
        </a:p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имущества и земельных участков</a:t>
          </a:r>
        </a:p>
      </cdr:txBody>
    </cdr:sp>
  </cdr:relSizeAnchor>
  <cdr:relSizeAnchor xmlns:cdr="http://schemas.openxmlformats.org/drawingml/2006/chartDrawing">
    <cdr:from>
      <cdr:x>0.1799</cdr:x>
      <cdr:y>0.34411</cdr:y>
    </cdr:from>
    <cdr:to>
      <cdr:x>0.32656</cdr:x>
      <cdr:y>0.4758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895" y="1426865"/>
          <a:ext cx="1232563" cy="5460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Налог на доходы</a:t>
          </a:r>
        </a:p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</a:rPr>
            <a:t> физических лиц</a:t>
          </a:r>
        </a:p>
      </cdr:txBody>
    </cdr:sp>
  </cdr:relSizeAnchor>
  <cdr:relSizeAnchor xmlns:cdr="http://schemas.openxmlformats.org/drawingml/2006/chartDrawing">
    <cdr:from>
      <cdr:x>0.73398</cdr:x>
      <cdr:y>0.25796</cdr:y>
    </cdr:from>
    <cdr:to>
      <cdr:x>0.9218</cdr:x>
      <cdr:y>0.31987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96744" y="1022803"/>
          <a:ext cx="1713650" cy="2454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Земельный налог</a:t>
          </a:r>
        </a:p>
      </cdr:txBody>
    </cdr:sp>
  </cdr:relSizeAnchor>
  <cdr:relSizeAnchor xmlns:cdr="http://schemas.openxmlformats.org/drawingml/2006/chartDrawing">
    <cdr:from>
      <cdr:x>0.48143</cdr:x>
      <cdr:y>0.40325</cdr:y>
    </cdr:from>
    <cdr:to>
      <cdr:x>0.62403</cdr:x>
      <cdr:y>0.60635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92488" y="1598867"/>
          <a:ext cx="1301068" cy="80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u="sng" dirty="0">
              <a:solidFill>
                <a:schemeClr val="accent5">
                  <a:lumMod val="50000"/>
                </a:schemeClr>
              </a:solidFill>
              <a:effectLst/>
            </a:rPr>
            <a:t>2024 год – </a:t>
          </a:r>
        </a:p>
        <a:p xmlns:a="http://schemas.openxmlformats.org/drawingml/2006/main">
          <a:pPr algn="ctr"/>
          <a:r>
            <a:rPr lang="ru-RU" sz="1000" b="1" u="sng" dirty="0">
              <a:solidFill>
                <a:schemeClr val="accent5">
                  <a:lumMod val="50000"/>
                </a:schemeClr>
              </a:solidFill>
              <a:effectLst/>
            </a:rPr>
            <a:t>внутреннее </a:t>
          </a:r>
        </a:p>
        <a:p xmlns:a="http://schemas.openxmlformats.org/drawingml/2006/main">
          <a:pPr algn="ctr"/>
          <a:r>
            <a:rPr lang="ru-RU" sz="1000" b="1" u="sng" dirty="0">
              <a:solidFill>
                <a:schemeClr val="accent5">
                  <a:lumMod val="50000"/>
                </a:schemeClr>
              </a:solidFill>
              <a:effectLst/>
            </a:rPr>
            <a:t>кольцо</a:t>
          </a:r>
        </a:p>
      </cdr:txBody>
    </cdr:sp>
  </cdr:relSizeAnchor>
  <cdr:relSizeAnchor xmlns:cdr="http://schemas.openxmlformats.org/drawingml/2006/chartDrawing">
    <cdr:from>
      <cdr:x>0.23987</cdr:x>
      <cdr:y>0.69467</cdr:y>
    </cdr:from>
    <cdr:to>
      <cdr:x>0.36937</cdr:x>
      <cdr:y>0.86661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15951" y="2880469"/>
          <a:ext cx="1088347" cy="712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u="sng" dirty="0">
              <a:solidFill>
                <a:schemeClr val="accent5">
                  <a:lumMod val="50000"/>
                </a:schemeClr>
              </a:solidFill>
              <a:effectLst/>
            </a:rPr>
            <a:t>2025 год –</a:t>
          </a:r>
        </a:p>
        <a:p xmlns:a="http://schemas.openxmlformats.org/drawingml/2006/main">
          <a:pPr algn="ctr"/>
          <a:r>
            <a:rPr lang="ru-RU" b="1" u="sng" dirty="0">
              <a:solidFill>
                <a:schemeClr val="accent5">
                  <a:lumMod val="50000"/>
                </a:schemeClr>
              </a:solidFill>
              <a:effectLst/>
            </a:rPr>
            <a:t> </a:t>
          </a:r>
          <a:r>
            <a:rPr lang="ru-RU" sz="1000" b="1" u="sng" dirty="0">
              <a:solidFill>
                <a:schemeClr val="accent5">
                  <a:lumMod val="50000"/>
                </a:schemeClr>
              </a:solidFill>
              <a:effectLst/>
            </a:rPr>
            <a:t>внешнее</a:t>
          </a:r>
        </a:p>
        <a:p xmlns:a="http://schemas.openxmlformats.org/drawingml/2006/main">
          <a:pPr algn="ctr"/>
          <a:r>
            <a:rPr lang="ru-RU" sz="1000" b="1" u="sng" dirty="0">
              <a:solidFill>
                <a:schemeClr val="accent5">
                  <a:lumMod val="50000"/>
                </a:schemeClr>
              </a:solidFill>
              <a:effectLst/>
            </a:rPr>
            <a:t> кольцо</a:t>
          </a:r>
          <a:endParaRPr lang="ru-RU" sz="1100" b="1" u="sng" dirty="0">
            <a:solidFill>
              <a:schemeClr val="accent5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0.14566</cdr:x>
      <cdr:y>0</cdr:y>
    </cdr:from>
    <cdr:to>
      <cdr:x>0.48503</cdr:x>
      <cdr:y>0.09081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224136" y="-1025697"/>
          <a:ext cx="2852003" cy="3652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ts val="1100"/>
            </a:lnSpc>
          </a:pPr>
          <a:r>
            <a:rPr lang="ru-RU" sz="1200" b="1" dirty="0">
              <a:solidFill>
                <a:sysClr val="windowText" lastClr="000000"/>
              </a:solidFill>
            </a:rPr>
            <a:t>Доходы от продажи </a:t>
          </a:r>
        </a:p>
        <a:p xmlns:a="http://schemas.openxmlformats.org/drawingml/2006/main">
          <a:pPr algn="r">
            <a:lnSpc>
              <a:spcPts val="1000"/>
            </a:lnSpc>
          </a:pPr>
          <a:r>
            <a:rPr lang="ru-RU" sz="1200" b="1" dirty="0">
              <a:solidFill>
                <a:sysClr val="windowText" lastClr="000000"/>
              </a:solidFill>
            </a:rPr>
            <a:t>имущества и </a:t>
          </a:r>
        </a:p>
        <a:p xmlns:a="http://schemas.openxmlformats.org/drawingml/2006/main">
          <a:pPr algn="r">
            <a:lnSpc>
              <a:spcPts val="1000"/>
            </a:lnSpc>
          </a:pPr>
          <a:r>
            <a:rPr lang="ru-RU" sz="1200" b="1" dirty="0">
              <a:solidFill>
                <a:sysClr val="windowText" lastClr="000000"/>
              </a:solidFill>
            </a:rPr>
            <a:t>земельных участков</a:t>
          </a:r>
        </a:p>
      </cdr:txBody>
    </cdr:sp>
  </cdr:relSizeAnchor>
  <cdr:relSizeAnchor xmlns:cdr="http://schemas.openxmlformats.org/drawingml/2006/chartDrawing">
    <cdr:from>
      <cdr:x>0.73689</cdr:x>
      <cdr:y>0.59318</cdr:y>
    </cdr:from>
    <cdr:to>
      <cdr:x>0.91052</cdr:x>
      <cdr:y>0.66925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192688" y="2459939"/>
          <a:ext cx="1459154" cy="3154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Прочие доходы </a:t>
          </a:r>
        </a:p>
        <a:p xmlns:a="http://schemas.openxmlformats.org/drawingml/2006/main">
          <a:r>
            <a:rPr lang="ru-RU" sz="900" b="1" dirty="0">
              <a:solidFill>
                <a:schemeClr val="tx1"/>
              </a:solidFill>
            </a:rPr>
            <a:t>(акцизы,</a:t>
          </a:r>
        </a:p>
        <a:p xmlns:a="http://schemas.openxmlformats.org/drawingml/2006/main">
          <a:r>
            <a:rPr lang="ru-RU" sz="900" b="1" dirty="0">
              <a:solidFill>
                <a:schemeClr val="tx1"/>
              </a:solidFill>
            </a:rPr>
            <a:t>налог на имущество физ. лиц, </a:t>
          </a:r>
        </a:p>
        <a:p xmlns:a="http://schemas.openxmlformats.org/drawingml/2006/main">
          <a:r>
            <a:rPr lang="ru-RU" sz="900" b="1" dirty="0">
              <a:solidFill>
                <a:schemeClr val="tx1"/>
              </a:solidFill>
            </a:rPr>
            <a:t>штрафы и пр.)</a:t>
          </a:r>
        </a:p>
      </cdr:txBody>
    </cdr:sp>
  </cdr:relSizeAnchor>
  <cdr:relSizeAnchor xmlns:cdr="http://schemas.openxmlformats.org/drawingml/2006/chartDrawing">
    <cdr:from>
      <cdr:x>0.33509</cdr:x>
      <cdr:y>0.86481</cdr:y>
    </cdr:from>
    <cdr:to>
      <cdr:x>0.42289</cdr:x>
      <cdr:y>0.92701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6213" y="3585960"/>
          <a:ext cx="737826" cy="257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i="0" u="sng" dirty="0">
              <a:solidFill>
                <a:schemeClr val="accent5">
                  <a:lumMod val="50000"/>
                </a:schemeClr>
              </a:solidFill>
              <a:effectLst/>
            </a:rPr>
            <a:t>тыс.руб.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0.12751</cdr:x>
      <cdr:y>0.81763</cdr:y>
    </cdr:from>
    <cdr:to>
      <cdr:x>0.32659</cdr:x>
      <cdr:y>0.98298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825" y="3514958"/>
          <a:ext cx="1382989" cy="71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Жилищно-</a:t>
          </a:r>
        </a:p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коммунальное </a:t>
          </a:r>
        </a:p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хозяйство</a:t>
          </a:r>
        </a:p>
      </cdr:txBody>
    </cdr:sp>
  </cdr:relSizeAnchor>
  <cdr:relSizeAnchor xmlns:cdr="http://schemas.openxmlformats.org/drawingml/2006/chartDrawing">
    <cdr:from>
      <cdr:x>0</cdr:x>
      <cdr:y>0.43499</cdr:y>
    </cdr:from>
    <cdr:to>
      <cdr:x>0.21564</cdr:x>
      <cdr:y>0.6192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1870005"/>
          <a:ext cx="1498029" cy="791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Общегосударственные</a:t>
          </a:r>
        </a:p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вопросы</a:t>
          </a:r>
        </a:p>
      </cdr:txBody>
    </cdr:sp>
  </cdr:relSizeAnchor>
  <cdr:relSizeAnchor xmlns:cdr="http://schemas.openxmlformats.org/drawingml/2006/chartDrawing">
    <cdr:from>
      <cdr:x>0.42863</cdr:x>
      <cdr:y>0.03935</cdr:y>
    </cdr:from>
    <cdr:to>
      <cdr:x>0.84124</cdr:x>
      <cdr:y>0.15657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77629" y="169149"/>
          <a:ext cx="2866360" cy="503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chemeClr val="tx1"/>
              </a:solidFill>
              <a:effectLst/>
            </a:rPr>
            <a:t>Национальная безопасность </a:t>
          </a:r>
        </a:p>
        <a:p xmlns:a="http://schemas.openxmlformats.org/drawingml/2006/main">
          <a:r>
            <a:rPr lang="ru-RU" sz="1000" b="1" dirty="0">
              <a:solidFill>
                <a:schemeClr val="tx1"/>
              </a:solidFill>
              <a:effectLst/>
            </a:rPr>
            <a:t>и правоохранительная деятельность</a:t>
          </a:r>
        </a:p>
      </cdr:txBody>
    </cdr:sp>
  </cdr:relSizeAnchor>
  <cdr:relSizeAnchor xmlns:cdr="http://schemas.openxmlformats.org/drawingml/2006/chartDrawing">
    <cdr:from>
      <cdr:x>0.68776</cdr:x>
      <cdr:y>0.2424</cdr:y>
    </cdr:from>
    <cdr:to>
      <cdr:x>0.8866</cdr:x>
      <cdr:y>0.36242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777829" y="1042045"/>
          <a:ext cx="1381321" cy="515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000" b="1" dirty="0">
              <a:solidFill>
                <a:schemeClr val="tx1"/>
              </a:solidFill>
              <a:effectLst/>
            </a:rPr>
            <a:t>Социально-</a:t>
          </a:r>
        </a:p>
        <a:p xmlns:a="http://schemas.openxmlformats.org/drawingml/2006/main">
          <a:pPr algn="l"/>
          <a:r>
            <a:rPr lang="ru-RU" sz="1000" b="1" dirty="0">
              <a:solidFill>
                <a:schemeClr val="tx1"/>
              </a:solidFill>
              <a:effectLst/>
            </a:rPr>
            <a:t>культурная сфера </a:t>
          </a:r>
        </a:p>
      </cdr:txBody>
    </cdr:sp>
  </cdr:relSizeAnchor>
  <cdr:relSizeAnchor xmlns:cdr="http://schemas.openxmlformats.org/drawingml/2006/chartDrawing">
    <cdr:from>
      <cdr:x>0.4147</cdr:x>
      <cdr:y>0.47561</cdr:y>
    </cdr:from>
    <cdr:to>
      <cdr:x>0.55582</cdr:x>
      <cdr:y>0.64944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00400" y="2808312"/>
          <a:ext cx="1225209" cy="102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i="1" u="sng" dirty="0">
              <a:solidFill>
                <a:schemeClr val="accent1">
                  <a:lumMod val="75000"/>
                </a:schemeClr>
              </a:solidFill>
              <a:effectLst/>
            </a:rPr>
            <a:t>2024 год – </a:t>
          </a:r>
        </a:p>
        <a:p xmlns:a="http://schemas.openxmlformats.org/drawingml/2006/main">
          <a:pPr algn="ctr"/>
          <a:r>
            <a:rPr lang="ru-RU" sz="1000" b="1" i="1" u="sng" dirty="0">
              <a:solidFill>
                <a:schemeClr val="accent1">
                  <a:lumMod val="75000"/>
                </a:schemeClr>
              </a:solidFill>
              <a:effectLst/>
            </a:rPr>
            <a:t>внутреннее </a:t>
          </a:r>
        </a:p>
        <a:p xmlns:a="http://schemas.openxmlformats.org/drawingml/2006/main">
          <a:pPr algn="ctr"/>
          <a:r>
            <a:rPr lang="ru-RU" sz="1000" b="1" i="1" u="sng" dirty="0">
              <a:solidFill>
                <a:schemeClr val="accent1">
                  <a:lumMod val="75000"/>
                </a:schemeClr>
              </a:solidFill>
              <a:effectLst/>
            </a:rPr>
            <a:t>кольцо</a:t>
          </a:r>
          <a:endParaRPr lang="ru-RU" sz="1050" b="1" i="1" u="sng" dirty="0">
            <a:solidFill>
              <a:schemeClr val="accent1">
                <a:lumMod val="7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0.05553</cdr:x>
      <cdr:y>0.59415</cdr:y>
    </cdr:from>
    <cdr:to>
      <cdr:x>0.18824</cdr:x>
      <cdr:y>0.78148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5763" y="2554213"/>
          <a:ext cx="921923" cy="805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i="1" u="sng" dirty="0">
              <a:solidFill>
                <a:schemeClr val="accent1">
                  <a:lumMod val="75000"/>
                </a:schemeClr>
              </a:solidFill>
              <a:effectLst/>
            </a:rPr>
            <a:t>2025 год – </a:t>
          </a:r>
        </a:p>
        <a:p xmlns:a="http://schemas.openxmlformats.org/drawingml/2006/main">
          <a:pPr algn="ctr"/>
          <a:r>
            <a:rPr lang="ru-RU" sz="1000" b="1" i="1" u="sng" dirty="0">
              <a:solidFill>
                <a:schemeClr val="accent1">
                  <a:lumMod val="75000"/>
                </a:schemeClr>
              </a:solidFill>
              <a:effectLst/>
            </a:rPr>
            <a:t>внешнее </a:t>
          </a:r>
        </a:p>
        <a:p xmlns:a="http://schemas.openxmlformats.org/drawingml/2006/main">
          <a:pPr algn="ctr"/>
          <a:r>
            <a:rPr lang="ru-RU" sz="1000" b="1" i="1" u="sng" dirty="0">
              <a:solidFill>
                <a:schemeClr val="accent1">
                  <a:lumMod val="75000"/>
                </a:schemeClr>
              </a:solidFill>
              <a:effectLst/>
            </a:rPr>
            <a:t>кольцо</a:t>
          </a:r>
          <a:endParaRPr lang="ru-RU" sz="1050" b="1" i="1" u="sng" dirty="0">
            <a:solidFill>
              <a:schemeClr val="accent1">
                <a:lumMod val="75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0.10874</cdr:x>
      <cdr:y>0.16101</cdr:y>
    </cdr:from>
    <cdr:to>
      <cdr:x>0.3196</cdr:x>
      <cdr:y>0.2299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55374" y="692155"/>
          <a:ext cx="1464823" cy="296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Национальная</a:t>
          </a:r>
        </a:p>
        <a:p xmlns:a="http://schemas.openxmlformats.org/drawingml/2006/main">
          <a:pPr algn="r"/>
          <a:r>
            <a:rPr lang="ru-RU" sz="1000" b="1" dirty="0">
              <a:solidFill>
                <a:schemeClr val="tx1"/>
              </a:solidFill>
              <a:effectLst/>
            </a:rPr>
            <a:t>экономика</a:t>
          </a:r>
        </a:p>
      </cdr:txBody>
    </cdr:sp>
  </cdr:relSizeAnchor>
  <cdr:relSizeAnchor xmlns:cdr="http://schemas.openxmlformats.org/drawingml/2006/chartDrawing">
    <cdr:from>
      <cdr:x>0.22465</cdr:x>
      <cdr:y>0.0296</cdr:y>
    </cdr:from>
    <cdr:to>
      <cdr:x>0.34082</cdr:x>
      <cdr:y>0.11096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560635" y="132035"/>
          <a:ext cx="807022" cy="362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1" u="sng" dirty="0">
              <a:solidFill>
                <a:schemeClr val="accent1">
                  <a:lumMod val="75000"/>
                </a:schemeClr>
              </a:solidFill>
              <a:effectLst/>
            </a:rPr>
            <a:t>тыс. руб.</a:t>
          </a:r>
          <a:endParaRPr lang="ru-RU" sz="1050" b="1" i="1" u="sng" dirty="0">
            <a:solidFill>
              <a:schemeClr val="accent1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0.04518</cdr:y>
    </cdr:from>
    <cdr:to>
      <cdr:x>0.18</cdr:x>
      <cdr:y>0.13744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07504" y="115419"/>
          <a:ext cx="751763" cy="2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>
                  <a:lumMod val="75000"/>
                  <a:lumOff val="25000"/>
                </a:schemeClr>
              </a:solidFill>
            </a:rPr>
            <a:t>тыс.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D711B06-F159-4D80-97B3-2E01E48B7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174"/>
          </a:xfrm>
          <a:prstGeom prst="rect">
            <a:avLst/>
          </a:prstGeom>
        </p:spPr>
        <p:txBody>
          <a:bodyPr vert="horz" lIns="91363" tIns="45681" rIns="91363" bIns="456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58E47-87B4-4484-86DC-53739FA62E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33" y="0"/>
            <a:ext cx="2945660" cy="496174"/>
          </a:xfrm>
          <a:prstGeom prst="rect">
            <a:avLst/>
          </a:prstGeom>
        </p:spPr>
        <p:txBody>
          <a:bodyPr vert="horz" lIns="91363" tIns="45681" rIns="91363" bIns="456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47AAF8-5C6D-4E8C-AE11-B54085C763E6}" type="datetimeFigureOut">
              <a:rPr lang="ru-RU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49798FD-452E-4CA2-A45A-DE307F1119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1" rIns="91363" bIns="456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AB27BDD-A101-4F90-A540-B0D19AB73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6027"/>
            <a:ext cx="5438140" cy="4468731"/>
          </a:xfrm>
          <a:prstGeom prst="rect">
            <a:avLst/>
          </a:prstGeom>
        </p:spPr>
        <p:txBody>
          <a:bodyPr vert="horz" lIns="91363" tIns="45681" rIns="91363" bIns="4568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9CB5BD-42CB-44D2-A7CD-C6293E8248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468"/>
            <a:ext cx="2945660" cy="496173"/>
          </a:xfrm>
          <a:prstGeom prst="rect">
            <a:avLst/>
          </a:prstGeom>
        </p:spPr>
        <p:txBody>
          <a:bodyPr vert="horz" lIns="91363" tIns="45681" rIns="91363" bIns="456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01186A-82A2-4F0D-B1AD-C716401E8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33" y="9430468"/>
            <a:ext cx="2945660" cy="496173"/>
          </a:xfrm>
          <a:prstGeom prst="rect">
            <a:avLst/>
          </a:prstGeom>
        </p:spPr>
        <p:txBody>
          <a:bodyPr vert="horz" lIns="91363" tIns="45681" rIns="91363" bIns="4568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71BEEC-23D6-418A-AE83-42AF2F4A5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9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B01F90E5-83D6-46E6-91CC-9FFEBBC81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0078A0B0-AF94-4CCF-9308-A21FFDD3D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4962294C-A7F2-4978-A3DB-144E1E10F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A240B-1493-40E3-90A7-9E0A2E8C804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EB5E080D-3830-46F6-A209-79F4931D2C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2E87EB59-C39E-452B-8153-43DBEDD7CC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32505431-103A-45F1-9208-F65A2F2A2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420" indent="-28554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185" indent="-2284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056" indent="-2284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932" indent="-2284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806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677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552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425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2B954-CCCD-4207-B075-B9C6847273C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867D3564-1A7B-4469-BB75-5C041D3DD9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454DC563-7A6F-42BC-BBEF-54619D82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BDCCDE-7A7D-4121-9F1B-BE0C8B46F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9CB8E4-6B2D-4C0C-BDEB-6BB14B01668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3AF05E6B-C61B-44FB-8230-7CA63C899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5D44AAA9-2A2F-427E-9CE1-7D5257AC38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F3DA45C3-10BD-4000-B344-72CAFDF83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420" indent="-28554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185" indent="-2284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056" indent="-2284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932" indent="-2284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806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677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552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425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6DECB-76EF-4802-B9A3-FAD89BD4EA7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69150AA4-C856-4825-9443-45A473708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52BF0D3B-340F-4DA8-9D49-6CC5BF849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B5D7ED-B377-4B1C-85DE-A0C1634A7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99069E-7FD2-4225-81E8-69903AD080A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00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8DAA932D-3153-44E6-8244-4FCA27C44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AE43EFA4-ED83-40D3-A753-D37D10ED0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C617EC-51C2-42DF-BF07-ED8A0EA0E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F709A3-381F-4DAD-BF84-5B569CB648B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32C4DB20-6205-4E5D-A688-1EF355034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27A656DA-13BB-4F25-9D9E-0EBCAFEDF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DC616-8B3B-4012-9D94-860F8FB73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72BA1-075E-4BB7-807C-B07DC2CCA5E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4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32C4DB20-6205-4E5D-A688-1EF355034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27A656DA-13BB-4F25-9D9E-0EBCAFEDF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DC616-8B3B-4012-9D94-860F8FB73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72BA1-075E-4BB7-807C-B07DC2CCA5E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70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32C4DB20-6205-4E5D-A688-1EF355034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27A656DA-13BB-4F25-9D9E-0EBCAFEDF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DC616-8B3B-4012-9D94-860F8FB73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72BA1-075E-4BB7-807C-B07DC2CCA5E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51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BE8BFD27-CFAA-4A59-A14C-0369E772B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8A645DBB-4B8B-4B16-9A34-FA5BCD11D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BDDAB0-C50C-470E-831C-41FA850BC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E244F-7A17-4F3D-9ED2-5A16124A46C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ED0548C2-0982-4ABB-89CA-36D775EF3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5CB761D6-91A0-43E7-8D48-482D2F7E4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07DF86-2017-4CCF-973D-6182F74C6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86E6C-CFD5-4F5F-BA5A-DD0FC24E0A8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56636C19-F0CC-4E2C-A608-AB2387AE63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E907A913-42AF-471B-BD71-EDB20B355E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C9BCB86A-85DF-4F9A-8681-53521CADA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521079-9796-4F7E-A508-57470C80188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84665CC6-D60B-4240-A4C8-BFB726253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B8F7DDB1-C0D6-4A16-96C6-31499E2D7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286902-CB64-49D9-BFC1-813313E4C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1200-6F8D-460B-87F7-3401F9B7F2F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1BF470EE-A5E0-4F26-82CA-1AE7CE42F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F9753CC2-E874-4D37-A8C8-546658E5C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CF2B68-7B75-4BAA-87F9-559B1C92C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01DE2-FCC1-4CAE-B908-90388FA2308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21CDACB4-8E89-41CF-BE30-D9382A068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5ED4CD8D-0DFF-436A-B06F-D43641034D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DEC8FEA2-CB35-4789-8362-CB49B0227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51C192-981B-4E7A-A272-0521F08837A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id="{8218FB79-5B0C-496D-AE1B-CFDF1361F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id="{A61FBF58-5C73-48F0-AE3F-DA15AD4B2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2729F85D-8C99-49E4-BAB1-5E58AC21B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70D434-961A-4B60-9E84-EFFC4FF7266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9C93F137-7B46-44F6-B941-D52A77BA8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AA0E1B14-A2EE-4B63-B836-E5B5EFDE79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AEDDCC5B-79D3-45D8-B1C4-6C8E03E4D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17B4E-D087-43FA-88C8-03373657747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C478E2CE-3371-4CE2-BA8A-30ED3A31C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D0104CE2-D5A8-4060-9E2E-C347B9D57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6558A4-C435-44B1-AD7B-A08D9E301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7C9392-AC1B-47EE-867E-06504947CF4E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F6FBE2D1-A74D-44C4-9D4C-9DC081FCEB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3513" y="509588"/>
            <a:ext cx="453866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36BA1-5964-4EBF-841B-436922347CF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B33296F0-6AFC-463B-A058-7ECD62CC3D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1DE07664-4821-4717-8D85-1C9DCE6B1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196E9773-C6DB-4609-9223-E95E94521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DB3EB-ACF6-456B-82FE-378C178401D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DB431AB8-48A7-4427-8B4E-9DA6AA086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8FEB9F5A-CD87-4741-BD26-3F6955F9D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F3D05E-0FAA-47E5-8D07-1A81EAFB6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C1BA4-063F-4223-823B-B8BB523CE65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33D7E38C-C7D7-4D03-B3DC-0F2FC21DA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53679330-079A-465D-9468-E17C7F253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F712CCC3-FDE4-4AC0-8601-44140EDFF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56234-2762-405F-80DA-2859C6324B1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33D7E38C-C7D7-4D03-B3DC-0F2FC21DA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53679330-079A-465D-9468-E17C7F253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F712CCC3-FDE4-4AC0-8601-44140EDFF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A56234-2762-405F-80DA-2859C6324B1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10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1D2BC7C6-C622-4168-AAA7-2B48324199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490D1036-4C12-43B2-8A48-435EA96F6F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84EA3DC1-EE5C-4359-9B31-E045C2FB3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420" indent="-28554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185" indent="-2284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056" indent="-2284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932" indent="-2284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806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677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552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425" indent="-2284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540B7-EC94-4BB3-8755-DCB6F29D18F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78E3F294-C96D-4234-8A03-8055FE17C8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5909339B-776E-4969-AFE1-C80C7D86D8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25EB3D1A-DDEA-4156-9BF4-44538D12E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44" indent="-2855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67" indent="-22841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91" indent="-22841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720" indent="-22841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547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71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200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3026" indent="-22841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450A6-F25C-464D-900C-2AC43A730D1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3E7820CB-8FC6-4953-81FD-335258B95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2950"/>
            <a:ext cx="6618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6F392A76-802C-4CC6-B6FC-4347689FA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21531-DDE6-4B05-B65C-C06497023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16546-F9F0-4A2C-AF9B-A88ECA2B0DA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3A6669C3-470A-48CC-9DB7-2C98E3FBA2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56658-9B6B-49AE-8B3D-28D0E007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AA3D-F684-4247-A223-22E9DD6224FC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1AD1C4-0195-4101-9F88-5BD6C8BE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426C72-28AD-4AB2-8D70-0502D90F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73B5-D7A0-475E-853A-64B7AAE87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9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37959C-EE39-4880-8EA2-9FBF12B2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523F-D645-4661-B17D-FF1B469633CF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2FB17-8B9F-4D1E-B097-D4BD77E3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B05B6-7401-40BC-ABD1-42367630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9B52-7611-4584-8D2D-471FE6838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3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77A6F-B3CA-4F58-8AA2-63C99204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CDF1-181D-4A12-8EF5-8B992DD752DC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AD686-55D7-4AFF-A1CE-66186CA5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BB682-FC36-41C8-847A-0CBD96CE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9D0A-28BA-4C22-940E-027CFF3CF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3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9AEC7-F355-472F-AB60-C88BC4FB5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4D8C7-75D6-45C0-9EA6-F67E5D298F33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FFE1B-B70B-4C44-B692-7BE8CB27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7030B-05BA-43A5-B9B7-F26D1B6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A7CB-C263-48FA-A924-068911DAF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9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AB454-18AD-478D-9722-D4A262FF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8585-6C7B-4828-8735-1D4132A9B02C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02690-A2D0-400C-8AA4-1C87A361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A19FA-E983-4208-B69D-EA86E4F9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7D89-71D2-462A-A195-B70C3445F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3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3D677B5-2752-4C34-A0CB-B1CA0CCF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BDE4-7E5A-4D37-A75B-0DF70B6820A6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9570B07-A1AA-4A22-A4D0-2B72B611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1450967-D858-404D-A748-B94948BD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8B679-8563-45CC-A528-5ADA23263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F0092C9-1AF2-45DF-8B32-D1E9647D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4B1E-7F72-452C-8CB8-16C36CB88EEE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D72A9BD-DCFD-4BEE-8FAD-DF9BB7A6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4D92FB6-FCD3-4F27-AB4E-05BAEBBF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4885-DF90-4D1B-A661-8D40BA479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1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FBC1B5E-C394-4E14-A082-7883C58D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6D62-C0F1-4562-8879-1F2B25C75C56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807786B-B149-4295-B142-BA83FB20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7CDD5D6-3D88-4084-8D6D-21F02370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2E03-39D5-4021-963A-300F3550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E4D1549-3453-4122-A0B2-C9AD669F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21BD-5797-4294-8E7D-072697796B90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A037A41-D937-458B-BF54-FD9B0A2C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50170BF-38F6-4E79-A1C3-DD8DFDF3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D5A-C2EE-4DEA-9738-EF4CF3DC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7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E2AAD6E-FBA9-42D1-B56B-3FA83985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3A01-00A0-44D8-816A-A47572D2B1CA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E41E66A-82B1-42B4-8F3C-6763A470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F827894-FC3A-49CC-B177-4CDBFE18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CC883-1D7F-4DAD-AD22-89C5C3EC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2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7E356F7-35CE-4C2F-9640-702D711C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3A92-5EC8-4E5A-B5E4-A2DECA3C06A8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8C2F9F8-5738-49D4-8421-70724EDE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568524-2F96-4B99-AADA-9A33945B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5F85-D089-4FFA-A272-2023DAE63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78B6610D-13C9-4D65-8337-56CFEEF83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151B730-3526-407C-B49C-2900A6137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0CC3B-C7ED-47E1-A543-3FE0C9982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D396EEB-A5EB-4EF2-A152-90F8977EF144}" type="datetime1">
              <a:rPr lang="ru-RU" smtClean="0"/>
              <a:pPr>
                <a:defRPr/>
              </a:pPr>
              <a:t>24.06.2026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4944F-4A74-478F-970C-3EB072EDB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727F6-EE9A-494A-B0DE-6FE958565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D82C638A-6FCC-4E01-957A-E23F4622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18" Type="http://schemas.microsoft.com/office/2007/relationships/hdphoto" Target="../media/hdphoto9.wdp"/><Relationship Id="rId3" Type="http://schemas.microsoft.com/office/2007/relationships/hdphoto" Target="../media/hdphoto2.wdp"/><Relationship Id="rId21" Type="http://schemas.microsoft.com/office/2007/relationships/hdphoto" Target="../media/hdphoto10.wdp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microsoft.com/office/2007/relationships/hdphoto" Target="../media/hdphoto8.wdp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24" Type="http://schemas.microsoft.com/office/2007/relationships/hdphoto" Target="../media/hdphoto11.wdp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8.png"/><Relationship Id="rId10" Type="http://schemas.microsoft.com/office/2007/relationships/hdphoto" Target="../media/hdphoto5.wdp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7.wdp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2.wdp"/><Relationship Id="rId4" Type="http://schemas.openxmlformats.org/officeDocument/2006/relationships/diagramData" Target="../diagrams/data3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5" Type="http://schemas.microsoft.com/office/2007/relationships/hdphoto" Target="../media/hdphoto19.wdp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16.wdp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2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26" Type="http://schemas.openxmlformats.org/officeDocument/2006/relationships/image" Target="../media/image51.png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24" Type="http://schemas.openxmlformats.org/officeDocument/2006/relationships/image" Target="../media/image49.png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23" Type="http://schemas.openxmlformats.org/officeDocument/2006/relationships/image" Target="../media/image48.jpeg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Relationship Id="rId27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21.wdp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95.jpe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94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microsoft.com/office/2007/relationships/hdphoto" Target="../media/hdphoto22.wdp"/><Relationship Id="rId9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1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116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jpe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Администрация Волховского муниципального района">
            <a:extLst>
              <a:ext uri="{FF2B5EF4-FFF2-40B4-BE49-F238E27FC236}">
                <a16:creationId xmlns:a16="http://schemas.microsoft.com/office/drawing/2014/main" id="{23614002-E19E-4462-8071-BEF0713D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94" y="1020366"/>
            <a:ext cx="674412" cy="83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43D3CE-42E2-4FFD-B52B-F1C98CBD18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3" y="73501"/>
            <a:ext cx="698303" cy="8687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BEE94-4415-4E30-8B57-0D375BAB7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1092"/>
            <a:ext cx="9144000" cy="36724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9DE2D6-5196-4C96-A2FC-F6792C8FD4AA}"/>
              </a:ext>
            </a:extLst>
          </p:cNvPr>
          <p:cNvSpPr/>
          <p:nvPr/>
        </p:nvSpPr>
        <p:spPr>
          <a:xfrm>
            <a:off x="1288042" y="-596602"/>
            <a:ext cx="7776864" cy="3991400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ctr" defTabSz="1778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 ДЛЯ ГРАЖДАН </a:t>
            </a:r>
          </a:p>
          <a:p>
            <a:pPr algn="ctr"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проекту решения Совета депутатов МО город Волхов  </a:t>
            </a:r>
            <a:r>
              <a:rPr lang="ru-RU" sz="3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«Об исполнении бюджета МО город Волхов </a:t>
            </a:r>
          </a:p>
          <a:p>
            <a:pPr algn="ctr"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2025 год»</a:t>
            </a:r>
            <a:endParaRPr lang="ru-RU" sz="3600" b="1" dirty="0">
              <a:ln w="10541" cmpd="sng">
                <a:noFill/>
                <a:prstDash val="solid"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>
            <a:extLst>
              <a:ext uri="{FF2B5EF4-FFF2-40B4-BE49-F238E27FC236}">
                <a16:creationId xmlns:a16="http://schemas.microsoft.com/office/drawing/2014/main" id="{620DFE2B-307D-4599-B130-12D90729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745" y="3672471"/>
            <a:ext cx="2133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8" descr="https://serdobsk.pnzreg.ru/upload/iblock/dce/dced8138c0bbbaad54150709f9f6868f.jpg">
            <a:extLst>
              <a:ext uri="{FF2B5EF4-FFF2-40B4-BE49-F238E27FC236}">
                <a16:creationId xmlns:a16="http://schemas.microsoft.com/office/drawing/2014/main" id="{BE249EF9-E56C-4AFD-B344-ED81264A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289" y="2635640"/>
            <a:ext cx="1323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4" descr="http://alcoonline.ru/uploads/images/%D0%B2%D0%B8%D0%BD%D0%BE%D0%B4%D0%B5%D0%BB%D0%B8%D0%B5/%D0%B2%D0%B8%D0%BD%D0%BE/%D0%B2%D0%B8%D0%BD%D0%BE%20%D0%A0%D0%A4/%D0%B2%D0%B8%D0%BB%D0%B0%D1%88/6575.png">
            <a:extLst>
              <a:ext uri="{FF2B5EF4-FFF2-40B4-BE49-F238E27FC236}">
                <a16:creationId xmlns:a16="http://schemas.microsoft.com/office/drawing/2014/main" id="{45243986-345D-4A35-9D3B-8EE7935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395" y="2038932"/>
            <a:ext cx="1473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https://www.crbvolhov.ru/images/logo-krugloe-001.png">
            <a:extLst>
              <a:ext uri="{FF2B5EF4-FFF2-40B4-BE49-F238E27FC236}">
                <a16:creationId xmlns:a16="http://schemas.microsoft.com/office/drawing/2014/main" id="{7708279E-7CB8-4DCE-A02D-EF0F07EB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5" y="2682771"/>
            <a:ext cx="1514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https://im0-tub-ru.yandex.net/i?id=1e1015c46f6f15a014712d6428ff9820-l&amp;n=13">
            <a:extLst>
              <a:ext uri="{FF2B5EF4-FFF2-40B4-BE49-F238E27FC236}">
                <a16:creationId xmlns:a16="http://schemas.microsoft.com/office/drawing/2014/main" id="{4004B9CE-FA5F-4DDE-BE0B-D93D0B70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4519613"/>
            <a:ext cx="32750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http://igd.sfu-kras.ru/wp-content/uploads/2019/03/%D0%90%D0%9E-%C2%AB%D0%90%D0%BF%D0%B0%D1%82%D0%B8%D1%82%C2%BB-768x512.jpg">
            <a:extLst>
              <a:ext uri="{FF2B5EF4-FFF2-40B4-BE49-F238E27FC236}">
                <a16:creationId xmlns:a16="http://schemas.microsoft.com/office/drawing/2014/main" id="{0BB743D1-861A-45DE-9FED-EA414E44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5" y="1428645"/>
            <a:ext cx="1793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8" descr="https://sk-sistema.ru/wp-content/uploads/2019/10/C4H3qjh2Cn4.jpg">
            <a:extLst>
              <a:ext uri="{FF2B5EF4-FFF2-40B4-BE49-F238E27FC236}">
                <a16:creationId xmlns:a16="http://schemas.microsoft.com/office/drawing/2014/main" id="{A4E1E72C-5750-4E19-8DFD-18D0AACF3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0" y="183286"/>
            <a:ext cx="2136296" cy="109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 descr="Лого">
            <a:extLst>
              <a:ext uri="{FF2B5EF4-FFF2-40B4-BE49-F238E27FC236}">
                <a16:creationId xmlns:a16="http://schemas.microsoft.com/office/drawing/2014/main" id="{CC34AA68-4B49-4183-B790-F1904BA3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870" y="3359492"/>
            <a:ext cx="1296988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old.rakurs.su/wp-content/uploads/2015/07/Talosto.gif">
            <a:extLst>
              <a:ext uri="{FF2B5EF4-FFF2-40B4-BE49-F238E27FC236}">
                <a16:creationId xmlns:a16="http://schemas.microsoft.com/office/drawing/2014/main" id="{861E75D2-21A9-4220-9591-98EE6785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2894" y="3690576"/>
            <a:ext cx="1562225" cy="8787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9" name="Picture 2" descr="https://serviceit.su/wp-content/uploads/project-4_logo.png">
            <a:extLst>
              <a:ext uri="{FF2B5EF4-FFF2-40B4-BE49-F238E27FC236}">
                <a16:creationId xmlns:a16="http://schemas.microsoft.com/office/drawing/2014/main" id="{060B2F82-92BA-4C6F-92DE-8D94DD51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4084638"/>
            <a:ext cx="9445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D7F5C7-5B04-464E-8E8C-B853ADA52C67}"/>
              </a:ext>
            </a:extLst>
          </p:cNvPr>
          <p:cNvSpPr txBox="1">
            <a:spLocks/>
          </p:cNvSpPr>
          <p:nvPr/>
        </p:nvSpPr>
        <p:spPr>
          <a:xfrm>
            <a:off x="4150893" y="77787"/>
            <a:ext cx="4951859" cy="2510954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Исполнение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доходной части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МО город Волхов</a:t>
            </a:r>
          </a:p>
        </p:txBody>
      </p:sp>
      <p:pic>
        <p:nvPicPr>
          <p:cNvPr id="19472" name="Picture 8" descr="http://rus-economy.ru/images/picto/59136ddbbc7be_user.png">
            <a:extLst>
              <a:ext uri="{FF2B5EF4-FFF2-40B4-BE49-F238E27FC236}">
                <a16:creationId xmlns:a16="http://schemas.microsoft.com/office/drawing/2014/main" id="{88D88249-626E-46DD-906F-7C0D8B75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327" y="2845574"/>
            <a:ext cx="2199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161B59-D119-41A5-BA82-1E42C114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72038"/>
            <a:ext cx="2133600" cy="273050"/>
          </a:xfrm>
        </p:spPr>
        <p:txBody>
          <a:bodyPr/>
          <a:lstStyle/>
          <a:p>
            <a:pPr>
              <a:defRPr/>
            </a:pPr>
            <a:fld id="{2733D8EF-CD54-43C9-9E40-208E6ADB6DF2}" type="slidenum">
              <a:rPr lang="ru-RU" sz="10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10</a:t>
            </a:fld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74" name="Рисунок 7">
            <a:extLst>
              <a:ext uri="{FF2B5EF4-FFF2-40B4-BE49-F238E27FC236}">
                <a16:creationId xmlns:a16="http://schemas.microsoft.com/office/drawing/2014/main" id="{80B67B7A-D2F6-4F98-8420-5190B873F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6551" y="908573"/>
            <a:ext cx="2164342" cy="15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https://www.ekodar.ru/upload/medialibrary/179/1_logo.jpg">
            <a:extLst>
              <a:ext uri="{FF2B5EF4-FFF2-40B4-BE49-F238E27FC236}">
                <a16:creationId xmlns:a16="http://schemas.microsoft.com/office/drawing/2014/main" id="{3BC6B1DA-A685-45FB-834E-B4855DAC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600" y="2568320"/>
            <a:ext cx="1804344" cy="101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A69E0C1A-B994-4430-95BF-8E6174BB4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64847"/>
              </p:ext>
            </p:extLst>
          </p:nvPr>
        </p:nvGraphicFramePr>
        <p:xfrm>
          <a:off x="-90264" y="483518"/>
          <a:ext cx="9036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81EFC0-9145-4C61-9FF3-AE9B4D8EAA02}"/>
              </a:ext>
            </a:extLst>
          </p:cNvPr>
          <p:cNvSpPr txBox="1">
            <a:spLocks/>
          </p:cNvSpPr>
          <p:nvPr/>
        </p:nvSpPr>
        <p:spPr>
          <a:xfrm>
            <a:off x="539551" y="0"/>
            <a:ext cx="7776865" cy="567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F46ED-3C70-4FDF-A643-5E8B8918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82703"/>
            <a:ext cx="2133600" cy="274637"/>
          </a:xfrm>
        </p:spPr>
        <p:txBody>
          <a:bodyPr/>
          <a:lstStyle/>
          <a:p>
            <a:pPr>
              <a:defRPr/>
            </a:pPr>
            <a:fld id="{E32C4D5A-C2EE-4DEA-9738-EF4CF3DCEB3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2">
            <a:extLst>
              <a:ext uri="{FF2B5EF4-FFF2-40B4-BE49-F238E27FC236}">
                <a16:creationId xmlns:a16="http://schemas.microsoft.com/office/drawing/2014/main" id="{4A09369C-7401-4FD7-A270-6DABC4A65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089873"/>
              </p:ext>
            </p:extLst>
          </p:nvPr>
        </p:nvGraphicFramePr>
        <p:xfrm>
          <a:off x="3151166" y="439064"/>
          <a:ext cx="61214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1D1B75-7F6F-4959-894B-B315170C96FD}"/>
              </a:ext>
            </a:extLst>
          </p:cNvPr>
          <p:cNvSpPr txBox="1"/>
          <p:nvPr/>
        </p:nvSpPr>
        <p:spPr>
          <a:xfrm flipH="1">
            <a:off x="1712367" y="1817068"/>
            <a:ext cx="1872208" cy="840656"/>
          </a:xfrm>
          <a:prstGeom prst="leftArrow">
            <a:avLst>
              <a:gd name="adj1" fmla="val 72094"/>
              <a:gd name="adj2" fmla="val 10910"/>
            </a:avLst>
          </a:prstGeom>
          <a:solidFill>
            <a:srgbClr val="C0D597">
              <a:alpha val="9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00000"/>
                </a:solidFill>
                <a:latin typeface="+mn-lt"/>
                <a:cs typeface="+mn-cs"/>
              </a:rPr>
              <a:t>      Снижение доходов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00000"/>
                </a:solidFill>
                <a:latin typeface="+mn-lt"/>
                <a:cs typeface="+mn-cs"/>
              </a:rPr>
              <a:t>на </a:t>
            </a:r>
            <a:r>
              <a:rPr lang="ru-RU" sz="1100" b="1" dirty="0">
                <a:solidFill>
                  <a:srgbClr val="C00000"/>
                </a:solidFill>
                <a:latin typeface="+mn-lt"/>
                <a:cs typeface="+mn-cs"/>
              </a:rPr>
              <a:t>95 155,5 </a:t>
            </a:r>
            <a:r>
              <a:rPr lang="ru-RU" sz="800" b="1" dirty="0">
                <a:solidFill>
                  <a:srgbClr val="C00000"/>
                </a:solidFill>
                <a:latin typeface="+mn-lt"/>
                <a:cs typeface="+mn-cs"/>
              </a:rPr>
              <a:t>тыс. руб.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00000"/>
                </a:solidFill>
                <a:latin typeface="+mn-lt"/>
                <a:cs typeface="+mn-cs"/>
              </a:rPr>
              <a:t>или на </a:t>
            </a:r>
            <a:r>
              <a:rPr lang="ru-RU" sz="1100" b="1" dirty="0">
                <a:solidFill>
                  <a:srgbClr val="C00000"/>
                </a:solidFill>
                <a:latin typeface="+mn-lt"/>
                <a:cs typeface="+mn-cs"/>
              </a:rPr>
              <a:t>10,2</a:t>
            </a:r>
            <a:r>
              <a:rPr lang="ru-RU" sz="1050" b="1" dirty="0">
                <a:solidFill>
                  <a:srgbClr val="C00000"/>
                </a:solidFill>
                <a:latin typeface="+mn-lt"/>
                <a:cs typeface="+mn-cs"/>
              </a:rPr>
              <a:t>%</a:t>
            </a:r>
          </a:p>
        </p:txBody>
      </p:sp>
      <p:sp>
        <p:nvSpPr>
          <p:cNvPr id="22" name="Выноска со стрелкой вниз 21">
            <a:extLst>
              <a:ext uri="{FF2B5EF4-FFF2-40B4-BE49-F238E27FC236}">
                <a16:creationId xmlns:a16="http://schemas.microsoft.com/office/drawing/2014/main" id="{608FBC35-7E77-4891-9A21-277CF10EB891}"/>
              </a:ext>
            </a:extLst>
          </p:cNvPr>
          <p:cNvSpPr/>
          <p:nvPr/>
        </p:nvSpPr>
        <p:spPr>
          <a:xfrm>
            <a:off x="7164288" y="672609"/>
            <a:ext cx="1641212" cy="864095"/>
          </a:xfrm>
          <a:prstGeom prst="downArrowCallout">
            <a:avLst>
              <a:gd name="adj1" fmla="val 26663"/>
              <a:gd name="adj2" fmla="val 25000"/>
              <a:gd name="adj3" fmla="val 10348"/>
              <a:gd name="adj4" fmla="val 81722"/>
            </a:avLst>
          </a:prstGeom>
          <a:solidFill>
            <a:schemeClr val="accent3">
              <a:lumMod val="40000"/>
              <a:lumOff val="60000"/>
              <a:alpha val="7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 Снижение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на </a:t>
            </a:r>
            <a:r>
              <a:rPr lang="ru-RU" sz="1200" b="1" dirty="0">
                <a:solidFill>
                  <a:srgbClr val="C00000"/>
                </a:solidFill>
              </a:rPr>
              <a:t>134 348,0 </a:t>
            </a:r>
            <a:r>
              <a:rPr lang="ru-RU" sz="900" b="1" dirty="0">
                <a:solidFill>
                  <a:srgbClr val="C00000"/>
                </a:solidFill>
              </a:rPr>
              <a:t>тыс. руб. </a:t>
            </a:r>
            <a:endParaRPr lang="ru-RU" b="1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или </a:t>
            </a:r>
            <a:r>
              <a:rPr lang="ru-RU" sz="1200" b="1" dirty="0">
                <a:solidFill>
                  <a:srgbClr val="C00000"/>
                </a:solidFill>
              </a:rPr>
              <a:t>27,1</a:t>
            </a:r>
            <a:r>
              <a:rPr lang="ru-RU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146332-581A-4B29-861A-9DE7CC1F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6FFABE9-BEDD-467A-98DB-AE9BB4C31038}" type="slidenum">
              <a:rPr lang="ru-RU" sz="10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12</a:t>
            </a:fld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Выноска со стрелкой вниз 14">
            <a:extLst>
              <a:ext uri="{FF2B5EF4-FFF2-40B4-BE49-F238E27FC236}">
                <a16:creationId xmlns:a16="http://schemas.microsoft.com/office/drawing/2014/main" id="{46495D81-89C0-4469-852E-1595B34E52F2}"/>
              </a:ext>
            </a:extLst>
          </p:cNvPr>
          <p:cNvSpPr/>
          <p:nvPr/>
        </p:nvSpPr>
        <p:spPr>
          <a:xfrm>
            <a:off x="4677311" y="2067694"/>
            <a:ext cx="1557548" cy="864095"/>
          </a:xfrm>
          <a:prstGeom prst="downArrowCallout">
            <a:avLst>
              <a:gd name="adj1" fmla="val 26663"/>
              <a:gd name="adj2" fmla="val 25000"/>
              <a:gd name="adj3" fmla="val 10348"/>
              <a:gd name="adj4" fmla="val 81722"/>
            </a:avLst>
          </a:prstGeom>
          <a:solidFill>
            <a:schemeClr val="accent3">
              <a:lumMod val="40000"/>
              <a:lumOff val="60000"/>
              <a:alpha val="79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  Увеличение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на </a:t>
            </a:r>
            <a:r>
              <a:rPr lang="ru-RU" sz="1200" b="1" dirty="0">
                <a:solidFill>
                  <a:srgbClr val="6600CC"/>
                </a:solidFill>
              </a:rPr>
              <a:t>39 192,5 </a:t>
            </a:r>
            <a:r>
              <a:rPr lang="ru-RU" sz="900" b="1" dirty="0">
                <a:solidFill>
                  <a:srgbClr val="6600CC"/>
                </a:solidFill>
              </a:rPr>
              <a:t>тыс. руб. </a:t>
            </a:r>
            <a:endParaRPr lang="ru-RU" sz="1050" b="1" dirty="0">
              <a:solidFill>
                <a:srgbClr val="6600CC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или </a:t>
            </a:r>
            <a:r>
              <a:rPr lang="ru-RU" sz="1200" b="1" dirty="0">
                <a:solidFill>
                  <a:srgbClr val="6600CC"/>
                </a:solidFill>
              </a:rPr>
              <a:t>8,9</a:t>
            </a:r>
            <a:r>
              <a:rPr lang="ru-RU" b="1" dirty="0">
                <a:solidFill>
                  <a:srgbClr val="6600CC"/>
                </a:solidFill>
              </a:rPr>
              <a:t>%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7A92765-5228-43BC-B4F3-02935746AF0A}"/>
              </a:ext>
            </a:extLst>
          </p:cNvPr>
          <p:cNvSpPr txBox="1">
            <a:spLocks/>
          </p:cNvSpPr>
          <p:nvPr/>
        </p:nvSpPr>
        <p:spPr>
          <a:xfrm>
            <a:off x="108648" y="-1918"/>
            <a:ext cx="9137327" cy="3674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доходной части бюджета за 2024-2025 годы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F65C0AE-97E5-4468-AC0B-2B00ACB716D5}"/>
              </a:ext>
            </a:extLst>
          </p:cNvPr>
          <p:cNvCxnSpPr>
            <a:cxnSpLocks/>
          </p:cNvCxnSpPr>
          <p:nvPr/>
        </p:nvCxnSpPr>
        <p:spPr>
          <a:xfrm>
            <a:off x="7308304" y="771550"/>
            <a:ext cx="0" cy="5494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58CA86D-224E-49CD-AE10-996AE322C673}"/>
              </a:ext>
            </a:extLst>
          </p:cNvPr>
          <p:cNvCxnSpPr/>
          <p:nvPr/>
        </p:nvCxnSpPr>
        <p:spPr>
          <a:xfrm flipV="1">
            <a:off x="4788024" y="2123318"/>
            <a:ext cx="0" cy="569913"/>
          </a:xfrm>
          <a:prstGeom prst="straightConnector1">
            <a:avLst/>
          </a:prstGeom>
          <a:ln>
            <a:solidFill>
              <a:srgbClr val="6600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51" name="TextBox 13">
            <a:extLst>
              <a:ext uri="{FF2B5EF4-FFF2-40B4-BE49-F238E27FC236}">
                <a16:creationId xmlns:a16="http://schemas.microsoft.com/office/drawing/2014/main" id="{01A1F1D7-540D-43C0-A0D2-018457BB0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168" y="3252289"/>
            <a:ext cx="8016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70C0"/>
                </a:solidFill>
              </a:rPr>
              <a:t>Удельный вес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70C0"/>
                </a:solidFill>
              </a:rPr>
              <a:t>57%</a:t>
            </a:r>
          </a:p>
        </p:txBody>
      </p:sp>
      <p:sp>
        <p:nvSpPr>
          <p:cNvPr id="22552" name="TextBox 25">
            <a:extLst>
              <a:ext uri="{FF2B5EF4-FFF2-40B4-BE49-F238E27FC236}">
                <a16:creationId xmlns:a16="http://schemas.microsoft.com/office/drawing/2014/main" id="{8C24DCF6-009B-42EE-90AD-BDE4C6F0B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690" y="3252289"/>
            <a:ext cx="8001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70C0"/>
                </a:solidFill>
              </a:rPr>
              <a:t>Удельный вес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70C0"/>
                </a:solidFill>
              </a:rPr>
              <a:t>43%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8E5A5FD-AE32-4B44-91CE-9752CEB39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36620"/>
              </p:ext>
            </p:extLst>
          </p:nvPr>
        </p:nvGraphicFramePr>
        <p:xfrm>
          <a:off x="108648" y="536908"/>
          <a:ext cx="3379786" cy="12801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46835">
                  <a:extLst>
                    <a:ext uri="{9D8B030D-6E8A-4147-A177-3AD203B41FA5}">
                      <a16:colId xmlns:a16="http://schemas.microsoft.com/office/drawing/2014/main" val="4114205330"/>
                    </a:ext>
                  </a:extLst>
                </a:gridCol>
                <a:gridCol w="1103583">
                  <a:extLst>
                    <a:ext uri="{9D8B030D-6E8A-4147-A177-3AD203B41FA5}">
                      <a16:colId xmlns:a16="http://schemas.microsoft.com/office/drawing/2014/main" val="3041225616"/>
                    </a:ext>
                  </a:extLst>
                </a:gridCol>
                <a:gridCol w="1229368">
                  <a:extLst>
                    <a:ext uri="{9D8B030D-6E8A-4147-A177-3AD203B41FA5}">
                      <a16:colId xmlns:a16="http://schemas.microsoft.com/office/drawing/2014/main" val="2088231935"/>
                    </a:ext>
                  </a:extLst>
                </a:gridCol>
              </a:tblGrid>
              <a:tr h="3028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651499"/>
                  </a:ext>
                </a:extLst>
              </a:tr>
              <a:tr h="252409">
                <a:tc>
                  <a:txBody>
                    <a:bodyPr/>
                    <a:lstStyle/>
                    <a:p>
                      <a:r>
                        <a:rPr lang="ru-RU" sz="14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994 137,8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856 125,9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911950"/>
                  </a:ext>
                </a:extLst>
              </a:tr>
              <a:tr h="252409">
                <a:tc>
                  <a:txBody>
                    <a:bodyPr/>
                    <a:lstStyle/>
                    <a:p>
                      <a:r>
                        <a:rPr lang="ru-RU" sz="1400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935 202,2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840 046,7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168541"/>
                  </a:ext>
                </a:extLst>
              </a:tr>
              <a:tr h="252409">
                <a:tc>
                  <a:txBody>
                    <a:bodyPr/>
                    <a:lstStyle/>
                    <a:p>
                      <a:r>
                        <a:rPr lang="ru-RU" sz="1050" dirty="0"/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94,1%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98,1%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49182"/>
                  </a:ext>
                </a:extLst>
              </a:tr>
            </a:tbl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3C8A36-1B08-4B14-8B7C-7D4306C00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999358"/>
            <a:ext cx="3549079" cy="180464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2FA5562-9FFF-4F12-A73F-6F1DCAF2BDB2}"/>
              </a:ext>
            </a:extLst>
          </p:cNvPr>
          <p:cNvCxnSpPr>
            <a:cxnSpLocks/>
          </p:cNvCxnSpPr>
          <p:nvPr/>
        </p:nvCxnSpPr>
        <p:spPr>
          <a:xfrm>
            <a:off x="1907704" y="1995686"/>
            <a:ext cx="0" cy="504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146332-581A-4B29-861A-9DE7CC1F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6FFABE9-BEDD-467A-98DB-AE9BB4C31038}" type="slidenum">
              <a:rPr lang="ru-RU" sz="10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13</a:t>
            </a:fld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7A92765-5228-43BC-B4F3-02935746AF0A}"/>
              </a:ext>
            </a:extLst>
          </p:cNvPr>
          <p:cNvSpPr txBox="1">
            <a:spLocks/>
          </p:cNvSpPr>
          <p:nvPr/>
        </p:nvSpPr>
        <p:spPr>
          <a:xfrm>
            <a:off x="108648" y="-1918"/>
            <a:ext cx="9137327" cy="3674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0541" cmpd="sng">
                <a:noFill/>
                <a:prstDash val="solid"/>
              </a:ln>
              <a:solidFill>
                <a:schemeClr val="bg1">
                  <a:lumMod val="8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7EA73D-0C10-4B74-81D9-4196382F9281}"/>
              </a:ext>
            </a:extLst>
          </p:cNvPr>
          <p:cNvSpPr/>
          <p:nvPr/>
        </p:nvSpPr>
        <p:spPr>
          <a:xfrm>
            <a:off x="323528" y="1554847"/>
            <a:ext cx="2880320" cy="46701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66A29BC-FA09-4927-B181-DC5FAFD2449C}"/>
              </a:ext>
            </a:extLst>
          </p:cNvPr>
          <p:cNvSpPr/>
          <p:nvPr/>
        </p:nvSpPr>
        <p:spPr>
          <a:xfrm>
            <a:off x="3383402" y="1554847"/>
            <a:ext cx="2628757" cy="467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10D49D-5DAF-4AD9-9223-D9B966EEF963}"/>
              </a:ext>
            </a:extLst>
          </p:cNvPr>
          <p:cNvSpPr/>
          <p:nvPr/>
        </p:nvSpPr>
        <p:spPr>
          <a:xfrm>
            <a:off x="6191714" y="1554847"/>
            <a:ext cx="2628757" cy="472702"/>
          </a:xfrm>
          <a:prstGeom prst="rect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C5B013B-55A8-4AB7-BE2C-5083564A806F}"/>
              </a:ext>
            </a:extLst>
          </p:cNvPr>
          <p:cNvSpPr/>
          <p:nvPr/>
        </p:nvSpPr>
        <p:spPr>
          <a:xfrm>
            <a:off x="323529" y="2200937"/>
            <a:ext cx="2880320" cy="134670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доходы физических лиц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 на нефтепродукты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сельскохозяйственный налог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физических лиц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8846BD2-1E29-4552-B1D9-EED495740DAD}"/>
              </a:ext>
            </a:extLst>
          </p:cNvPr>
          <p:cNvSpPr/>
          <p:nvPr/>
        </p:nvSpPr>
        <p:spPr>
          <a:xfrm>
            <a:off x="3383403" y="2200938"/>
            <a:ext cx="2628758" cy="13467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использования земли и имущества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оказания платных услуг и компенсации затрат государства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продажи материальных и нематериальных активов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Штрафы, санкции, возмещение ущерба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Инициативные платежи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EB6F9B5-5F45-41BE-82EA-3875B71BE96C}"/>
              </a:ext>
            </a:extLst>
          </p:cNvPr>
          <p:cNvSpPr/>
          <p:nvPr/>
        </p:nvSpPr>
        <p:spPr>
          <a:xfrm>
            <a:off x="6191715" y="2200938"/>
            <a:ext cx="2628757" cy="1346701"/>
          </a:xfrm>
          <a:prstGeom prst="rect">
            <a:avLst/>
          </a:prstGeom>
          <a:solidFill>
            <a:srgbClr val="6F3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Дотации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межбюджетные трансферты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в виде добровольных пожертвований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от получения и возврата остатков целевых поступлений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B85B9F-5848-4D79-AB5C-58AF475D5553}"/>
              </a:ext>
            </a:extLst>
          </p:cNvPr>
          <p:cNvSpPr/>
          <p:nvPr/>
        </p:nvSpPr>
        <p:spPr>
          <a:xfrm>
            <a:off x="323528" y="758180"/>
            <a:ext cx="8496943" cy="589433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ИСТОЧНИКИ, ФОРМИРУЮЩИЕ ДОХОДЫ БЮДЖЕТА МО ГОРОД ВОЛХОВ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7E8B1-B72E-41F5-A0DA-8732FB43C2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46" y="3547638"/>
            <a:ext cx="1440084" cy="1512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05FB30-9D7B-4274-941C-DF09F7741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605451"/>
            <a:ext cx="1451530" cy="15127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B6B72A-0849-4FC5-BFCF-3FC0C65C71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3820447"/>
            <a:ext cx="2099833" cy="11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3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DBEFE8-3B32-4CA6-8ECB-81AAE9C6C9EC}"/>
              </a:ext>
            </a:extLst>
          </p:cNvPr>
          <p:cNvSpPr txBox="1">
            <a:spLocks/>
          </p:cNvSpPr>
          <p:nvPr/>
        </p:nvSpPr>
        <p:spPr>
          <a:xfrm>
            <a:off x="2373040" y="-51833"/>
            <a:ext cx="6126116" cy="1011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за 2024-2025 годы в разрезе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источников доходов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12">
            <a:extLst>
              <a:ext uri="{FF2B5EF4-FFF2-40B4-BE49-F238E27FC236}">
                <a16:creationId xmlns:a16="http://schemas.microsoft.com/office/drawing/2014/main" id="{3E17B16F-A848-4BFA-8239-4CC86272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60626"/>
              </p:ext>
            </p:extLst>
          </p:nvPr>
        </p:nvGraphicFramePr>
        <p:xfrm>
          <a:off x="1331640" y="1030012"/>
          <a:ext cx="8404225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7AEAA84-8F9C-40EC-AA0A-D903BF2EA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472532"/>
              </p:ext>
            </p:extLst>
          </p:nvPr>
        </p:nvGraphicFramePr>
        <p:xfrm>
          <a:off x="179512" y="481611"/>
          <a:ext cx="352839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4217AC-3023-4406-AE14-A3615DD0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89450"/>
            <a:ext cx="2133600" cy="273050"/>
          </a:xfrm>
        </p:spPr>
        <p:txBody>
          <a:bodyPr/>
          <a:lstStyle/>
          <a:p>
            <a:pPr>
              <a:defRPr/>
            </a:pPr>
            <a:fld id="{4FED4447-8764-4218-8730-8F57AFFE8B09}" type="slidenum">
              <a:rPr lang="ru-RU" sz="10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14</a:t>
            </a:fld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E77549-C37E-4C07-9A3E-FDCBA6E938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03288"/>
            <a:ext cx="2378305" cy="18377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15DE38-6847-4E5D-A5F9-F4118173ECFF}"/>
              </a:ext>
            </a:extLst>
          </p:cNvPr>
          <p:cNvSpPr txBox="1">
            <a:spLocks/>
          </p:cNvSpPr>
          <p:nvPr/>
        </p:nvSpPr>
        <p:spPr>
          <a:xfrm>
            <a:off x="8914" y="39234"/>
            <a:ext cx="9135086" cy="413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Безвозмездные поступления бюджета МО город Волхов за 2025 год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F4D088C-5A17-47D0-AB3A-C1B71049E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347677"/>
              </p:ext>
            </p:extLst>
          </p:nvPr>
        </p:nvGraphicFramePr>
        <p:xfrm>
          <a:off x="168032" y="1995686"/>
          <a:ext cx="2531760" cy="301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6" name="Прямоугольник 3">
            <a:extLst>
              <a:ext uri="{FF2B5EF4-FFF2-40B4-BE49-F238E27FC236}">
                <a16:creationId xmlns:a16="http://schemas.microsoft.com/office/drawing/2014/main" id="{126C0476-9173-4683-A940-BCCBA7B8F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915988"/>
            <a:ext cx="2214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513D77-F36A-47D3-A9D1-095E1472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4213" y="4905375"/>
            <a:ext cx="2133600" cy="274638"/>
          </a:xfrm>
        </p:spPr>
        <p:txBody>
          <a:bodyPr/>
          <a:lstStyle/>
          <a:p>
            <a:pPr>
              <a:defRPr/>
            </a:pPr>
            <a:fld id="{7A669FC6-E7A0-4124-8B74-F12D306895F7}" type="slidenum">
              <a:rPr lang="ru-RU" sz="105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15</a:t>
            </a:fld>
            <a:endParaRPr lang="ru-RU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74B52664-2F2E-4229-AF4B-56AEED51E841}"/>
              </a:ext>
            </a:extLst>
          </p:cNvPr>
          <p:cNvSpPr/>
          <p:nvPr/>
        </p:nvSpPr>
        <p:spPr>
          <a:xfrm>
            <a:off x="70294" y="847888"/>
            <a:ext cx="2759792" cy="1079744"/>
          </a:xfrm>
          <a:prstGeom prst="downArrow">
            <a:avLst>
              <a:gd name="adj1" fmla="val 90635"/>
              <a:gd name="adj2" fmla="val 18846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2">
                  <a:lumMod val="75000"/>
                </a:schemeClr>
              </a:gs>
              <a:gs pos="91000">
                <a:schemeClr val="bg2">
                  <a:lumMod val="50000"/>
                </a:schemeClr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от других уровней бюджетной системы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336 096,7 </a:t>
            </a:r>
            <a:r>
              <a:rPr lang="ru-RU" sz="1050" b="1" dirty="0">
                <a:solidFill>
                  <a:srgbClr val="6600CC"/>
                </a:solidFill>
              </a:rPr>
              <a:t>тыс.рублей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87CBF816-8DBF-463C-8D5F-F789FD3EF6EB}"/>
              </a:ext>
            </a:extLst>
          </p:cNvPr>
          <p:cNvSpPr/>
          <p:nvPr/>
        </p:nvSpPr>
        <p:spPr>
          <a:xfrm>
            <a:off x="2907172" y="847888"/>
            <a:ext cx="3149415" cy="1079744"/>
          </a:xfrm>
          <a:prstGeom prst="downArrow">
            <a:avLst>
              <a:gd name="adj1" fmla="val 90635"/>
              <a:gd name="adj2" fmla="val 18846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2">
                  <a:lumMod val="75000"/>
                </a:schemeClr>
              </a:gs>
              <a:gs pos="91000">
                <a:schemeClr val="bg2">
                  <a:lumMod val="50000"/>
                </a:schemeClr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от негосударственных организаций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30 934,1 </a:t>
            </a:r>
            <a:r>
              <a:rPr lang="ru-RU" sz="1050" b="1" dirty="0">
                <a:solidFill>
                  <a:srgbClr val="6600CC"/>
                </a:solidFill>
              </a:rPr>
              <a:t>тыс.рублей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0256EEAD-FF5B-4EA9-A5F3-F22ADF65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941411"/>
              </p:ext>
            </p:extLst>
          </p:nvPr>
        </p:nvGraphicFramePr>
        <p:xfrm>
          <a:off x="3085828" y="1995686"/>
          <a:ext cx="2827280" cy="301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900DA865-68E4-4F4F-B5C0-A3977361D8AB}"/>
              </a:ext>
            </a:extLst>
          </p:cNvPr>
          <p:cNvSpPr/>
          <p:nvPr/>
        </p:nvSpPr>
        <p:spPr>
          <a:xfrm>
            <a:off x="6054724" y="847934"/>
            <a:ext cx="3089275" cy="1079744"/>
          </a:xfrm>
          <a:prstGeom prst="downArrow">
            <a:avLst>
              <a:gd name="adj1" fmla="val 90635"/>
              <a:gd name="adj2" fmla="val 18846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2">
                  <a:lumMod val="75000"/>
                </a:schemeClr>
              </a:gs>
              <a:gs pos="91000">
                <a:schemeClr val="bg2">
                  <a:lumMod val="50000"/>
                </a:schemeClr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Доходы от возврата остатков субсидий и возврат остатков субсидий и иных межбюджетных трансфертов, имеющих целевое назначение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(-)5 583,1 </a:t>
            </a:r>
            <a:r>
              <a:rPr lang="ru-RU" sz="1050" b="1" dirty="0">
                <a:solidFill>
                  <a:srgbClr val="6600CC"/>
                </a:solidFill>
              </a:rPr>
              <a:t>тыс.рублей</a:t>
            </a:r>
          </a:p>
        </p:txBody>
      </p:sp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4D2C5BBA-B744-4993-BEF7-F8FBB30EC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406400"/>
              </p:ext>
            </p:extLst>
          </p:nvPr>
        </p:nvGraphicFramePr>
        <p:xfrm>
          <a:off x="6200616" y="2018030"/>
          <a:ext cx="2827280" cy="156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7349AB2C-555E-4EC5-A3B1-816C30440A84}"/>
              </a:ext>
            </a:extLst>
          </p:cNvPr>
          <p:cNvSpPr/>
          <p:nvPr/>
        </p:nvSpPr>
        <p:spPr>
          <a:xfrm>
            <a:off x="899068" y="434594"/>
            <a:ext cx="7200800" cy="413340"/>
          </a:xfrm>
          <a:prstGeom prst="downArrow">
            <a:avLst>
              <a:gd name="adj1" fmla="val 90635"/>
              <a:gd name="adj2" fmla="val 15306"/>
            </a:avLst>
          </a:prstGeom>
          <a:gradFill>
            <a:gsLst>
              <a:gs pos="0">
                <a:schemeClr val="bg2">
                  <a:lumMod val="90000"/>
                </a:schemeClr>
              </a:gs>
              <a:gs pos="74000">
                <a:schemeClr val="bg2">
                  <a:lumMod val="75000"/>
                </a:schemeClr>
              </a:gs>
              <a:gs pos="91000">
                <a:schemeClr val="bg2">
                  <a:lumMod val="50000"/>
                </a:schemeClr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Безвозмездные поступления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361 447,7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тыс.рублей</a:t>
            </a:r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0573239-96B1-4BC8-BB4B-CADD84C88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503955"/>
              </p:ext>
            </p:extLst>
          </p:nvPr>
        </p:nvGraphicFramePr>
        <p:xfrm>
          <a:off x="6299144" y="3339918"/>
          <a:ext cx="2343023" cy="180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0" descr="https://lentv24.ru/media/photos/59008.jpg">
            <a:extLst>
              <a:ext uri="{FF2B5EF4-FFF2-40B4-BE49-F238E27FC236}">
                <a16:creationId xmlns:a16="http://schemas.microsoft.com/office/drawing/2014/main" id="{BFA680DC-4C0A-4944-8C1C-6B2078EB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585" y="3565090"/>
            <a:ext cx="2382912" cy="15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8" descr="http://xn----dtbavjjub6df.xn--p1ai/wp-content/uploads/2019/10/20191016_102528-1024x576.jpg">
            <a:extLst>
              <a:ext uri="{FF2B5EF4-FFF2-40B4-BE49-F238E27FC236}">
                <a16:creationId xmlns:a16="http://schemas.microsoft.com/office/drawing/2014/main" id="{BC8061A4-D418-4D3F-80E4-1CF0CCF6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444" y="2035547"/>
            <a:ext cx="2408060" cy="14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4">
            <a:extLst>
              <a:ext uri="{FF2B5EF4-FFF2-40B4-BE49-F238E27FC236}">
                <a16:creationId xmlns:a16="http://schemas.microsoft.com/office/drawing/2014/main" id="{597F70F3-4B47-4376-83F2-8440B701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988" y="2022232"/>
            <a:ext cx="2026884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9" descr="https://sun9-43.userapi.com/BGoNHrdEcTHTsGtWVNti5PhRmphGnWnBcQmWRA/78aCUjHifZU.jpg">
            <a:extLst>
              <a:ext uri="{FF2B5EF4-FFF2-40B4-BE49-F238E27FC236}">
                <a16:creationId xmlns:a16="http://schemas.microsoft.com/office/drawing/2014/main" id="{B4A336FE-222A-43EE-96FD-A292EABD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072" y="2027127"/>
            <a:ext cx="2060552" cy="143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http://www.lokkprf.ru/userfiles/image/2021/Aprel/Volhov100421/volhov-100421-6.jpg">
            <a:extLst>
              <a:ext uri="{FF2B5EF4-FFF2-40B4-BE49-F238E27FC236}">
                <a16:creationId xmlns:a16="http://schemas.microsoft.com/office/drawing/2014/main" id="{D97B6D45-DFE2-47F0-A308-310FAC08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302" y="3565090"/>
            <a:ext cx="2006354" cy="153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https://admvmr.ru/images/2018/02/07/P1190064.JPG">
            <a:extLst>
              <a:ext uri="{FF2B5EF4-FFF2-40B4-BE49-F238E27FC236}">
                <a16:creationId xmlns:a16="http://schemas.microsoft.com/office/drawing/2014/main" id="{E6155481-0812-4033-BBDA-2290C75E7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578" y="3565090"/>
            <a:ext cx="2288318" cy="15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>
            <a:extLst>
              <a:ext uri="{FF2B5EF4-FFF2-40B4-BE49-F238E27FC236}">
                <a16:creationId xmlns:a16="http://schemas.microsoft.com/office/drawing/2014/main" id="{0E2C510B-9EBA-4F6A-9418-AC1E4997C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5" y="2032527"/>
            <a:ext cx="2321990" cy="143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4" name="AutoShape 13" descr="https://kultcent.ru/assets/userfiles/service/3.jpg">
            <a:extLst>
              <a:ext uri="{FF2B5EF4-FFF2-40B4-BE49-F238E27FC236}">
                <a16:creationId xmlns:a16="http://schemas.microsoft.com/office/drawing/2014/main" id="{C595D854-8436-44A4-9D32-F67E3B72D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4670EB0-0475-4565-8B58-9789046CB2F9}"/>
              </a:ext>
            </a:extLst>
          </p:cNvPr>
          <p:cNvSpPr txBox="1">
            <a:spLocks/>
          </p:cNvSpPr>
          <p:nvPr/>
        </p:nvSpPr>
        <p:spPr>
          <a:xfrm>
            <a:off x="27496" y="7937"/>
            <a:ext cx="4368925" cy="2027610"/>
          </a:xfrm>
          <a:prstGeom prst="rect">
            <a:avLst/>
          </a:prstGeom>
          <a:solidFill>
            <a:schemeClr val="accent3">
              <a:lumMod val="40000"/>
              <a:lumOff val="60000"/>
              <a:alpha val="41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Исполнение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расходной части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МО город Волхов</a:t>
            </a:r>
          </a:p>
        </p:txBody>
      </p:sp>
      <p:sp>
        <p:nvSpPr>
          <p:cNvPr id="26636" name="AutoShape 22" descr="https://admvmr.ru/images/2019/04/01/way.jpg">
            <a:extLst>
              <a:ext uri="{FF2B5EF4-FFF2-40B4-BE49-F238E27FC236}">
                <a16:creationId xmlns:a16="http://schemas.microsoft.com/office/drawing/2014/main" id="{73577D71-C084-4EFA-8087-EBDFC2A3F8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7" name="AutoShape 24" descr="https://admvmr.ru/images/2019/04/01/way.jpg">
            <a:extLst>
              <a:ext uri="{FF2B5EF4-FFF2-40B4-BE49-F238E27FC236}">
                <a16:creationId xmlns:a16="http://schemas.microsoft.com/office/drawing/2014/main" id="{B9D0167D-2732-4EC0-850A-91E1C38AF9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8" name="AutoShape 26" descr="https://admvmr.ru/images/2019/04/01/way.jpg">
            <a:extLst>
              <a:ext uri="{FF2B5EF4-FFF2-40B4-BE49-F238E27FC236}">
                <a16:creationId xmlns:a16="http://schemas.microsoft.com/office/drawing/2014/main" id="{1C613895-0190-47BD-8C54-443EC5201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183063"/>
            <a:ext cx="9467850" cy="87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9" name="AutoShape 28" descr="https://admvmr.ru/images/2019/04/01/way.jpg">
            <a:extLst>
              <a:ext uri="{FF2B5EF4-FFF2-40B4-BE49-F238E27FC236}">
                <a16:creationId xmlns:a16="http://schemas.microsoft.com/office/drawing/2014/main" id="{40CD0F90-C1CA-4291-B5FD-67E65EBEC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4030663"/>
            <a:ext cx="9467850" cy="87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6A645E-FB9B-4D91-8571-CDA71AF1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B00E0336-5ABD-4F7C-9819-6EA5842E9428}" type="slidenum">
              <a:rPr lang="ru-RU" sz="10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16</a:t>
            </a:fld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A534C-CD55-450A-A7DF-012F226879C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821" y="59432"/>
            <a:ext cx="2658443" cy="17722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F9DDD706-4ED4-482C-80EA-FEBC5116F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57188"/>
              </p:ext>
            </p:extLst>
          </p:nvPr>
        </p:nvGraphicFramePr>
        <p:xfrm>
          <a:off x="-229970" y="84137"/>
          <a:ext cx="9603940" cy="349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1" name="Рисунок 3">
            <a:extLst>
              <a:ext uri="{FF2B5EF4-FFF2-40B4-BE49-F238E27FC236}">
                <a16:creationId xmlns:a16="http://schemas.microsoft.com/office/drawing/2014/main" id="{1D809F14-E0C3-4BE6-A9E8-00C73470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723879"/>
            <a:ext cx="7200900" cy="133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76FE5-4F92-4AA1-9766-9A2C451F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32C4D5A-C2EE-4DEA-9738-EF4CF3DCEB34}" type="slidenum">
              <a:rPr lang="ru-RU" sz="1000" smtClean="0"/>
              <a:pPr>
                <a:defRPr/>
              </a:pPr>
              <a:t>17</a:t>
            </a:fld>
            <a:endParaRPr lang="ru-RU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EB60F4-AAAE-4E85-9147-39B75B84D8A2}"/>
              </a:ext>
            </a:extLst>
          </p:cNvPr>
          <p:cNvSpPr txBox="1">
            <a:spLocks/>
          </p:cNvSpPr>
          <p:nvPr/>
        </p:nvSpPr>
        <p:spPr>
          <a:xfrm>
            <a:off x="3311352" y="34673"/>
            <a:ext cx="5832648" cy="606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Структура расходной части </a:t>
            </a:r>
            <a:r>
              <a:rPr lang="ru-RU" sz="14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бюджета за 2024-2025 годы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разрезе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функциональной классификации расходов</a:t>
            </a:r>
            <a:endParaRPr lang="ru-RU" sz="14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15">
            <a:extLst>
              <a:ext uri="{FF2B5EF4-FFF2-40B4-BE49-F238E27FC236}">
                <a16:creationId xmlns:a16="http://schemas.microsoft.com/office/drawing/2014/main" id="{055788C9-5ABF-4AFB-809E-DE9830F02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354062"/>
              </p:ext>
            </p:extLst>
          </p:nvPr>
        </p:nvGraphicFramePr>
        <p:xfrm>
          <a:off x="3299397" y="647453"/>
          <a:ext cx="6946900" cy="446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F8203B-CB42-464C-8CD3-AF457EB5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3738" y="4868863"/>
            <a:ext cx="2133600" cy="274637"/>
          </a:xfrm>
        </p:spPr>
        <p:txBody>
          <a:bodyPr/>
          <a:lstStyle/>
          <a:p>
            <a:pPr>
              <a:defRPr/>
            </a:pPr>
            <a:fld id="{3A173E9D-2313-47D6-8381-4D1CD4581784}" type="slidenum">
              <a:rPr lang="ru-RU" sz="1050">
                <a:solidFill>
                  <a:schemeClr val="accent3">
                    <a:lumMod val="75000"/>
                  </a:schemeClr>
                </a:solidFill>
              </a:rPr>
              <a:pPr>
                <a:defRPr/>
              </a:pPr>
              <a:t>18</a:t>
            </a:fld>
            <a:endParaRPr lang="ru-RU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58233E4-6266-453C-AA1A-0D213D8E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902429"/>
              </p:ext>
            </p:extLst>
          </p:nvPr>
        </p:nvGraphicFramePr>
        <p:xfrm>
          <a:off x="179388" y="0"/>
          <a:ext cx="3186112" cy="271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32D880B-3763-4351-AB1E-B5BE2CF6822E}"/>
              </a:ext>
            </a:extLst>
          </p:cNvPr>
          <p:cNvSpPr txBox="1"/>
          <p:nvPr/>
        </p:nvSpPr>
        <p:spPr>
          <a:xfrm flipH="1">
            <a:off x="2293087" y="657428"/>
            <a:ext cx="1368152" cy="569387"/>
          </a:xfrm>
          <a:prstGeom prst="homePlate">
            <a:avLst>
              <a:gd name="adj" fmla="val 21015"/>
            </a:avLst>
          </a:prstGeom>
          <a:solidFill>
            <a:srgbClr val="C0D597">
              <a:alpha val="5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C00000"/>
                </a:solidFill>
                <a:latin typeface="+mn-lt"/>
                <a:cs typeface="+mn-cs"/>
              </a:rPr>
              <a:t>Снижение расходов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C00000"/>
                </a:solidFill>
                <a:latin typeface="+mn-lt"/>
                <a:cs typeface="+mn-cs"/>
              </a:rPr>
              <a:t>на </a:t>
            </a:r>
            <a:r>
              <a:rPr lang="ru-RU" sz="1050" b="1" dirty="0">
                <a:solidFill>
                  <a:srgbClr val="C00000"/>
                </a:solidFill>
                <a:latin typeface="+mn-lt"/>
                <a:cs typeface="+mn-cs"/>
              </a:rPr>
              <a:t>126 783,2 </a:t>
            </a:r>
            <a:r>
              <a:rPr lang="ru-RU" sz="700" b="1" dirty="0">
                <a:solidFill>
                  <a:srgbClr val="C00000"/>
                </a:solidFill>
                <a:latin typeface="+mn-lt"/>
                <a:cs typeface="+mn-cs"/>
              </a:rPr>
              <a:t>тыс. руб. </a:t>
            </a:r>
            <a:r>
              <a:rPr lang="ru-RU" sz="1000" b="1" dirty="0">
                <a:solidFill>
                  <a:srgbClr val="C00000"/>
                </a:solidFill>
                <a:latin typeface="+mn-lt"/>
                <a:cs typeface="+mn-cs"/>
              </a:rPr>
              <a:t>или </a:t>
            </a:r>
            <a:r>
              <a:rPr lang="ru-RU" sz="1050" b="1" dirty="0">
                <a:solidFill>
                  <a:srgbClr val="C00000"/>
                </a:solidFill>
                <a:latin typeface="+mn-lt"/>
                <a:cs typeface="+mn-cs"/>
              </a:rPr>
              <a:t>13,4%</a:t>
            </a:r>
            <a:endParaRPr lang="ru-RU" sz="10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ая выноска 6">
            <a:extLst>
              <a:ext uri="{FF2B5EF4-FFF2-40B4-BE49-F238E27FC236}">
                <a16:creationId xmlns:a16="http://schemas.microsoft.com/office/drawing/2014/main" id="{C0256427-3FC5-4C64-B07A-9ED3CAF96B06}"/>
              </a:ext>
            </a:extLst>
          </p:cNvPr>
          <p:cNvSpPr/>
          <p:nvPr/>
        </p:nvSpPr>
        <p:spPr>
          <a:xfrm>
            <a:off x="2654928" y="1415599"/>
            <a:ext cx="1154694" cy="418222"/>
          </a:xfrm>
          <a:prstGeom prst="wedgeRectCallout">
            <a:avLst>
              <a:gd name="adj1" fmla="val 3250"/>
              <a:gd name="adj2" fmla="val 110507"/>
            </a:avLst>
          </a:prstGeom>
          <a:solidFill>
            <a:schemeClr val="accent3">
              <a:lumMod val="40000"/>
              <a:lumOff val="60000"/>
              <a:alpha val="5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</a:rPr>
              <a:t>Исполнение за 2025 год – </a:t>
            </a:r>
            <a:r>
              <a:rPr lang="ru-RU" sz="1050" b="1" dirty="0">
                <a:solidFill>
                  <a:schemeClr val="tx1"/>
                </a:solidFill>
              </a:rPr>
              <a:t>90,8%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CCCD57-F44A-4353-99B4-63BCD8948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15" t="56617" r="30106" b="-9"/>
          <a:stretch/>
        </p:blipFill>
        <p:spPr>
          <a:xfrm>
            <a:off x="481674" y="2637856"/>
            <a:ext cx="2845429" cy="2288625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D3FBC51-BB21-48BA-9C20-B61DF85B7143}"/>
              </a:ext>
            </a:extLst>
          </p:cNvPr>
          <p:cNvCxnSpPr>
            <a:cxnSpLocks/>
          </p:cNvCxnSpPr>
          <p:nvPr/>
        </p:nvCxnSpPr>
        <p:spPr>
          <a:xfrm>
            <a:off x="3635896" y="695139"/>
            <a:ext cx="0" cy="5316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rezovsky.krskstate.ru/dat/Image/39/muniz%20pro.jpg">
            <a:extLst>
              <a:ext uri="{FF2B5EF4-FFF2-40B4-BE49-F238E27FC236}">
                <a16:creationId xmlns:a16="http://schemas.microsoft.com/office/drawing/2014/main" id="{A41A796F-3B67-443F-A3CC-DEFF3E27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275" y="2933700"/>
            <a:ext cx="2663825" cy="2078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29DCDEF-31C4-4EE1-8183-04779AE73929}"/>
              </a:ext>
            </a:extLst>
          </p:cNvPr>
          <p:cNvSpPr txBox="1">
            <a:spLocks/>
          </p:cNvSpPr>
          <p:nvPr/>
        </p:nvSpPr>
        <p:spPr>
          <a:xfrm>
            <a:off x="122312" y="87474"/>
            <a:ext cx="5436096" cy="2807090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/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Программные 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/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/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МО город Волхов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n/>
              <a:solidFill>
                <a:schemeClr val="accent3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36C59F0D-1BF0-41BE-8145-69774C24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87313"/>
            <a:ext cx="33305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B0BDB3-BF54-417C-A1AC-0DB174B8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18" y="2958213"/>
            <a:ext cx="6183273" cy="20778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D9A4E3-4158-43F1-BDBF-54246B6B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99025"/>
            <a:ext cx="2133600" cy="274638"/>
          </a:xfrm>
        </p:spPr>
        <p:txBody>
          <a:bodyPr/>
          <a:lstStyle/>
          <a:p>
            <a:pPr>
              <a:defRPr/>
            </a:pPr>
            <a:fld id="{8F48DC83-9C74-4079-B6C2-B84A48AB7E90}" type="slidenum">
              <a:rPr lang="ru-RU" sz="105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19</a:t>
            </a:fld>
            <a:endParaRPr lang="ru-RU" sz="105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50896D-7C83-4FDB-92B7-54705328AAC3}"/>
              </a:ext>
            </a:extLst>
          </p:cNvPr>
          <p:cNvSpPr/>
          <p:nvPr/>
        </p:nvSpPr>
        <p:spPr>
          <a:xfrm>
            <a:off x="77730" y="73702"/>
            <a:ext cx="6006438" cy="285808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 ДЛЯ ГРАЖДАН </a:t>
            </a:r>
          </a:p>
          <a:p>
            <a:pPr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подготовлен в доступной форме </a:t>
            </a:r>
          </a:p>
          <a:p>
            <a:pPr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(в форме презентации (брошюры)) </a:t>
            </a:r>
          </a:p>
          <a:p>
            <a:pPr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раскрывает информацию </a:t>
            </a:r>
          </a:p>
          <a:p>
            <a:pPr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 ИСПОЛНЕНИИ БЮДЖЕТА </a:t>
            </a:r>
          </a:p>
          <a:p>
            <a:pPr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 ГОРОД ВОЛХОВ за 2025 год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7C083C-CF3D-4152-B0B0-235C1EF1B7CC}"/>
              </a:ext>
            </a:extLst>
          </p:cNvPr>
          <p:cNvSpPr/>
          <p:nvPr/>
        </p:nvSpPr>
        <p:spPr>
          <a:xfrm>
            <a:off x="0" y="4709136"/>
            <a:ext cx="316851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CAD4E6-B9BA-4F63-96E8-061C206FAB71}"/>
              </a:ext>
            </a:extLst>
          </p:cNvPr>
          <p:cNvSpPr/>
          <p:nvPr/>
        </p:nvSpPr>
        <p:spPr>
          <a:xfrm>
            <a:off x="6462604" y="476152"/>
            <a:ext cx="2285860" cy="5760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ОБ ИСПОЛНЕНИИ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993617-33A5-49B4-BA6A-51B5412360EE}"/>
              </a:ext>
            </a:extLst>
          </p:cNvPr>
          <p:cNvSpPr/>
          <p:nvPr/>
        </p:nvSpPr>
        <p:spPr>
          <a:xfrm>
            <a:off x="6462604" y="1102457"/>
            <a:ext cx="443843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EDC07B-9F57-449A-A400-E5B5CA88DB64}"/>
              </a:ext>
            </a:extLst>
          </p:cNvPr>
          <p:cNvSpPr/>
          <p:nvPr/>
        </p:nvSpPr>
        <p:spPr>
          <a:xfrm>
            <a:off x="7046024" y="1104578"/>
            <a:ext cx="469235" cy="82122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2894FF-3183-4ABE-A1A7-C37D27EF1EDA}"/>
              </a:ext>
            </a:extLst>
          </p:cNvPr>
          <p:cNvSpPr/>
          <p:nvPr/>
        </p:nvSpPr>
        <p:spPr>
          <a:xfrm>
            <a:off x="7654838" y="1102457"/>
            <a:ext cx="522000" cy="6808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F3D56A-C078-48B6-958A-E4996147B914}"/>
              </a:ext>
            </a:extLst>
          </p:cNvPr>
          <p:cNvSpPr/>
          <p:nvPr/>
        </p:nvSpPr>
        <p:spPr>
          <a:xfrm>
            <a:off x="8316416" y="1102457"/>
            <a:ext cx="432048" cy="7284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A10A07-F141-480E-9AE9-1B9640C5209B}"/>
              </a:ext>
            </a:extLst>
          </p:cNvPr>
          <p:cNvSpPr/>
          <p:nvPr/>
        </p:nvSpPr>
        <p:spPr>
          <a:xfrm>
            <a:off x="6619920" y="135187"/>
            <a:ext cx="20698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ОТЧЕТ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A0CDE-9A64-44E0-80AD-34094DB8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300003"/>
            <a:ext cx="4151300" cy="1803839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44BB04-4FB4-4B29-B9A6-58B4AB009F3D}"/>
              </a:ext>
            </a:extLst>
          </p:cNvPr>
          <p:cNvSpPr/>
          <p:nvPr/>
        </p:nvSpPr>
        <p:spPr>
          <a:xfrm>
            <a:off x="539552" y="4032256"/>
            <a:ext cx="2628966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БЮДЖЕТ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1D00147-FA60-48D9-A157-61C174C14E57}"/>
              </a:ext>
            </a:extLst>
          </p:cNvPr>
          <p:cNvSpPr/>
          <p:nvPr/>
        </p:nvSpPr>
        <p:spPr>
          <a:xfrm>
            <a:off x="539552" y="4459090"/>
            <a:ext cx="2664296" cy="5760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для граждан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E0DBE7-FAD3-407E-8A01-CDF2BB854DFF}"/>
              </a:ext>
            </a:extLst>
          </p:cNvPr>
          <p:cNvSpPr/>
          <p:nvPr/>
        </p:nvSpPr>
        <p:spPr>
          <a:xfrm>
            <a:off x="570349" y="3327323"/>
            <a:ext cx="504056" cy="67116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3DD135-AACB-4BC7-AF23-3D0D5FDFF9EA}"/>
              </a:ext>
            </a:extLst>
          </p:cNvPr>
          <p:cNvSpPr/>
          <p:nvPr/>
        </p:nvSpPr>
        <p:spPr>
          <a:xfrm>
            <a:off x="1247871" y="3144131"/>
            <a:ext cx="504055" cy="852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1F8B20C-EDAC-451B-B2BD-EC0BF335B29B}"/>
              </a:ext>
            </a:extLst>
          </p:cNvPr>
          <p:cNvSpPr/>
          <p:nvPr/>
        </p:nvSpPr>
        <p:spPr>
          <a:xfrm>
            <a:off x="2644130" y="3032606"/>
            <a:ext cx="504056" cy="9567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5A2A650-EC74-43EE-8F1B-BD986EF6B2A5}"/>
              </a:ext>
            </a:extLst>
          </p:cNvPr>
          <p:cNvSpPr/>
          <p:nvPr/>
        </p:nvSpPr>
        <p:spPr>
          <a:xfrm>
            <a:off x="1946000" y="3219823"/>
            <a:ext cx="504056" cy="7695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A918C81-1636-4162-B85D-5100DD634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45030"/>
              </p:ext>
            </p:extLst>
          </p:nvPr>
        </p:nvGraphicFramePr>
        <p:xfrm>
          <a:off x="3766854" y="1551394"/>
          <a:ext cx="3096344" cy="201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86FB1A3-B178-4309-B75D-193B25FF1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593411"/>
              </p:ext>
            </p:extLst>
          </p:nvPr>
        </p:nvGraphicFramePr>
        <p:xfrm>
          <a:off x="-381089" y="-70012"/>
          <a:ext cx="3316132" cy="207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2399865-1B44-4325-955E-2BBD71A3C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273219"/>
              </p:ext>
            </p:extLst>
          </p:nvPr>
        </p:nvGraphicFramePr>
        <p:xfrm>
          <a:off x="2028448" y="1732332"/>
          <a:ext cx="2133600" cy="1851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9E87085-EF8D-4D4E-8180-F0EEBAA45C9D}"/>
              </a:ext>
            </a:extLst>
          </p:cNvPr>
          <p:cNvSpPr txBox="1">
            <a:spLocks/>
          </p:cNvSpPr>
          <p:nvPr/>
        </p:nvSpPr>
        <p:spPr>
          <a:xfrm>
            <a:off x="3910870" y="-14311"/>
            <a:ext cx="5904656" cy="938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на реализацию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муниципальных программ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МО город Волхов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за 2023-2025 годы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C776C42-6CB8-4DD7-9D67-7B7A7FBB6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800417"/>
              </p:ext>
            </p:extLst>
          </p:nvPr>
        </p:nvGraphicFramePr>
        <p:xfrm>
          <a:off x="125760" y="3586806"/>
          <a:ext cx="8892480" cy="149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Прямоугольная выноска 8">
            <a:extLst>
              <a:ext uri="{FF2B5EF4-FFF2-40B4-BE49-F238E27FC236}">
                <a16:creationId xmlns:a16="http://schemas.microsoft.com/office/drawing/2014/main" id="{BCDA7C07-3272-49F7-8264-507EDBC3F176}"/>
              </a:ext>
            </a:extLst>
          </p:cNvPr>
          <p:cNvSpPr/>
          <p:nvPr/>
        </p:nvSpPr>
        <p:spPr>
          <a:xfrm>
            <a:off x="6799560" y="2726070"/>
            <a:ext cx="2225824" cy="360041"/>
          </a:xfrm>
          <a:prstGeom prst="wedgeRectCallout">
            <a:avLst>
              <a:gd name="adj1" fmla="val 10812"/>
              <a:gd name="adj2" fmla="val 247163"/>
            </a:avLst>
          </a:prstGeom>
          <a:solidFill>
            <a:schemeClr val="accent5">
              <a:lumMod val="20000"/>
              <a:lumOff val="80000"/>
              <a:alpha val="3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3125CB"/>
                </a:solidFill>
              </a:rPr>
              <a:t>Годовое исполнение – </a:t>
            </a:r>
            <a:r>
              <a:rPr lang="ru-RU" sz="1600" b="1" dirty="0">
                <a:solidFill>
                  <a:srgbClr val="3125CB"/>
                </a:solidFill>
              </a:rPr>
              <a:t>90,5</a:t>
            </a:r>
            <a:r>
              <a:rPr lang="ru-RU" sz="1200" dirty="0">
                <a:solidFill>
                  <a:srgbClr val="3125CB"/>
                </a:solidFill>
              </a:rPr>
              <a:t>%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F52B71-DE05-4B61-A811-FA338548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48238"/>
            <a:ext cx="2133600" cy="273050"/>
          </a:xfrm>
        </p:spPr>
        <p:txBody>
          <a:bodyPr/>
          <a:lstStyle/>
          <a:p>
            <a:pPr>
              <a:defRPr/>
            </a:pPr>
            <a:fld id="{98F1CF73-5591-4F1F-91B0-F3FFB5525D7B}" type="slidenum">
              <a:rPr lang="ru-RU" sz="11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20</a:t>
            </a:fld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22F99BF-5B31-4AF8-B07E-6590F722C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456533"/>
              </p:ext>
            </p:extLst>
          </p:nvPr>
        </p:nvGraphicFramePr>
        <p:xfrm>
          <a:off x="2411760" y="115094"/>
          <a:ext cx="2545074" cy="194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995378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D9E74C-1CD6-4936-B111-7C897EB7C1E3}"/>
              </a:ext>
            </a:extLst>
          </p:cNvPr>
          <p:cNvSpPr/>
          <p:nvPr/>
        </p:nvSpPr>
        <p:spPr>
          <a:xfrm>
            <a:off x="-1" y="0"/>
            <a:ext cx="4714939" cy="860425"/>
          </a:xfrm>
          <a:prstGeom prst="rect">
            <a:avLst/>
          </a:prstGeom>
          <a:solidFill>
            <a:srgbClr val="37441C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3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eaLnBrk="1" hangingPunct="1">
              <a:defRPr/>
            </a:pPr>
            <a:r>
              <a:rPr lang="ru-RU" sz="13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«Обеспечение устойчивого функционирования и развития коммунальной и инженерной инфраструктуры и повышения </a:t>
            </a:r>
          </a:p>
          <a:p>
            <a:pPr eaLnBrk="1" hangingPunct="1">
              <a:defRPr/>
            </a:pPr>
            <a:r>
              <a:rPr lang="ru-RU" sz="13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энергоэффективности  в МО город Волхов»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3095BFC-63E7-472B-A88B-0FF5D8F9E662}"/>
              </a:ext>
            </a:extLst>
          </p:cNvPr>
          <p:cNvSpPr/>
          <p:nvPr/>
        </p:nvSpPr>
        <p:spPr>
          <a:xfrm>
            <a:off x="4714938" y="0"/>
            <a:ext cx="4403662" cy="860425"/>
          </a:xfrm>
          <a:prstGeom prst="rect">
            <a:avLst/>
          </a:prstGeom>
          <a:solidFill>
            <a:srgbClr val="37441C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16 803,2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(годовое исполнение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65,9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</a:t>
            </a:r>
            <a:r>
              <a:rPr lang="ru-RU" sz="1000" b="1" dirty="0">
                <a:solidFill>
                  <a:prstClr val="white"/>
                </a:solidFill>
              </a:rPr>
              <a:t>4 331,8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12 471,4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endParaRPr lang="ru-RU" sz="7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с одним вырезанным углом 12">
            <a:extLst>
              <a:ext uri="{FF2B5EF4-FFF2-40B4-BE49-F238E27FC236}">
                <a16:creationId xmlns:a16="http://schemas.microsoft.com/office/drawing/2014/main" id="{EC5361E9-A18E-4CAB-BC9D-B94649F5FFE8}"/>
              </a:ext>
            </a:extLst>
          </p:cNvPr>
          <p:cNvSpPr/>
          <p:nvPr/>
        </p:nvSpPr>
        <p:spPr>
          <a:xfrm>
            <a:off x="34583" y="3521870"/>
            <a:ext cx="4609425" cy="1479478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500"/>
              </a:spcAft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процессных мероприятий 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«Устойчивое функционирование коммунальной инфраструктуры»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2 987,4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тыс.рублей:</a:t>
            </a:r>
          </a:p>
          <a:p>
            <a:pPr indent="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комплекса работ для получения разрешения на допуск в эксплуатацию объекта теплоснабжения, по текущему ремонту и техническому обслуживанию газораспределительных сетей, пуску (подаче) газа на оборудование газовой горелки и остановке подачи газа на оборудование газовой горелки на объекте – монумент «Слава Героям», расположенном по ул. Профсоюзов в г. Волхов, а также произведены расходы по заправке пустых баллонов газом углеводородным сжиженным для обеспечения горения «Вечного огня» на </a:t>
            </a:r>
            <a:r>
              <a:rPr lang="ru-RU" sz="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Новооктябрьском</a:t>
            </a:r>
            <a:r>
              <a:rPr lang="ru-RU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мемориальном комплексе</a:t>
            </a:r>
          </a:p>
        </p:txBody>
      </p:sp>
      <p:sp>
        <p:nvSpPr>
          <p:cNvPr id="14" name="Прямоугольник с одним вырезанным углом 13">
            <a:extLst>
              <a:ext uri="{FF2B5EF4-FFF2-40B4-BE49-F238E27FC236}">
                <a16:creationId xmlns:a16="http://schemas.microsoft.com/office/drawing/2014/main" id="{9E54F01F-F713-413D-A979-069E7EA5764F}"/>
              </a:ext>
            </a:extLst>
          </p:cNvPr>
          <p:cNvSpPr/>
          <p:nvPr/>
        </p:nvSpPr>
        <p:spPr>
          <a:xfrm>
            <a:off x="34583" y="2323290"/>
            <a:ext cx="4609425" cy="1112556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endParaRPr lang="ru-RU" sz="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ru-RU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процессных мероприятий </a:t>
            </a:r>
            <a:r>
              <a:rPr lang="ru-RU" sz="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инфраструктуры муниципальных образований</a:t>
            </a:r>
            <a:r>
              <a:rPr lang="ru-RU" sz="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05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2 968,0 </a:t>
            </a:r>
            <a:r>
              <a:rPr lang="ru-RU" sz="9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тыс.рублей:</a:t>
            </a:r>
          </a:p>
          <a:p>
            <a:pPr indent="9207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проведение работ по подключению вновь построенного газопровода по 6 этапу строительства в микрорайонах Шкурина Горка и Валим;</a:t>
            </a:r>
          </a:p>
          <a:p>
            <a:pPr indent="92075" eaLnBrk="1" hangingPunct="1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поставку оборудования (система контроля переходов СКП21) и проведение работ по врезке и пуску газопровода в микрорайоне Пороги</a:t>
            </a:r>
          </a:p>
        </p:txBody>
      </p:sp>
      <p:sp>
        <p:nvSpPr>
          <p:cNvPr id="32781" name="AutoShape 4" descr="ПАО «Газпром»">
            <a:extLst>
              <a:ext uri="{FF2B5EF4-FFF2-40B4-BE49-F238E27FC236}">
                <a16:creationId xmlns:a16="http://schemas.microsoft.com/office/drawing/2014/main" id="{6B1EEBEE-8203-42AD-8157-CE71ECD54C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90500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" name="Прямоугольник с одним вырезанным углом 15">
            <a:extLst>
              <a:ext uri="{FF2B5EF4-FFF2-40B4-BE49-F238E27FC236}">
                <a16:creationId xmlns:a16="http://schemas.microsoft.com/office/drawing/2014/main" id="{0EBDF045-03D8-4A25-A312-6AB2C7FD20E8}"/>
              </a:ext>
            </a:extLst>
          </p:cNvPr>
          <p:cNvSpPr/>
          <p:nvPr/>
        </p:nvSpPr>
        <p:spPr>
          <a:xfrm>
            <a:off x="34583" y="918170"/>
            <a:ext cx="4609425" cy="1344179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процессных мероприятий 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«Энергосбережение и повышение энергетической эффективности на территории МО город Волхов» -              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5 649,0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тыс.рублей:</a:t>
            </a:r>
          </a:p>
          <a:p>
            <a:pPr indent="92075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предоставления субсидии ООО «Волховское ЖХ» на выполнение работ по установке источников бесперебойного питания для обеспечения надежности электроснабжения автоматизированных индивидуальных тепловых пунктов, расположенных в многоквартирных жилых домах по ул. Некрасова, д. 26 и ул. Комсомольская, д. 19</a:t>
            </a:r>
            <a:endParaRPr lang="ru-RU" sz="9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4940C7-9D25-402B-9EE0-74F0C749F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182" y="347694"/>
            <a:ext cx="1080120" cy="563371"/>
          </a:xfrm>
          <a:prstGeom prst="rect">
            <a:avLst/>
          </a:prstGeom>
        </p:spPr>
      </p:pic>
      <p:sp>
        <p:nvSpPr>
          <p:cNvPr id="32782" name="Номер слайда 4">
            <a:extLst>
              <a:ext uri="{FF2B5EF4-FFF2-40B4-BE49-F238E27FC236}">
                <a16:creationId xmlns:a16="http://schemas.microsoft.com/office/drawing/2014/main" id="{1CD86290-4BE6-4204-AEE7-0100BA27E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20150" y="4884738"/>
            <a:ext cx="3238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D4623-1A65-4AEB-AF88-653722A29603}" type="slidenum">
              <a:rPr lang="ru-RU" altLang="ru-RU" sz="100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0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с одним вырезанным углом 12">
            <a:extLst>
              <a:ext uri="{FF2B5EF4-FFF2-40B4-BE49-F238E27FC236}">
                <a16:creationId xmlns:a16="http://schemas.microsoft.com/office/drawing/2014/main" id="{E8BEE76C-A941-4BF1-A3D1-7DE33133034C}"/>
              </a:ext>
            </a:extLst>
          </p:cNvPr>
          <p:cNvSpPr/>
          <p:nvPr/>
        </p:nvSpPr>
        <p:spPr>
          <a:xfrm>
            <a:off x="4750062" y="918170"/>
            <a:ext cx="4359356" cy="1293539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500"/>
              </a:spcAft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 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«Повышение энергоэффективности в МО город Волхов» - 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665,0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тыс.рублей:</a:t>
            </a:r>
          </a:p>
          <a:p>
            <a:pPr indent="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проведение мероприятий по устройству уличного освещения по ул. Щорса, парковки по ул. Авиационная д. 44 у ГБУЗ ЛО «Волховская межрайонная больница» и по ул. Авиационная (разворотное кольцо), а также пешеходной дорожки от ул. Пролетарская д.9 до ул. 8 Марта</a:t>
            </a:r>
          </a:p>
        </p:txBody>
      </p:sp>
      <p:sp>
        <p:nvSpPr>
          <p:cNvPr id="21" name="Прямоугольник с одним вырезанным углом 12">
            <a:extLst>
              <a:ext uri="{FF2B5EF4-FFF2-40B4-BE49-F238E27FC236}">
                <a16:creationId xmlns:a16="http://schemas.microsoft.com/office/drawing/2014/main" id="{C67C958B-36FA-4D0F-9BD5-DC2117D9D53A}"/>
              </a:ext>
            </a:extLst>
          </p:cNvPr>
          <p:cNvSpPr/>
          <p:nvPr/>
        </p:nvSpPr>
        <p:spPr>
          <a:xfrm>
            <a:off x="4749242" y="2262349"/>
            <a:ext cx="4359356" cy="1344179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500"/>
              </a:spcAft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проект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мест несанкционированного размещения отходов и озеленение на территории муниципальных образований Волховского муниципального района»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2 289,7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тыс.рублей:</a:t>
            </a:r>
          </a:p>
          <a:p>
            <a:pPr indent="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виде предоставления субсидий МБУ «Дорожное хозяйство и благоустройство» на проведение мероприятий по ликвидации мест несанкционированного размещения отходов и озеленение</a:t>
            </a:r>
          </a:p>
        </p:txBody>
      </p:sp>
      <p:sp>
        <p:nvSpPr>
          <p:cNvPr id="22" name="Прямоугольник с одним вырезанным углом 12">
            <a:extLst>
              <a:ext uri="{FF2B5EF4-FFF2-40B4-BE49-F238E27FC236}">
                <a16:creationId xmlns:a16="http://schemas.microsoft.com/office/drawing/2014/main" id="{51C80DFF-D433-4FD4-9192-2835BCD0F0DA}"/>
              </a:ext>
            </a:extLst>
          </p:cNvPr>
          <p:cNvSpPr/>
          <p:nvPr/>
        </p:nvSpPr>
        <p:spPr>
          <a:xfrm>
            <a:off x="4749562" y="3657168"/>
            <a:ext cx="4359356" cy="1344179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500"/>
              </a:spcAft>
              <a:defRPr/>
            </a:pP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проект 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обращение с отходами производства и потребления на территории Ленинградской области»</a:t>
            </a:r>
            <a:r>
              <a:rPr lang="ru-RU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2 244,1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тыс.рублей:</a:t>
            </a:r>
          </a:p>
          <a:p>
            <a:pPr indent="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9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работ по устройству 5 контейнерных площадок накопления твердых коммунальных отходов с установкой 20 контейнеров</a:t>
            </a:r>
          </a:p>
        </p:txBody>
      </p:sp>
    </p:spTree>
    <p:extLst>
      <p:ext uri="{BB962C8B-B14F-4D97-AF65-F5344CB8AC3E}">
        <p14:creationId xmlns:p14="http://schemas.microsoft.com/office/powerpoint/2010/main" val="147479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26EB7A23-5D87-40D4-88DD-573BCA883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151700"/>
              </p:ext>
            </p:extLst>
          </p:nvPr>
        </p:nvGraphicFramePr>
        <p:xfrm>
          <a:off x="6335969" y="1203597"/>
          <a:ext cx="2756826" cy="387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BFB0277-4226-4FCE-AA9B-C8BEA1380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74319"/>
              </p:ext>
            </p:extLst>
          </p:nvPr>
        </p:nvGraphicFramePr>
        <p:xfrm>
          <a:off x="107504" y="2139702"/>
          <a:ext cx="3028600" cy="293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1F24B7-25CC-4BEB-B1F3-85C2BEFA7901}"/>
              </a:ext>
            </a:extLst>
          </p:cNvPr>
          <p:cNvSpPr/>
          <p:nvPr/>
        </p:nvSpPr>
        <p:spPr>
          <a:xfrm>
            <a:off x="0" y="0"/>
            <a:ext cx="4500563" cy="93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eaLnBrk="1" hangingPunct="1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«Обеспечение качественным жильем граждан </a:t>
            </a:r>
          </a:p>
          <a:p>
            <a:pPr eaLnBrk="1" hangingPunct="1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на территории МО город Волхов»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84A74A-0EAE-4F1B-8195-4DDA24DF7FD0}"/>
              </a:ext>
            </a:extLst>
          </p:cNvPr>
          <p:cNvSpPr/>
          <p:nvPr/>
        </p:nvSpPr>
        <p:spPr>
          <a:xfrm>
            <a:off x="4500563" y="0"/>
            <a:ext cx="4618037" cy="93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21 847,5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(годовое исполнение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99,1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федерального и областного бюджетов </a:t>
            </a:r>
            <a:r>
              <a:rPr lang="ru-RU" sz="1000" b="1" dirty="0">
                <a:solidFill>
                  <a:prstClr val="white"/>
                </a:solidFill>
              </a:rPr>
              <a:t>7 036,7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14 810,8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2,7%</a:t>
            </a:r>
            <a:endParaRPr lang="ru-RU" sz="600" b="1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white"/>
              </a:solidFill>
            </a:endParaRPr>
          </a:p>
        </p:txBody>
      </p:sp>
      <p:sp>
        <p:nvSpPr>
          <p:cNvPr id="34821" name="Номер слайда 1">
            <a:extLst>
              <a:ext uri="{FF2B5EF4-FFF2-40B4-BE49-F238E27FC236}">
                <a16:creationId xmlns:a16="http://schemas.microsoft.com/office/drawing/2014/main" id="{FABF09B3-3A49-4536-9741-1F37EC1C1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20150" y="4906963"/>
            <a:ext cx="334963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6A21B5-8AB0-43A1-9BF2-616FE4B41C12}" type="slidenum">
              <a:rPr lang="ru-RU" altLang="ru-RU" sz="8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7B36DC1-4B31-48EA-B2A0-F785AA3DD6B4}"/>
              </a:ext>
            </a:extLst>
          </p:cNvPr>
          <p:cNvGraphicFramePr/>
          <p:nvPr/>
        </p:nvGraphicFramePr>
        <p:xfrm>
          <a:off x="3275856" y="1473512"/>
          <a:ext cx="3384376" cy="358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4823" name="AutoShape 2" descr="https://malmyzh43.ru/images/0ad6268fccc08fc8ad4f190bf651f50e.jpg">
            <a:extLst>
              <a:ext uri="{FF2B5EF4-FFF2-40B4-BE49-F238E27FC236}">
                <a16:creationId xmlns:a16="http://schemas.microsoft.com/office/drawing/2014/main" id="{D265F885-866D-4E0A-BEA7-6D0E51878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24" name="AutoShape 4" descr="https://malmyzh43.ru/images/0ad6268fccc08fc8ad4f190bf651f50e.jpg">
            <a:extLst>
              <a:ext uri="{FF2B5EF4-FFF2-40B4-BE49-F238E27FC236}">
                <a16:creationId xmlns:a16="http://schemas.microsoft.com/office/drawing/2014/main" id="{FAB999A3-26A9-4AFB-A93B-46033548D5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25" name="AutoShape 6" descr="https://malmyzh43.ru/images/0ad6268fccc08fc8ad4f190bf651f50e.jpg">
            <a:extLst>
              <a:ext uri="{FF2B5EF4-FFF2-40B4-BE49-F238E27FC236}">
                <a16:creationId xmlns:a16="http://schemas.microsoft.com/office/drawing/2014/main" id="{F78E64E5-831C-454A-9E21-5A7BB901F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106863"/>
            <a:ext cx="15220950" cy="85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27" name="AutoShape 2" descr="Picture background">
            <a:extLst>
              <a:ext uri="{FF2B5EF4-FFF2-40B4-BE49-F238E27FC236}">
                <a16:creationId xmlns:a16="http://schemas.microsoft.com/office/drawing/2014/main" id="{DD1F5601-1EC6-4946-94CF-603273AD8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9B2CFEA7-9671-49FC-8AEC-EF39FA53E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002339"/>
              </p:ext>
            </p:extLst>
          </p:nvPr>
        </p:nvGraphicFramePr>
        <p:xfrm>
          <a:off x="3221736" y="1707654"/>
          <a:ext cx="2974481" cy="337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3" name="Picture 8">
            <a:extLst>
              <a:ext uri="{FF2B5EF4-FFF2-40B4-BE49-F238E27FC236}">
                <a16:creationId xmlns:a16="http://schemas.microsoft.com/office/drawing/2014/main" id="{7BF20B2D-F537-4820-A02A-D7602CA9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199" y="3601480"/>
            <a:ext cx="1227364" cy="11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BF7EF8-6C2C-4EAE-ACBC-B0C69561008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41" y="3219822"/>
            <a:ext cx="2113109" cy="1805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5EE18-D7A9-4BB8-939E-F2B5D414A72E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9" y="3787540"/>
            <a:ext cx="1388819" cy="12575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58F5C2-F613-4AD7-B75C-02CF28EE910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66" y="409462"/>
            <a:ext cx="2974481" cy="21281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F386F-5979-480A-8823-F8C4987A3B00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093" y="859831"/>
            <a:ext cx="1345751" cy="8478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5823A92-D453-4AE2-879B-873BCE410486}"/>
              </a:ext>
            </a:extLst>
          </p:cNvPr>
          <p:cNvSpPr/>
          <p:nvPr/>
        </p:nvSpPr>
        <p:spPr>
          <a:xfrm>
            <a:off x="3419873" y="4324159"/>
            <a:ext cx="5682019" cy="7678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паспортизация дорог</a:t>
            </a:r>
            <a:endParaRPr lang="ru-RU" sz="1050" i="1" dirty="0">
              <a:ln w="50800"/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9388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В 2025 году была проведена паспортизация дорог протяженностью 3,541 км (автомобильная дорога ул. Красных Зорь, ул. Пионерская, ул. Пирогова, ул. Пестеля, микрорайон Валим, квартал 5, временные проезды к земельным участкам микрорайон Шкурина Горка и подъезд к СНТ «Мичуринец»)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E7274C-B979-4621-A774-5CC6F7619AFF}"/>
              </a:ext>
            </a:extLst>
          </p:cNvPr>
          <p:cNvSpPr/>
          <p:nvPr/>
        </p:nvSpPr>
        <p:spPr>
          <a:xfrm>
            <a:off x="0" y="4763"/>
            <a:ext cx="4356100" cy="882650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 автомобильных дорог в МО город Волхов»</a:t>
            </a:r>
          </a:p>
          <a:p>
            <a:pPr eaLnBrk="1" hangingPunct="1">
              <a:defRPr/>
            </a:pPr>
            <a:r>
              <a:rPr lang="ru-RU" sz="12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1 из 4)</a:t>
            </a:r>
          </a:p>
        </p:txBody>
      </p:sp>
      <p:sp>
        <p:nvSpPr>
          <p:cNvPr id="8" name="Выноска со стрелкой вправо 7">
            <a:extLst>
              <a:ext uri="{FF2B5EF4-FFF2-40B4-BE49-F238E27FC236}">
                <a16:creationId xmlns:a16="http://schemas.microsoft.com/office/drawing/2014/main" id="{F9C5D271-689D-4662-A8DF-F71D16A25E81}"/>
              </a:ext>
            </a:extLst>
          </p:cNvPr>
          <p:cNvSpPr/>
          <p:nvPr/>
        </p:nvSpPr>
        <p:spPr>
          <a:xfrm>
            <a:off x="66551" y="927765"/>
            <a:ext cx="3209306" cy="1427958"/>
          </a:xfrm>
          <a:prstGeom prst="rightArrowCallout">
            <a:avLst>
              <a:gd name="adj1" fmla="val 27168"/>
              <a:gd name="adj2" fmla="val 25000"/>
              <a:gd name="adj3" fmla="val 25000"/>
              <a:gd name="adj4" fmla="val 86079"/>
            </a:avLst>
          </a:prstGeom>
          <a:solidFill>
            <a:srgbClr val="B5A0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9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</a:p>
          <a:p>
            <a:pPr eaLnBrk="1" hangingPunct="1">
              <a:defRPr/>
            </a:pPr>
            <a:r>
              <a:rPr lang="ru-RU" sz="105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«Содержание автомобильных дорог общего пользования местного значения» -   </a:t>
            </a:r>
          </a:p>
          <a:p>
            <a:pPr eaLnBrk="1" hangingPunct="1">
              <a:defRPr/>
            </a:pPr>
            <a:r>
              <a:rPr lang="ru-RU" sz="14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95 146,7 </a:t>
            </a:r>
            <a:r>
              <a:rPr lang="ru-RU" sz="105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defRPr/>
            </a:pPr>
            <a:endParaRPr lang="ru-RU" sz="1050" b="1" dirty="0">
              <a:ln w="50800">
                <a:noFill/>
              </a:ln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050" b="1" dirty="0">
              <a:ln w="50800">
                <a:noFill/>
              </a:ln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050" b="1" dirty="0">
              <a:ln w="50800">
                <a:noFill/>
              </a:ln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6FEB40-A52F-4029-8656-DA08A559BF88}"/>
              </a:ext>
            </a:extLst>
          </p:cNvPr>
          <p:cNvSpPr/>
          <p:nvPr/>
        </p:nvSpPr>
        <p:spPr>
          <a:xfrm>
            <a:off x="3419873" y="927768"/>
            <a:ext cx="5657578" cy="14279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182563" indent="-182563" eaLnBrk="1" hangingPunct="1">
              <a:buFont typeface="Wingdings" panose="05000000000000000000" pitchFamily="2" charset="2"/>
              <a:buChar char="Ø"/>
              <a:defRPr/>
            </a:pP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на содержание муниципальных автомобильных дорог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– </a:t>
            </a:r>
            <a:r>
              <a:rPr lang="ru-RU" sz="110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86 517,3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182563" indent="-182563" eaLnBrk="1" hangingPunct="1">
              <a:defRPr/>
            </a:pPr>
            <a:r>
              <a:rPr lang="ru-RU" sz="9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       (субсидии МБУ «Дорожное хозяйство и благоустройство» на выполнение муниципального задания)</a:t>
            </a:r>
            <a:endParaRPr lang="ru-RU" sz="1050" i="1" dirty="0">
              <a:ln w="50800"/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для приобретения дорожной техники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и другого имущества, необходимого для функционирования и содержания автодорог – </a:t>
            </a: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8 629,4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 </a:t>
            </a:r>
            <a:r>
              <a:rPr lang="ru-RU" sz="9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(субсидии МБУ «Дорожное хозяйство и благоустройство»). </a:t>
            </a:r>
          </a:p>
          <a:p>
            <a:pPr marL="182563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В 2025 году проведена оплата лизинговых платежей в связи с приобретением в 2024 году трактора с навесным оборудованием на условиях финансовой аренды (лизинга) с окончательным сроком исполнения в 2026 году, приобретены минипогрузчик ковшовый с навесным оборудованием, коммунальная уборочная машина и прицеп пескоразбрасывающий</a:t>
            </a:r>
          </a:p>
        </p:txBody>
      </p:sp>
      <p:sp>
        <p:nvSpPr>
          <p:cNvPr id="36877" name="Номер слайда 1">
            <a:extLst>
              <a:ext uri="{FF2B5EF4-FFF2-40B4-BE49-F238E27FC236}">
                <a16:creationId xmlns:a16="http://schemas.microsoft.com/office/drawing/2014/main" id="{FB60EBCF-8C72-43BA-BBF0-2125E92CB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47138" y="4960938"/>
            <a:ext cx="3556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0B28F1-66EB-4C18-BC7C-17EE74DACE8F}" type="slidenum">
              <a:rPr lang="ru-RU" altLang="ru-RU" sz="8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78" name="AutoShape 2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864CBB82-3816-4F84-A2A2-D8A275029F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79" name="AutoShape 5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6B497E5A-D2FB-4C46-B40C-ABACDEB8E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E1908F-DBAB-4D6C-8332-D4DB92278091}"/>
              </a:ext>
            </a:extLst>
          </p:cNvPr>
          <p:cNvSpPr/>
          <p:nvPr/>
        </p:nvSpPr>
        <p:spPr>
          <a:xfrm>
            <a:off x="4356100" y="12700"/>
            <a:ext cx="4787900" cy="874713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219 194,5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(годовое исполнение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95,2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 </a:t>
            </a:r>
            <a:r>
              <a:rPr lang="ru-RU" sz="900" b="1" dirty="0">
                <a:solidFill>
                  <a:prstClr val="white"/>
                </a:solidFill>
              </a:rPr>
              <a:t>58 743,0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160 451,5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" dirty="0">
              <a:solidFill>
                <a:prstClr val="white"/>
              </a:solidFill>
            </a:endParaRPr>
          </a:p>
        </p:txBody>
      </p:sp>
      <p:sp>
        <p:nvSpPr>
          <p:cNvPr id="15" name="Выноска со стрелкой вправо 7">
            <a:extLst>
              <a:ext uri="{FF2B5EF4-FFF2-40B4-BE49-F238E27FC236}">
                <a16:creationId xmlns:a16="http://schemas.microsoft.com/office/drawing/2014/main" id="{B739B7AD-DE55-403A-A717-8D3B2B3DD532}"/>
              </a:ext>
            </a:extLst>
          </p:cNvPr>
          <p:cNvSpPr/>
          <p:nvPr/>
        </p:nvSpPr>
        <p:spPr>
          <a:xfrm>
            <a:off x="42108" y="2396075"/>
            <a:ext cx="3233750" cy="1096550"/>
          </a:xfrm>
          <a:prstGeom prst="rightArrowCallout">
            <a:avLst>
              <a:gd name="adj1" fmla="val 27168"/>
              <a:gd name="adj2" fmla="val 25000"/>
              <a:gd name="adj3" fmla="val 25000"/>
              <a:gd name="adj4" fmla="val 86079"/>
            </a:avLst>
          </a:prstGeom>
          <a:solidFill>
            <a:srgbClr val="B5A0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9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</a:p>
          <a:p>
            <a:pPr eaLnBrk="1" hangingPunct="1">
              <a:defRPr/>
            </a:pPr>
            <a:r>
              <a:rPr lang="ru-RU" sz="105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«Снижение аварийности на муниципальной сети автомобильных дорог» -   </a:t>
            </a:r>
          </a:p>
          <a:p>
            <a:pPr eaLnBrk="1" hangingPunct="1">
              <a:defRPr/>
            </a:pPr>
            <a:r>
              <a:rPr lang="ru-RU" sz="14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51 280,7 </a:t>
            </a:r>
            <a:r>
              <a:rPr lang="ru-RU" sz="105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</a:p>
          <a:p>
            <a:pPr eaLnBrk="1" hangingPunct="1">
              <a:defRPr/>
            </a:pPr>
            <a:endParaRPr lang="ru-RU" sz="1050" b="1" dirty="0">
              <a:ln w="50800">
                <a:noFill/>
              </a:ln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E79B597-168F-4D20-AA98-92B19E0FCD92}"/>
              </a:ext>
            </a:extLst>
          </p:cNvPr>
          <p:cNvSpPr/>
          <p:nvPr/>
        </p:nvSpPr>
        <p:spPr>
          <a:xfrm>
            <a:off x="3419873" y="2396081"/>
            <a:ext cx="5682019" cy="10965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на проведение мероприятий по снижению аварийности на муниципальной  сети автомобильных дорог  </a:t>
            </a: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в части оплаты потребленной  электрической энергии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– </a:t>
            </a:r>
            <a:r>
              <a:rPr lang="ru-RU" sz="110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43 507,9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 </a:t>
            </a:r>
            <a:r>
              <a:rPr lang="ru-RU" sz="9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(субсидии МБУ «Дорожное хозяйство и благоустройство»)</a:t>
            </a:r>
            <a:endParaRPr lang="ru-RU" sz="1050" i="1" dirty="0">
              <a:ln w="50800"/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на проведение мероприятий по снижению аварийности на муниципальной  сети автомобильных дорог </a:t>
            </a: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в части оплаты расходов по содержанию сетей уличного освещения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– </a:t>
            </a:r>
            <a:r>
              <a:rPr lang="ru-RU" sz="110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7 772,8 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 </a:t>
            </a:r>
            <a:r>
              <a:rPr lang="ru-RU" sz="9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(субсидии МБУ «Дорожное хозяйство и благоустройство»)</a:t>
            </a:r>
            <a:endParaRPr lang="ru-RU" sz="1050" i="1" dirty="0">
              <a:ln w="50800"/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право 7">
            <a:extLst>
              <a:ext uri="{FF2B5EF4-FFF2-40B4-BE49-F238E27FC236}">
                <a16:creationId xmlns:a16="http://schemas.microsoft.com/office/drawing/2014/main" id="{BB3C4895-3A19-4D6E-BC65-F5B1540E27D0}"/>
              </a:ext>
            </a:extLst>
          </p:cNvPr>
          <p:cNvSpPr/>
          <p:nvPr/>
        </p:nvSpPr>
        <p:spPr>
          <a:xfrm>
            <a:off x="42108" y="3541126"/>
            <a:ext cx="3233749" cy="712135"/>
          </a:xfrm>
          <a:prstGeom prst="rightArrowCallout">
            <a:avLst>
              <a:gd name="adj1" fmla="val 29308"/>
              <a:gd name="adj2" fmla="val 25000"/>
              <a:gd name="adj3" fmla="val 25000"/>
              <a:gd name="adj4" fmla="val 86079"/>
            </a:avLst>
          </a:prstGeom>
          <a:solidFill>
            <a:srgbClr val="B5A0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8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</a:p>
          <a:p>
            <a:pPr eaLnBrk="1" hangingPunct="1">
              <a:defRPr/>
            </a:pPr>
            <a:r>
              <a:rPr lang="ru-RU" sz="10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«Проведение мероприятий по обеспечению безопасности дорожного движения» -   </a:t>
            </a:r>
          </a:p>
          <a:p>
            <a:pPr eaLnBrk="1" hangingPunct="1">
              <a:defRPr/>
            </a:pPr>
            <a:r>
              <a:rPr lang="ru-RU" sz="14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1 132,1 </a:t>
            </a:r>
            <a:r>
              <a:rPr lang="ru-RU" sz="10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3216A5E-EA36-44FB-A5D6-569317FDCDF5}"/>
              </a:ext>
            </a:extLst>
          </p:cNvPr>
          <p:cNvSpPr/>
          <p:nvPr/>
        </p:nvSpPr>
        <p:spPr>
          <a:xfrm>
            <a:off x="3425330" y="3563523"/>
            <a:ext cx="5676562" cy="6897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171450" indent="-17145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на </a:t>
            </a: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техническое обслуживание светофорных объектов</a:t>
            </a:r>
            <a:r>
              <a:rPr lang="ru-RU" sz="105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, эксплуатируемых в МО город Волхов   </a:t>
            </a:r>
            <a:r>
              <a:rPr lang="ru-RU" sz="9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(субсидии МБУ «Дорожное хозяйство и благоустройство»)</a:t>
            </a:r>
            <a:endParaRPr lang="ru-RU" sz="1050" i="1" dirty="0">
              <a:ln w="50800"/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408F4-69DC-4054-83DA-D7C24AF3AE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054" y="1498022"/>
            <a:ext cx="1011372" cy="8577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EBD96A-33F5-477C-A775-AB4B430107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79" y="2944350"/>
            <a:ext cx="1143875" cy="6114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85EA98-074A-47BA-89F0-44A10509FC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175" y="3933845"/>
            <a:ext cx="432048" cy="282565"/>
          </a:xfrm>
          <a:prstGeom prst="rect">
            <a:avLst/>
          </a:prstGeom>
        </p:spPr>
      </p:pic>
      <p:sp>
        <p:nvSpPr>
          <p:cNvPr id="16" name="Выноска со стрелкой вправо 7">
            <a:extLst>
              <a:ext uri="{FF2B5EF4-FFF2-40B4-BE49-F238E27FC236}">
                <a16:creationId xmlns:a16="http://schemas.microsoft.com/office/drawing/2014/main" id="{265D82FA-BA6D-4F46-AD80-C440A440A86F}"/>
              </a:ext>
            </a:extLst>
          </p:cNvPr>
          <p:cNvSpPr/>
          <p:nvPr/>
        </p:nvSpPr>
        <p:spPr>
          <a:xfrm>
            <a:off x="42108" y="4301762"/>
            <a:ext cx="3233749" cy="790269"/>
          </a:xfrm>
          <a:prstGeom prst="rightArrowCallout">
            <a:avLst>
              <a:gd name="adj1" fmla="val 27168"/>
              <a:gd name="adj2" fmla="val 25000"/>
              <a:gd name="adj3" fmla="val 25000"/>
              <a:gd name="adj4" fmla="val 86079"/>
            </a:avLst>
          </a:prstGeom>
          <a:solidFill>
            <a:srgbClr val="B5A0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8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</a:p>
          <a:p>
            <a:pPr eaLnBrk="1" hangingPunct="1">
              <a:defRPr/>
            </a:pPr>
            <a:r>
              <a:rPr lang="ru-RU" sz="9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«Техническое оснащение, постановка на кадастровый учет объектов недвижимости в целях государственной регистрации прав» - </a:t>
            </a:r>
            <a:r>
              <a:rPr lang="ru-RU" sz="14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23,5 </a:t>
            </a:r>
            <a:r>
              <a:rPr lang="ru-RU" sz="9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11438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0E4CDD0-264B-4902-A2F8-7B2DB9399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7734" y="2412700"/>
            <a:ext cx="1787746" cy="267967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E7274C-B979-4621-A774-5CC6F7619AFF}"/>
              </a:ext>
            </a:extLst>
          </p:cNvPr>
          <p:cNvSpPr/>
          <p:nvPr/>
        </p:nvSpPr>
        <p:spPr>
          <a:xfrm>
            <a:off x="0" y="4763"/>
            <a:ext cx="4356100" cy="882650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 автомобильных дорог в МО город Волхов»</a:t>
            </a:r>
          </a:p>
          <a:p>
            <a:pPr eaLnBrk="1" hangingPunct="1">
              <a:defRPr/>
            </a:pPr>
            <a:r>
              <a:rPr lang="ru-RU" sz="12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2 из 4)</a:t>
            </a:r>
          </a:p>
        </p:txBody>
      </p:sp>
      <p:sp>
        <p:nvSpPr>
          <p:cNvPr id="36877" name="Номер слайда 1">
            <a:extLst>
              <a:ext uri="{FF2B5EF4-FFF2-40B4-BE49-F238E27FC236}">
                <a16:creationId xmlns:a16="http://schemas.microsoft.com/office/drawing/2014/main" id="{FB60EBCF-8C72-43BA-BBF0-2125E92CB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47138" y="4960938"/>
            <a:ext cx="3556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0B28F1-66EB-4C18-BC7C-17EE74DACE8F}" type="slidenum">
              <a:rPr lang="ru-RU" altLang="ru-RU" sz="8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78" name="AutoShape 2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864CBB82-3816-4F84-A2A2-D8A275029F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79" name="AutoShape 5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6B497E5A-D2FB-4C46-B40C-ABACDEB8E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052BE1-ADD5-4C6D-85AC-9BA6AF6DCABD}"/>
              </a:ext>
            </a:extLst>
          </p:cNvPr>
          <p:cNvSpPr/>
          <p:nvPr/>
        </p:nvSpPr>
        <p:spPr>
          <a:xfrm>
            <a:off x="4352950" y="16669"/>
            <a:ext cx="4787900" cy="874713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</a:rPr>
              <a:t>Исполнено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219 194,5 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(годовое исполнение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95,2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 </a:t>
            </a:r>
            <a:r>
              <a:rPr lang="ru-RU" sz="1000" b="1" dirty="0">
                <a:solidFill>
                  <a:prstClr val="white"/>
                </a:solidFill>
              </a:rPr>
              <a:t>58 743,0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160 451,5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26,6%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" dirty="0">
              <a:solidFill>
                <a:prstClr val="white"/>
              </a:solidFill>
            </a:endParaRPr>
          </a:p>
        </p:txBody>
      </p:sp>
      <p:sp>
        <p:nvSpPr>
          <p:cNvPr id="16" name="Выноска со стрелкой вправо 7">
            <a:extLst>
              <a:ext uri="{FF2B5EF4-FFF2-40B4-BE49-F238E27FC236}">
                <a16:creationId xmlns:a16="http://schemas.microsoft.com/office/drawing/2014/main" id="{22C4CC27-2EFF-4B1B-A879-C3FE9F5B3A1F}"/>
              </a:ext>
            </a:extLst>
          </p:cNvPr>
          <p:cNvSpPr/>
          <p:nvPr/>
        </p:nvSpPr>
        <p:spPr>
          <a:xfrm>
            <a:off x="72486" y="920828"/>
            <a:ext cx="3210703" cy="841723"/>
          </a:xfrm>
          <a:prstGeom prst="rightArrowCallout">
            <a:avLst>
              <a:gd name="adj1" fmla="val 39992"/>
              <a:gd name="adj2" fmla="val 26832"/>
              <a:gd name="adj3" fmla="val 43320"/>
              <a:gd name="adj4" fmla="val 86079"/>
            </a:avLst>
          </a:prstGeom>
          <a:solidFill>
            <a:srgbClr val="B5A0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9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Муниципальный проект МО город Волхов </a:t>
            </a:r>
          </a:p>
          <a:p>
            <a:pPr eaLnBrk="1" hangingPunct="1">
              <a:defRPr/>
            </a:pPr>
            <a:r>
              <a:rPr lang="ru-RU" sz="105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«Обеспечение устойчивого функционирования сети автомобильных дорог МО город Волхов»</a:t>
            </a:r>
            <a:r>
              <a:rPr lang="ru-RU" sz="10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 -  </a:t>
            </a:r>
            <a:r>
              <a:rPr lang="ru-RU" sz="1200" b="1" dirty="0">
                <a:ln w="50800">
                  <a:noFill/>
                </a:ln>
                <a:solidFill>
                  <a:srgbClr val="17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61 650,8 </a:t>
            </a:r>
            <a:r>
              <a:rPr lang="ru-RU" sz="1000" b="1" dirty="0">
                <a:ln w="50800">
                  <a:noFill/>
                </a:ln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CFE03F-58D8-4495-8425-81621403F01F}"/>
              </a:ext>
            </a:extLst>
          </p:cNvPr>
          <p:cNvSpPr/>
          <p:nvPr/>
        </p:nvSpPr>
        <p:spPr>
          <a:xfrm>
            <a:off x="3347865" y="927674"/>
            <a:ext cx="5761306" cy="8417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ru-RU" sz="105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проведение ремонтных работ дорог, проездов и тротуаров, а также обустройство объектов дорожного хозяйства</a:t>
            </a:r>
            <a:r>
              <a:rPr lang="ru-RU" sz="10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 с проведением экспертных мероприятий по обследованию объектов на соответствие муниципальным контрактам и нормативно-технической документации с целью определения качества применяемых материалов и выполненных работ по устройству асфальтобетонного покрытия</a:t>
            </a:r>
            <a:endParaRPr lang="ru-RU" sz="950" i="1" dirty="0">
              <a:ln w="50800"/>
              <a:solidFill>
                <a:srgbClr val="170858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0BA5D50-CE95-410D-8250-CCDDE445A922}"/>
              </a:ext>
            </a:extLst>
          </p:cNvPr>
          <p:cNvSpPr/>
          <p:nvPr/>
        </p:nvSpPr>
        <p:spPr>
          <a:xfrm>
            <a:off x="65152" y="1816430"/>
            <a:ext cx="9078847" cy="521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92075" eaLnBrk="1" hangingPunct="1"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В 2025 году проведены следующие виды работ: </a:t>
            </a:r>
          </a:p>
          <a:p>
            <a:pPr marL="92075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- ремонт автомобильной дороги по </a:t>
            </a:r>
            <a:r>
              <a:rPr lang="ru-RU" sz="1000" dirty="0" err="1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Новоладожскому</a:t>
            </a: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шоссе до перекрестка с ул. Вали Голубевой и ремонт участков автомобильной дороги по Мурманскому шоссе от поворота на автомобильный мост Ильинский до Загородного проезда</a:t>
            </a:r>
            <a:endParaRPr lang="ru-RU" sz="1000" i="1" dirty="0">
              <a:ln w="50800"/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3ABA0C-F6B8-490E-B11D-F3902A020F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325" y="1131590"/>
            <a:ext cx="671787" cy="8343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1043F6-983F-42DD-8561-B2CC6FEB77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7993" y="2392306"/>
            <a:ext cx="1727680" cy="270523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5BE641F-E417-4042-8896-DC41B37264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2" y="2392307"/>
            <a:ext cx="2030070" cy="27019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12BDE80-AEEE-480E-92FD-8C13CBA928EB}"/>
              </a:ext>
            </a:extLst>
          </p:cNvPr>
          <p:cNvSpPr txBox="1"/>
          <p:nvPr/>
        </p:nvSpPr>
        <p:spPr>
          <a:xfrm>
            <a:off x="1206094" y="4753507"/>
            <a:ext cx="3456384" cy="230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автомобильной дороги  по </a:t>
            </a:r>
            <a:r>
              <a:rPr lang="ru-RU" sz="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Новоладожскому</a:t>
            </a:r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шоссе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CEAB6EA-E0C2-41CD-BCA0-AE22768BAF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040" y="2402780"/>
            <a:ext cx="1479720" cy="269080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C9D5423-F41A-41FD-9707-056A083C52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930" y="2401574"/>
            <a:ext cx="1415513" cy="26908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76A437-905A-4547-887B-C1A71CD688C3}"/>
              </a:ext>
            </a:extLst>
          </p:cNvPr>
          <p:cNvSpPr txBox="1"/>
          <p:nvPr/>
        </p:nvSpPr>
        <p:spPr>
          <a:xfrm>
            <a:off x="6022856" y="4713125"/>
            <a:ext cx="2948069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участков автомобильной дороги по Мурманскому шоссе </a:t>
            </a:r>
          </a:p>
        </p:txBody>
      </p:sp>
    </p:spTree>
    <p:extLst>
      <p:ext uri="{BB962C8B-B14F-4D97-AF65-F5344CB8AC3E}">
        <p14:creationId xmlns:p14="http://schemas.microsoft.com/office/powerpoint/2010/main" val="16603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0D996D-B070-49B7-9E7C-E9F983EF4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389" y="2608230"/>
            <a:ext cx="2148682" cy="24613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4FDE19-3764-4872-84F9-E9D9B2B41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853" y="2615025"/>
            <a:ext cx="1833365" cy="2461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B517BB-7F10-445F-AF9C-8490268869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947" y="2615027"/>
            <a:ext cx="2368053" cy="24613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E7274C-B979-4621-A774-5CC6F7619AFF}"/>
              </a:ext>
            </a:extLst>
          </p:cNvPr>
          <p:cNvSpPr/>
          <p:nvPr/>
        </p:nvSpPr>
        <p:spPr>
          <a:xfrm>
            <a:off x="0" y="4763"/>
            <a:ext cx="4356100" cy="882650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 автомобильных дорог в МО город Волхов»</a:t>
            </a:r>
          </a:p>
          <a:p>
            <a:pPr eaLnBrk="1" hangingPunct="1">
              <a:defRPr/>
            </a:pPr>
            <a:r>
              <a:rPr lang="ru-RU" sz="12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3 из 4)</a:t>
            </a:r>
          </a:p>
        </p:txBody>
      </p:sp>
      <p:sp>
        <p:nvSpPr>
          <p:cNvPr id="36877" name="Номер слайда 1">
            <a:extLst>
              <a:ext uri="{FF2B5EF4-FFF2-40B4-BE49-F238E27FC236}">
                <a16:creationId xmlns:a16="http://schemas.microsoft.com/office/drawing/2014/main" id="{FB60EBCF-8C72-43BA-BBF0-2125E92CB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47138" y="4960938"/>
            <a:ext cx="3556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0B28F1-66EB-4C18-BC7C-17EE74DACE8F}" type="slidenum">
              <a:rPr lang="ru-RU" altLang="ru-RU" sz="8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6878" name="AutoShape 2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864CBB82-3816-4F84-A2A2-D8A275029F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79" name="AutoShape 5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6B497E5A-D2FB-4C46-B40C-ABACDEB8E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052BE1-ADD5-4C6D-85AC-9BA6AF6DCABD}"/>
              </a:ext>
            </a:extLst>
          </p:cNvPr>
          <p:cNvSpPr/>
          <p:nvPr/>
        </p:nvSpPr>
        <p:spPr>
          <a:xfrm>
            <a:off x="4352950" y="16669"/>
            <a:ext cx="4787900" cy="874713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</a:rPr>
              <a:t>Исполнено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219 194,5 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(годовое исполнение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95,2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 </a:t>
            </a:r>
            <a:r>
              <a:rPr lang="ru-RU" sz="1000" b="1" dirty="0">
                <a:solidFill>
                  <a:prstClr val="white"/>
                </a:solidFill>
              </a:rPr>
              <a:t>58 743,0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160 451,5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26,6%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" dirty="0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23D5C9-4A00-4A96-BB68-6A7DC16505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0" y="2615027"/>
            <a:ext cx="2097500" cy="246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E34256-7527-4865-9A4E-B5E634CD1A40}"/>
              </a:ext>
            </a:extLst>
          </p:cNvPr>
          <p:cNvSpPr txBox="1"/>
          <p:nvPr/>
        </p:nvSpPr>
        <p:spPr>
          <a:xfrm>
            <a:off x="271941" y="4607892"/>
            <a:ext cx="1579278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тротуара 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ул. Державина от </a:t>
            </a:r>
          </a:p>
          <a:p>
            <a:pPr algn="ctr"/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Нахимова до ул. Советской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2BDE80-AEEE-480E-92FD-8C13CBA928EB}"/>
              </a:ext>
            </a:extLst>
          </p:cNvPr>
          <p:cNvSpPr txBox="1"/>
          <p:nvPr/>
        </p:nvSpPr>
        <p:spPr>
          <a:xfrm>
            <a:off x="2760431" y="4821700"/>
            <a:ext cx="1300356" cy="230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ул. Коммунаров, д.17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76153F8-FBB7-4A82-88ED-98F60FBD62B2}"/>
              </a:ext>
            </a:extLst>
          </p:cNvPr>
          <p:cNvSpPr/>
          <p:nvPr/>
        </p:nvSpPr>
        <p:spPr>
          <a:xfrm>
            <a:off x="32577" y="934659"/>
            <a:ext cx="6123599" cy="16370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92075" eaLnBrk="1" hangingPunct="1"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Кроме того, в 2025 году проведены работы по: </a:t>
            </a:r>
          </a:p>
          <a:p>
            <a:pPr marL="92075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- устройству тротуара по ул. Дзержинского и по ул. Державина от ул. Нахимова до ул. Советской, </a:t>
            </a:r>
          </a:p>
          <a:p>
            <a:pPr marL="92075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- ремонту (в том числе с устройством парковочных мест) асфальтобетонного покрытия проездов дворовых территорий многоквартирных домов №6, 8, 10, 12, 14 ул. Дзержинского, №5 по ул. Красноармейская, №17 по ул. Коммунаров, №16 по ул. Комсомольская, №2 и №4 по ул. Новая, №26 по ул. Некрасова, №30 по ул. Юрия Гагарина </a:t>
            </a:r>
          </a:p>
          <a:p>
            <a:pPr marL="92075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- устройству парковки, ремонту асфальтобетонного покрытия тротуара вдоль парковки и проезда между домами №12 и №10 по улице Коммунаров, устройство парковки у дома №38 по ул. Калинина и устройству дренажных колодцев на проезде ул. Калинина, д.19а</a:t>
            </a:r>
          </a:p>
          <a:p>
            <a:pPr marL="92075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- устройству проездов к земельным участкам, выделенным под ИЖС, в том числе участникам СВО и многодетным семьям в районе массива по ул. Лесопарковая,</a:t>
            </a:r>
          </a:p>
          <a:p>
            <a:pPr marL="92075" eaLnBrk="1" hangingPunct="1">
              <a:spcBef>
                <a:spcPts val="0"/>
              </a:spcBef>
              <a:defRPr/>
            </a:pPr>
            <a:r>
              <a:rPr lang="ru-RU" sz="1000" dirty="0">
                <a:ln w="50800"/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- устройству проездов к земельным участкам вдоль центральной дороги «Зеленое кольцо», протяженностью 230 метров</a:t>
            </a:r>
            <a:endParaRPr lang="ru-RU" sz="1000" i="1" dirty="0">
              <a:ln w="50800"/>
              <a:solidFill>
                <a:schemeClr val="accent2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D7D294-2F54-45C1-9F22-6EC226D0BF55}"/>
              </a:ext>
            </a:extLst>
          </p:cNvPr>
          <p:cNvSpPr txBox="1"/>
          <p:nvPr/>
        </p:nvSpPr>
        <p:spPr>
          <a:xfrm>
            <a:off x="5616526" y="4810588"/>
            <a:ext cx="2817264" cy="230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ул. Лесопарковая до и после ремонта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13242C-1635-41FE-9E3C-822A0CCDED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9172" y="940860"/>
            <a:ext cx="1397899" cy="16021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EA37A1-0FE6-41A9-A171-D5D7F0B24A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103" y="952152"/>
            <a:ext cx="1397899" cy="16021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9C1434-714B-4AB2-96CB-8BD0929CE1E7}"/>
              </a:ext>
            </a:extLst>
          </p:cNvPr>
          <p:cNvSpPr txBox="1"/>
          <p:nvPr/>
        </p:nvSpPr>
        <p:spPr>
          <a:xfrm>
            <a:off x="6594746" y="2297644"/>
            <a:ext cx="2148682" cy="230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«Зеленое кольцо» до и после ремонта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EBB4B6-6149-458D-8D74-8AE9E76E9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4551" y="2358118"/>
            <a:ext cx="1508222" cy="26807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1B6F9-0997-4562-BB48-58AB9DFBE0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2358118"/>
            <a:ext cx="1508222" cy="2682385"/>
          </a:xfrm>
          <a:prstGeom prst="rect">
            <a:avLst/>
          </a:prstGeom>
        </p:spPr>
      </p:pic>
      <p:sp>
        <p:nvSpPr>
          <p:cNvPr id="38927" name="Номер слайда 1">
            <a:extLst>
              <a:ext uri="{FF2B5EF4-FFF2-40B4-BE49-F238E27FC236}">
                <a16:creationId xmlns:a16="http://schemas.microsoft.com/office/drawing/2014/main" id="{189DE8A1-92B8-4898-9414-3490D67D8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842291" y="4959689"/>
            <a:ext cx="355600" cy="19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53CC1-6183-49D7-B0D9-8014A8851337}" type="slidenum">
              <a:rPr lang="ru-RU" altLang="ru-RU" sz="8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8928" name="AutoShape 2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5DD4F981-9824-4143-BDEF-BE4018C3DD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29" name="AutoShape 5" descr="\\192.168.130.252\kf_obmen\!!%D0%92%D0%9E%D0%9B%D0%A5%D0%9E%D0%92\!%D0%91%D0%AE%D0%94%D0%96%D0%95%D0%A2%D0%9D%D0%AB%D0%99\!%D0%91%D0%AE%D0%94%D0%96%D0%95%D0%A2\%D0%91%D1%8E%D0%B4%D0%B6%D0%B5%D1%82 2023 %D0%B3\!%D0%9F%D0%9B%D0%90%D0%9D%D0%98%D0%A0%D0%9E%D0%92%D0%90%D0%9D%D0%98%D0%95\%D0%9F%D1%80%D0%B5%D0%B7%D0%B5%D0%BD%D1%82%D0%B0%D1%86%D0%B8%D1%8F\%D0%A4%D0%BE%D1%82%D0%BE\%D0%94%D0%BE%D1%80%D0%BE%D0%B3%D0%B82.webp">
            <a:extLst>
              <a:ext uri="{FF2B5EF4-FFF2-40B4-BE49-F238E27FC236}">
                <a16:creationId xmlns:a16="http://schemas.microsoft.com/office/drawing/2014/main" id="{C7B9BE87-4EC1-4985-AE29-25B1E14C80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90E5EF3-5706-432E-A165-37BAAC844785}"/>
              </a:ext>
            </a:extLst>
          </p:cNvPr>
          <p:cNvSpPr/>
          <p:nvPr/>
        </p:nvSpPr>
        <p:spPr>
          <a:xfrm>
            <a:off x="0" y="4763"/>
            <a:ext cx="4356100" cy="698500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 автомобильных дорог в МО город Волхов»</a:t>
            </a:r>
          </a:p>
          <a:p>
            <a:pPr eaLnBrk="1" hangingPunct="1">
              <a:defRPr/>
            </a:pPr>
            <a:r>
              <a:rPr lang="ru-RU" sz="12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4 из 4)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7ACA14-44E0-4AA3-94B6-ED24451543F0}"/>
              </a:ext>
            </a:extLst>
          </p:cNvPr>
          <p:cNvSpPr/>
          <p:nvPr/>
        </p:nvSpPr>
        <p:spPr>
          <a:xfrm>
            <a:off x="4356100" y="532"/>
            <a:ext cx="4787900" cy="702732"/>
          </a:xfrm>
          <a:prstGeom prst="rect">
            <a:avLst/>
          </a:prstGeom>
          <a:solidFill>
            <a:srgbClr val="371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219 194,5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(годовое исполнение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95,2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 </a:t>
            </a:r>
            <a:r>
              <a:rPr lang="ru-RU" sz="900" b="1" dirty="0">
                <a:solidFill>
                  <a:prstClr val="white"/>
                </a:solidFill>
              </a:rPr>
              <a:t>58 743,0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160 451,5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26,6%</a:t>
            </a:r>
            <a:endParaRPr lang="ru-RU" sz="300" dirty="0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304AFF-1331-49DF-9159-C890EA5003EE}"/>
              </a:ext>
            </a:extLst>
          </p:cNvPr>
          <p:cNvSpPr txBox="1"/>
          <p:nvPr/>
        </p:nvSpPr>
        <p:spPr>
          <a:xfrm>
            <a:off x="777986" y="2348881"/>
            <a:ext cx="1707519" cy="2539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050" dirty="0">
                <a:solidFill>
                  <a:schemeClr val="bg1"/>
                </a:solidFill>
                <a:latin typeface="Bahnschrift SemiLight Condensed" panose="020B0502040204020203" pitchFamily="34" charset="0"/>
                <a:cs typeface="Arial" charset="0"/>
              </a:rPr>
              <a:t>СНТ «Пороги» до и после ремонта</a:t>
            </a:r>
            <a:endParaRPr lang="ru-RU" sz="105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53DC32-472A-402F-A3D7-61CCF4B53CA3}"/>
              </a:ext>
            </a:extLst>
          </p:cNvPr>
          <p:cNvSpPr/>
          <p:nvPr/>
        </p:nvSpPr>
        <p:spPr>
          <a:xfrm>
            <a:off x="2708498" y="811932"/>
            <a:ext cx="4036436" cy="13861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marL="171450" indent="-171450"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0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софинансирование мероприятий </a:t>
            </a:r>
            <a:r>
              <a:rPr lang="ru-RU" sz="1000" b="1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по приведению в нормативное состояние автомобильных дорог общего пользования, обеспечивающих доступ к садоводческим некоммерческим товариществам </a:t>
            </a:r>
            <a:r>
              <a:rPr lang="ru-RU" sz="10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в Ленинградской области</a:t>
            </a:r>
          </a:p>
          <a:p>
            <a:pPr marL="182563" indent="-96838" eaLnBrk="1" hangingPunct="1">
              <a:spcBef>
                <a:spcPts val="0"/>
              </a:spcBef>
              <a:defRPr/>
            </a:pPr>
            <a:r>
              <a:rPr lang="ru-RU" sz="1000" i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   </a:t>
            </a:r>
            <a:r>
              <a:rPr lang="ru-RU" sz="1000" dirty="0">
                <a:solidFill>
                  <a:srgbClr val="673105"/>
                </a:solidFill>
                <a:latin typeface="Bahnschrift SemiLight Condensed" panose="020B0502040204020203" pitchFamily="34" charset="0"/>
                <a:cs typeface="Arial" charset="0"/>
              </a:rPr>
              <a:t>В 2025 году проведен ремонт участка подъездных дорог к СНТ «Строитель 2», </a:t>
            </a:r>
          </a:p>
          <a:p>
            <a:pPr marL="182563" indent="-96838" eaLnBrk="1" hangingPunct="1">
              <a:spcBef>
                <a:spcPts val="0"/>
              </a:spcBef>
              <a:defRPr/>
            </a:pPr>
            <a:r>
              <a:rPr lang="ru-RU" sz="1000" dirty="0">
                <a:solidFill>
                  <a:srgbClr val="673105"/>
                </a:solidFill>
                <a:latin typeface="Bahnschrift SemiLight Condensed" panose="020B0502040204020203" pitchFamily="34" charset="0"/>
                <a:cs typeface="Arial" charset="0"/>
              </a:rPr>
              <a:t>   СНТ «Южное» и СНТ «Пороги»</a:t>
            </a:r>
          </a:p>
        </p:txBody>
      </p:sp>
      <p:sp>
        <p:nvSpPr>
          <p:cNvPr id="25" name="Выноска со стрелкой вправо 7">
            <a:extLst>
              <a:ext uri="{FF2B5EF4-FFF2-40B4-BE49-F238E27FC236}">
                <a16:creationId xmlns:a16="http://schemas.microsoft.com/office/drawing/2014/main" id="{731C4C12-03E1-4A8A-A65F-1C42A812DE74}"/>
              </a:ext>
            </a:extLst>
          </p:cNvPr>
          <p:cNvSpPr/>
          <p:nvPr/>
        </p:nvSpPr>
        <p:spPr>
          <a:xfrm>
            <a:off x="54885" y="811932"/>
            <a:ext cx="2653613" cy="1344052"/>
          </a:xfrm>
          <a:prstGeom prst="rightArrowCallout">
            <a:avLst>
              <a:gd name="adj1" fmla="val 34715"/>
              <a:gd name="adj2" fmla="val 19797"/>
              <a:gd name="adj3" fmla="val 32327"/>
              <a:gd name="adj4" fmla="val 71709"/>
            </a:avLst>
          </a:prstGeom>
          <a:solidFill>
            <a:srgbClr val="B5A07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000" b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Отраслевой проект </a:t>
            </a:r>
          </a:p>
          <a:p>
            <a:pPr eaLnBrk="1" hangingPunct="1">
              <a:defRPr/>
            </a:pPr>
            <a:r>
              <a:rPr lang="ru-RU" sz="1050" b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и приведение в нормативное состояние автомобильных дорог общего пользования»</a:t>
            </a:r>
            <a:r>
              <a:rPr lang="ru-RU" sz="1000" b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 -  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rgbClr val="17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9 960,7 </a:t>
            </a:r>
            <a:r>
              <a:rPr lang="ru-RU" sz="1000" b="1" dirty="0">
                <a:ln w="50800"/>
                <a:solidFill>
                  <a:srgbClr val="170858"/>
                </a:solidFill>
                <a:latin typeface="Arial Narrow" pitchFamily="34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86CA17-7278-483B-BF49-4904CE711B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4339" y="2333365"/>
            <a:ext cx="1567498" cy="26891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8C0DAC-7A84-490F-8554-A6E2D855D5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490" y="2333365"/>
            <a:ext cx="1618301" cy="26984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6CF11B-3E77-4AC2-BCB7-263B3245CB8A}"/>
              </a:ext>
            </a:extLst>
          </p:cNvPr>
          <p:cNvSpPr txBox="1"/>
          <p:nvPr/>
        </p:nvSpPr>
        <p:spPr>
          <a:xfrm>
            <a:off x="4048655" y="2330122"/>
            <a:ext cx="1939955" cy="2539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050" dirty="0">
                <a:solidFill>
                  <a:schemeClr val="bg1"/>
                </a:solidFill>
                <a:latin typeface="Bahnschrift SemiLight Condensed" panose="020B0502040204020203" pitchFamily="34" charset="0"/>
                <a:cs typeface="Arial" charset="0"/>
              </a:rPr>
              <a:t>СНТ «Строитель 2» до и после ремонта</a:t>
            </a:r>
            <a:endParaRPr lang="ru-RU" sz="105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C3CE63-4F46-4D12-BA5C-0D8EDEA752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870" y="2358118"/>
            <a:ext cx="1995490" cy="26643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445E239-570D-44CC-BB29-4B560BB2A0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534" y="757265"/>
            <a:ext cx="1132923" cy="17874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020C41A-88B3-49F6-9D39-2D49E9C2B7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070" y="995910"/>
            <a:ext cx="1252362" cy="190776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1D635E8-7768-40DE-930E-241F1EE14536}"/>
              </a:ext>
            </a:extLst>
          </p:cNvPr>
          <p:cNvSpPr txBox="1"/>
          <p:nvPr/>
        </p:nvSpPr>
        <p:spPr>
          <a:xfrm>
            <a:off x="6711519" y="2290842"/>
            <a:ext cx="1713931" cy="2539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050" dirty="0">
                <a:solidFill>
                  <a:schemeClr val="bg1"/>
                </a:solidFill>
                <a:latin typeface="Bahnschrift SemiLight Condensed" panose="020B0502040204020203" pitchFamily="34" charset="0"/>
                <a:cs typeface="Arial" charset="0"/>
              </a:rPr>
              <a:t>СНТ «Южное» до и после ремонта</a:t>
            </a:r>
            <a:endParaRPr lang="ru-RU" sz="105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0FB4F91-0CB3-46A2-9654-78629B17F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7927" y="3925846"/>
            <a:ext cx="1716984" cy="11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512E28-DA05-4EB9-9D61-34B71372F133}"/>
              </a:ext>
            </a:extLst>
          </p:cNvPr>
          <p:cNvSpPr/>
          <p:nvPr/>
        </p:nvSpPr>
        <p:spPr>
          <a:xfrm>
            <a:off x="1024660" y="2750344"/>
            <a:ext cx="5059508" cy="23195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spcAft>
                <a:spcPts val="600"/>
              </a:spcAft>
              <a:defRPr/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 процессных мероприятий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«Сохранение, поддержка и развитие объектов культуры МО город Волхов, совершенствование материально-технической базы» 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2 561,1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тыс.рублей                                                                   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укрепление материально-технической базы и создание безопасных условий в муниципальных учреждениях 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1 719,0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тыс.рублей.   </a:t>
            </a:r>
          </a:p>
          <a:p>
            <a:pPr marL="266700" eaLnBrk="1" hangingPunct="1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В 2025 году денежные средства выделены МБУК «ВГДК» и МБУК «ДК «Железнодорожник» для приобретения костюмов, обуви и на техническое оснащение, МБУК «КИЦ им. А.С. Пушкина» на комплектование книг и для проведения технического обследования здания на предмет доступной среды с целью проведения дальнейших работ по обеспечению условий оказания услуг для маломобильных групп населения</a:t>
            </a:r>
          </a:p>
          <a:p>
            <a:pPr marL="266700" lvl="1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поддержка развития общественной инфраструктуры муниципального значения</a:t>
            </a:r>
            <a:r>
              <a:rPr lang="ru-RU" sz="900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50" b="1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842,1 </a:t>
            </a:r>
            <a:r>
              <a:rPr lang="ru-RU" sz="1050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рублей. </a:t>
            </a:r>
            <a:r>
              <a:rPr lang="ru-RU" sz="1050" dirty="0">
                <a:ln w="50800"/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В 2025 году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денежные средства выделены</a:t>
            </a:r>
            <a:r>
              <a:rPr lang="ru-RU" sz="1050" dirty="0">
                <a:ln w="50800"/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 МБУК «ДК «Железнодорожник» для приобретения консоли управления светом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Bahnschrift SemiLight Condensed" panose="020B0502040204020203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E1034F-5905-4880-876B-C55CF4AEF5A4}"/>
              </a:ext>
            </a:extLst>
          </p:cNvPr>
          <p:cNvSpPr/>
          <p:nvPr/>
        </p:nvSpPr>
        <p:spPr>
          <a:xfrm>
            <a:off x="5940150" y="843559"/>
            <a:ext cx="3161410" cy="2736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725" defTabSz="46672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Комплекс процессных мероприятий </a:t>
            </a:r>
            <a:r>
              <a:rPr lang="ru-RU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«Сохранение и развитие народной культуры и самодеятельного творчества в МО город Волхов»</a:t>
            </a:r>
            <a:r>
              <a:rPr lang="ru-RU" sz="10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8 659,4 </a:t>
            </a:r>
            <a:r>
              <a:rPr lang="ru-RU" sz="10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marL="85725" defTabSz="466725" eaLnBrk="1" hangingPunct="1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организация и проведение праздничных и торжественных мероприятий, посвященных 80-й годовщине Победы в Великой отечественной войне, 36-й годовщине вывода советских войск из Афганистана, 39-й годовщине ликвидации аварии ЧАЭС, 98-летию со дня образования Волховского района, 92-летию со дня образования города Волхова, Году защитника Отечества, Дню России, Дню народного единства, Дню молодежи, Дню самбо, международному Дню инвалида, для подготовки в праздновании Масленицы, Нового года и Рождества, областного фестиваля «Детство в ритме спорта», а также для организации и проведения выставочных, праздничных мероприятий, направленных на тиражирование передового опыта и достижений в сельском хозяйстве</a:t>
            </a:r>
            <a:endPara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225C55-583B-4A46-9D95-19AF55C1FE34}"/>
              </a:ext>
            </a:extLst>
          </p:cNvPr>
          <p:cNvSpPr/>
          <p:nvPr/>
        </p:nvSpPr>
        <p:spPr>
          <a:xfrm>
            <a:off x="1187450" y="843558"/>
            <a:ext cx="4627709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eaLnBrk="1" hangingPunct="1">
              <a:defRPr/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 процессных мероприятий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«Развитие и содержание муниципальных учреждений культуры МО город Волхов» -               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125 148,3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marL="85725" lvl="1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финансовое обеспечение муниципального задания учреждений культуры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104 968,2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(МБУК «ВГДК» - 35 450,2 тыс. руб., МБУК «ДК «Железнодорожник» - 31 703,8 тыс. руб. и МБУК «КИЦ им. А.С. Пушкина» - 37 814,2 тыс. руб.)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Bahnschrift SemiLight Condensed" panose="020B0502040204020203" pitchFamily="34" charset="0"/>
              <a:cs typeface="Arial" pitchFamily="34" charset="0"/>
            </a:endParaRPr>
          </a:p>
          <a:p>
            <a:pPr marL="85725" lvl="1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хозяйственное обеспечение деятельности муниципальных учреждений социальной сферы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20 180,1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r>
              <a:rPr lang="ru-RU" sz="9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(МКУ «Служба заказчика»)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Дворец-Культуры  Волхов">
            <a:extLst>
              <a:ext uri="{FF2B5EF4-FFF2-40B4-BE49-F238E27FC236}">
                <a16:creationId xmlns:a16="http://schemas.microsoft.com/office/drawing/2014/main" id="{7EF38A22-36FF-4B9D-9A10-6C65F875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3641725"/>
            <a:ext cx="1090613" cy="109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6" name="Номер слайда 3">
            <a:extLst>
              <a:ext uri="{FF2B5EF4-FFF2-40B4-BE49-F238E27FC236}">
                <a16:creationId xmlns:a16="http://schemas.microsoft.com/office/drawing/2014/main" id="{E7074E4D-8D94-4C50-9A35-A2E14DE47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2950" y="4886325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A31E-B8CF-4186-BBDC-F88A5507CDE7}" type="slidenum">
              <a:rPr lang="ru-RU" altLang="ru-RU" sz="9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E2C676-C039-40B8-B901-20FE895A0275}"/>
              </a:ext>
            </a:extLst>
          </p:cNvPr>
          <p:cNvSpPr/>
          <p:nvPr/>
        </p:nvSpPr>
        <p:spPr>
          <a:xfrm>
            <a:off x="0" y="4763"/>
            <a:ext cx="3492500" cy="7556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культуры в МО город Волхов»</a:t>
            </a:r>
          </a:p>
          <a:p>
            <a:pPr eaLnBrk="1" hangingPunct="1">
              <a:defRPr/>
            </a:pPr>
            <a:r>
              <a:rPr lang="ru-RU" sz="14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1 из 2)</a:t>
            </a:r>
            <a:endParaRPr lang="ru-RU" sz="1400" b="1" dirty="0">
              <a:ln w="50800"/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CB3C3C-93F5-43AA-ACFC-73287FFCA333}"/>
              </a:ext>
            </a:extLst>
          </p:cNvPr>
          <p:cNvSpPr/>
          <p:nvPr/>
        </p:nvSpPr>
        <p:spPr>
          <a:xfrm>
            <a:off x="3492500" y="3175"/>
            <a:ext cx="5651500" cy="7572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183 701,7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99,5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 </a:t>
            </a:r>
            <a:r>
              <a:rPr lang="ru-RU" sz="1000" b="1" dirty="0">
                <a:solidFill>
                  <a:prstClr val="white"/>
                </a:solidFill>
              </a:rPr>
              <a:t>78 538,8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105 162,9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руб., в том числе в виде добровольных пожертвований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14 000,0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рублей)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22,3%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6CCB54-601C-48A0-A4B8-50F59C2996D1}"/>
              </a:ext>
            </a:extLst>
          </p:cNvPr>
          <p:cNvSpPr/>
          <p:nvPr/>
        </p:nvSpPr>
        <p:spPr>
          <a:xfrm>
            <a:off x="82550" y="2300288"/>
            <a:ext cx="1104900" cy="1135062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EAB2A37-5963-49B5-886E-C1C527FD1AEC}"/>
              </a:ext>
            </a:extLst>
          </p:cNvPr>
          <p:cNvSpPr/>
          <p:nvPr/>
        </p:nvSpPr>
        <p:spPr>
          <a:xfrm>
            <a:off x="82550" y="915988"/>
            <a:ext cx="1110456" cy="114935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9928ED-7616-4750-B529-615EF9AC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35292"/>
            <a:ext cx="1764364" cy="11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BAAEA6EF-887D-456A-813A-5DF63225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498" y="4059200"/>
            <a:ext cx="2142761" cy="10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E1034F-5905-4880-876B-C55CF4AEF5A4}"/>
              </a:ext>
            </a:extLst>
          </p:cNvPr>
          <p:cNvSpPr/>
          <p:nvPr/>
        </p:nvSpPr>
        <p:spPr>
          <a:xfrm>
            <a:off x="5940150" y="843559"/>
            <a:ext cx="3161410" cy="2088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725" defTabSz="46672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Отраслевой проект </a:t>
            </a:r>
            <a:r>
              <a:rPr lang="ru-RU" sz="10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«Развитие инфраструктуры культуры» </a:t>
            </a:r>
            <a:r>
              <a:rPr lang="ru-RU" sz="11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9 760,4 </a:t>
            </a:r>
            <a:r>
              <a:rPr lang="ru-RU" sz="1000" b="1" dirty="0">
                <a:ln w="50800"/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marL="85725" defTabSz="466725" eaLnBrk="1" hangingPunct="1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на разработку проектно-сметной документации для проведения капитального ремонта здания МБУК «Волховский городской Дворец культуры» – </a:t>
            </a:r>
            <a:r>
              <a:rPr lang="ru-RU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7 041,4 </a:t>
            </a:r>
            <a:r>
              <a:rPr lang="ru-RU" sz="9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marL="85725" defTabSz="466725" eaLnBrk="1" hangingPunct="1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на выполнение дополнительных работ по ремонту сценической башни, проводимых в рамках регионального проекта «Семейные ценности и инфраструктура культуры», а также на оказание услуг по строительному контролю за выполнением работ по данному объекту – </a:t>
            </a:r>
            <a:r>
              <a:rPr lang="ru-RU" sz="9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2 719,0</a:t>
            </a:r>
            <a:r>
              <a:rPr lang="ru-RU" sz="9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тыс. рублей</a:t>
            </a:r>
          </a:p>
          <a:p>
            <a:pPr marL="85725" defTabSz="466725" eaLnBrk="1" hangingPunct="1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endParaRPr lang="ru-RU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225C55-583B-4A46-9D95-19AF55C1FE34}"/>
              </a:ext>
            </a:extLst>
          </p:cNvPr>
          <p:cNvSpPr/>
          <p:nvPr/>
        </p:nvSpPr>
        <p:spPr>
          <a:xfrm>
            <a:off x="1475656" y="843557"/>
            <a:ext cx="4339503" cy="2088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eaLnBrk="1" hangingPunct="1">
              <a:defRPr/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проект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«Семейные ценности и инфраструктура культуры»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(проект, входящий в состав национальных проектов)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             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23 272,5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marL="85725" lvl="1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создания модельных муниципальных библиотек -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8 791,2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рублей.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В 2025 году денежные средства выделены МБУК «КИЦ им. А.С. Пушкина» на проведение ремонтных работ помещений, поставку мебели, книжных изданий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725" lvl="1" eaLnBrk="1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развитие сети учреждений культурно-досугового типа -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14 481,3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рублей.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В 2025 году денежные средства выделены МБУК «Волховский городской Дворец культуры» на проведение ремонта крыши (сценической башни) и ремонта пола в Большом концертном зале, на замену оконных и дверных блоков, ремонт лестничных маршей с обеих сторон и ремонт асфальтобетонного покрытия территории во дворе здания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Номер слайда 3">
            <a:extLst>
              <a:ext uri="{FF2B5EF4-FFF2-40B4-BE49-F238E27FC236}">
                <a16:creationId xmlns:a16="http://schemas.microsoft.com/office/drawing/2014/main" id="{E7074E4D-8D94-4C50-9A35-A2E14DE47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2950" y="4886325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A31E-B8CF-4186-BBDC-F88A5507CDE7}" type="slidenum">
              <a:rPr lang="ru-RU" altLang="ru-RU" sz="9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9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E2C676-C039-40B8-B901-20FE895A0275}"/>
              </a:ext>
            </a:extLst>
          </p:cNvPr>
          <p:cNvSpPr/>
          <p:nvPr/>
        </p:nvSpPr>
        <p:spPr>
          <a:xfrm>
            <a:off x="29913" y="4763"/>
            <a:ext cx="3492500" cy="7556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культуры в МО город Волхов» </a:t>
            </a:r>
            <a:r>
              <a:rPr lang="ru-RU" sz="14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2 из 2)</a:t>
            </a:r>
            <a:endParaRPr lang="ru-RU" sz="1400" b="1" dirty="0">
              <a:ln w="50800"/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CB3C3C-93F5-43AA-ACFC-73287FFCA333}"/>
              </a:ext>
            </a:extLst>
          </p:cNvPr>
          <p:cNvSpPr/>
          <p:nvPr/>
        </p:nvSpPr>
        <p:spPr>
          <a:xfrm>
            <a:off x="3522412" y="3175"/>
            <a:ext cx="5621587" cy="7572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183 701,7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99,5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 </a:t>
            </a:r>
            <a:r>
              <a:rPr lang="ru-RU" sz="1000" b="1" dirty="0">
                <a:solidFill>
                  <a:prstClr val="white"/>
                </a:solidFill>
              </a:rPr>
              <a:t>78 538,8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105 162,9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руб., в том числе в виде добровольных пожертвований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14 000,0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рублей)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22,3%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9CFF3A8-E542-4FFE-98A5-F6F2903553EA}"/>
              </a:ext>
            </a:extLst>
          </p:cNvPr>
          <p:cNvSpPr/>
          <p:nvPr/>
        </p:nvSpPr>
        <p:spPr>
          <a:xfrm>
            <a:off x="42439" y="3462289"/>
            <a:ext cx="3809481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66725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Муниципальный проект МО город Волхов </a:t>
            </a: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«Создание выставочного пространства в МБУК «КИЦ им. А.С. Пушкина»</a:t>
            </a:r>
            <a:r>
              <a:rPr lang="ru-RU" sz="1000" b="1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200" b="1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14 300,0 </a:t>
            </a:r>
            <a:r>
              <a:rPr lang="ru-RU" sz="1000" b="1" dirty="0">
                <a:ln w="50800"/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тыс.рублей </a:t>
            </a:r>
          </a:p>
          <a:p>
            <a:pPr defTabSz="466725" eaLnBrk="1" hangingPunct="1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проекты, реализуемые на территории МО город Волхов с участием в софинансировании АО «Апатит» и местного бюджета.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  <a:cs typeface="Arial" pitchFamily="34" charset="0"/>
              </a:rPr>
              <a:t>В 2025 году реализован благотворительный проект в МБУК «КИЦ им. А.С. Пушкина» – ремонт пространства 1 этажа и трансформация выставочного пространства</a:t>
            </a:r>
            <a:endPara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EE90B2E-FE13-424D-AAFD-14C955920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39" y="824135"/>
            <a:ext cx="1361209" cy="1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EBCFBE7D-D791-4A7F-9AC3-B9684F56C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40" y="2147206"/>
            <a:ext cx="1361208" cy="11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92318-529A-419A-8000-1DF8EF22BD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788" y="3462289"/>
            <a:ext cx="1916827" cy="1424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64D932-B9A8-40E9-8C45-38167AACB8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023496"/>
            <a:ext cx="2004880" cy="13228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BB9CA5-EF7A-4A19-972B-35CD6AD3C009}"/>
              </a:ext>
            </a:extLst>
          </p:cNvPr>
          <p:cNvSpPr txBox="1"/>
          <p:nvPr/>
        </p:nvSpPr>
        <p:spPr>
          <a:xfrm>
            <a:off x="50885" y="1893725"/>
            <a:ext cx="1352763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900" dirty="0">
                <a:solidFill>
                  <a:schemeClr val="bg1"/>
                </a:solidFill>
                <a:latin typeface="Bahnschrift SemiLight Condensed" panose="020B0502040204020203" pitchFamily="34" charset="0"/>
                <a:cs typeface="Arial" charset="0"/>
              </a:rPr>
              <a:t>ремонт сценической башни МБУ ВГДК до и после ремонта</a:t>
            </a:r>
            <a:endParaRPr lang="ru-RU" sz="9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0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895B102-2D43-43B5-A2C2-B36E7182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860" y="3556375"/>
            <a:ext cx="1727724" cy="11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40A269-3275-4693-A38C-AE1254D7CE13}"/>
              </a:ext>
            </a:extLst>
          </p:cNvPr>
          <p:cNvSpPr/>
          <p:nvPr/>
        </p:nvSpPr>
        <p:spPr>
          <a:xfrm>
            <a:off x="0" y="4763"/>
            <a:ext cx="3492500" cy="72707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«Развитие физической культуры и спорта в МО город Волхов»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B0FFD6-9C3A-48F7-8A24-92E5FE42F1C1}"/>
              </a:ext>
            </a:extLst>
          </p:cNvPr>
          <p:cNvSpPr/>
          <p:nvPr/>
        </p:nvSpPr>
        <p:spPr>
          <a:xfrm>
            <a:off x="3492500" y="3175"/>
            <a:ext cx="5651500" cy="72866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177 569,9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81,8%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</a:t>
            </a:r>
            <a:r>
              <a:rPr lang="ru-RU" sz="1000" b="1" dirty="0">
                <a:solidFill>
                  <a:prstClr val="white"/>
                </a:solidFill>
              </a:rPr>
              <a:t>77 658,7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99 911,2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руб., в том числе в виде добровольных пожертвований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15 000,0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рублей)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21,6%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700" dirty="0">
              <a:solidFill>
                <a:prstClr val="white"/>
              </a:solidFill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A059E520-C328-411E-A4D5-FBE2A6236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69207"/>
              </p:ext>
            </p:extLst>
          </p:nvPr>
        </p:nvGraphicFramePr>
        <p:xfrm>
          <a:off x="33337" y="1330325"/>
          <a:ext cx="5474767" cy="248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2851">
                <a:tc>
                  <a:txBody>
                    <a:bodyPr/>
                    <a:lstStyle/>
                    <a:p>
                      <a:pPr marL="92075" indent="-92075"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финансовое обеспечение  муниципального задания МБУС «ФСЦ «Волхов» – 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59 998,2 </a:t>
                      </a: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тыс. рублей </a:t>
                      </a:r>
                    </a:p>
                    <a:p>
                      <a:pPr marL="92075" indent="-92075"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организацию, проведение и участие в физкультурных мероприятиях и спортивных соревнованиях  –     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5 731,7 </a:t>
                      </a: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тыс. рублей</a:t>
                      </a:r>
                    </a:p>
                    <a:p>
                      <a:pPr marL="92075" indent="-92075"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проведение тренировочных занятий по плаванию групп подготовки спортивного резерва в период проведения капитального ремонта дома спорта «Юность» – 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4 329,0 </a:t>
                      </a: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тыс. рублей</a:t>
                      </a:r>
                    </a:p>
                    <a:p>
                      <a:pPr marL="92075" indent="-92075"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финансовое обеспечение затрат по содержанию спортивных сооружений в целях предоставления сертификатов на занятия физической культурой и спортом, организованных спортивных групп и команд, отобранных по результатам конкурсных процедур – 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552,8</a:t>
                      </a: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тыс. рублей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укрепление материально-технической базы муниципальных учреждений – </a:t>
                      </a:r>
                      <a:r>
                        <a:rPr lang="ru-RU" sz="1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5 240,6 </a:t>
                      </a: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тыс.рублей.                  </a:t>
                      </a: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SemiLight Condensed" panose="020B0502040204020203" pitchFamily="34" charset="0"/>
                        </a:rPr>
                        <a:t>В 2025 году выполнены работы по ремонту, покраске ворот и асфальтированию входной группы стадиона «Металлург», косметического ремонта помещений и установке универсального электронного табло с целью проведения официальных спортивных соревнований на объекте ФОК «Левобережный», оказаны услуги строительного контроля и авторского надзора при проведении капитального ремонта дома спорта «Юность», а также оказаны услуги по проведению государственной экспертизы проектной документации в части проверки достоверности определения сметной стоимости в части спортивного зала объекта «Капитальный ремонт Дома спорта «Юность» </a:t>
                      </a:r>
                      <a:endParaRPr lang="ru-RU" sz="9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91446" marR="91446" marT="45705" marB="4570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5A35089F-020C-45B5-97D9-80DF80B0F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29618"/>
              </p:ext>
            </p:extLst>
          </p:nvPr>
        </p:nvGraphicFramePr>
        <p:xfrm>
          <a:off x="33337" y="806450"/>
          <a:ext cx="5474767" cy="52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Комплекс процессных мероприятий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«Развитие физической культуры                            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и массового спорта в МО город Волхов»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75 852,3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тыс. рублей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marL="91446" marR="91446" marT="45719" marB="45719"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1390C745-4D3E-4301-A956-89402CCC0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25397"/>
              </p:ext>
            </p:extLst>
          </p:nvPr>
        </p:nvGraphicFramePr>
        <p:xfrm>
          <a:off x="33338" y="3939902"/>
          <a:ext cx="3504850" cy="7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267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Комплекс процессных мероприятий «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Реализация мероприятий по внедрению Всероссийского физкультурно-спортивного комплекса «Готов к труду и обороне</a:t>
                      </a: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»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2 240,8 </a:t>
                      </a: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тыс. рублей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marL="91425" marR="91425" marT="45659" marB="45659"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9B3888EC-9256-4304-8ABE-39CA88DA0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99209"/>
              </p:ext>
            </p:extLst>
          </p:nvPr>
        </p:nvGraphicFramePr>
        <p:xfrm>
          <a:off x="33338" y="4659104"/>
          <a:ext cx="3504850" cy="396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800"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на реализацию мероприятий по внедрению Всероссийского физкультурно-спортивного комплекса «Готов к труду и  обороне»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marL="91425" marR="91425" marT="45745" marB="4574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063" name="Picture 7">
            <a:extLst>
              <a:ext uri="{FF2B5EF4-FFF2-40B4-BE49-F238E27FC236}">
                <a16:creationId xmlns:a16="http://schemas.microsoft.com/office/drawing/2014/main" id="{48175664-D858-4F71-BDD4-A794DD53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459" y="4066316"/>
            <a:ext cx="1465630" cy="11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1BAA1733-EE80-458D-B366-5B8462B2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45284"/>
              </p:ext>
            </p:extLst>
          </p:nvPr>
        </p:nvGraphicFramePr>
        <p:xfrm>
          <a:off x="5580111" y="1272936"/>
          <a:ext cx="3573083" cy="34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325">
                <a:tc>
                  <a:txBody>
                    <a:bodyPr/>
                    <a:lstStyle/>
                    <a:p>
                      <a:pPr marL="92075" indent="-92075">
                        <a:spcAft>
                          <a:spcPts val="40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на капитальный ремонт Дома спорта «Юность»</a:t>
                      </a:r>
                    </a:p>
                  </a:txBody>
                  <a:tcPr marL="91428" marR="91428" marT="45698" marB="4569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62341D7-1972-4725-BCB7-94671B744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555615"/>
              </p:ext>
            </p:extLst>
          </p:nvPr>
        </p:nvGraphicFramePr>
        <p:xfrm>
          <a:off x="5561723" y="1703058"/>
          <a:ext cx="3582277" cy="45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26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Муниципальный проект МО город Волхов «Благоустройство и развитие Лыжной базы «Двугорье»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16 600,0 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тыс. рублей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marL="91436" marR="91436"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4CA127E-85DC-40FC-B6C5-C64742C74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0093"/>
              </p:ext>
            </p:extLst>
          </p:nvPr>
        </p:nvGraphicFramePr>
        <p:xfrm>
          <a:off x="5558587" y="2167332"/>
          <a:ext cx="3573084" cy="1356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7183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проекты, реализуемые на территории МО город Волхов с участием в софинансировании АО «Апатит» и местного бюджета</a:t>
                      </a: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9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ahnschrift SemiLight Condensed" panose="020B0502040204020203" pitchFamily="34" charset="0"/>
                          <a:cs typeface="Arial" pitchFamily="34" charset="0"/>
                        </a:rPr>
                        <a:t>В 2025 году реализован благотворительный проект - благоустройство и развитие Лыжной базы «Двугорье», а именно выполнены работы по сносу старого здания, строительству нового многофункционального модульного комплекса, благоустройству территории вокруг него, устройству пешеходных дорожек, реконструкции питающей линии, а также услуги по разработке проектно-сметной документации по системе наружного электроснабжения лыжной базы, приобретены спортивный инвентарь и оборудование  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Bahnschrift SemiLight Condensed" panose="020B0502040204020203" pitchFamily="34" charset="0"/>
                        <a:cs typeface="Arial" pitchFamily="34" charset="0"/>
                      </a:endParaRPr>
                    </a:p>
                  </a:txBody>
                  <a:tcPr marL="91428" marR="91428" marT="45698" marB="4569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F1F9081-225A-4160-9FF6-FC37FB591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09897"/>
              </p:ext>
            </p:extLst>
          </p:nvPr>
        </p:nvGraphicFramePr>
        <p:xfrm>
          <a:off x="5580111" y="818501"/>
          <a:ext cx="3582281" cy="45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26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Отраслевой проект «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Развитие объектов физической культуры и спорта</a:t>
                      </a:r>
                      <a:r>
                        <a:rPr lang="ru-RU" sz="10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»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82 876,8 </a:t>
                      </a:r>
                      <a:r>
                        <a:rPr lang="ru-RU" sz="1050" b="1" dirty="0">
                          <a:solidFill>
                            <a:sysClr val="windowText" lastClr="000000"/>
                          </a:solidFill>
                          <a:latin typeface="Arial Narrow" pitchFamily="34" charset="0"/>
                        </a:rPr>
                        <a:t>тыс. рублей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Arial Narrow" pitchFamily="34" charset="0"/>
                      </a:endParaRPr>
                    </a:p>
                  </a:txBody>
                  <a:tcPr marL="91436" marR="91436">
                    <a:solidFill>
                      <a:srgbClr val="3B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34" name="Номер слайда 1">
            <a:extLst>
              <a:ext uri="{FF2B5EF4-FFF2-40B4-BE49-F238E27FC236}">
                <a16:creationId xmlns:a16="http://schemas.microsoft.com/office/drawing/2014/main" id="{88A8997C-1657-4EBF-AD66-E80B51927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4918075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E628C-A79D-4AC7-9191-02685FA9F071}" type="slidenum">
              <a:rPr lang="ru-RU" altLang="ru-RU" sz="90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9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8" descr="https://sun9-79.userapi.com/sun9-82/s/v1/if2/4SzZKvboeUZSrWoh5Di7y0ZONHk9_viyyrAbqG7d3u6Ow4fTPPRCK_8DoKSWP5Am23SbuC_3nAxpSnNkm9llDuKp.jpg?size=400x400&amp;quality=96&amp;crop=58,31,836,836&amp;ava=1">
            <a:extLst>
              <a:ext uri="{FF2B5EF4-FFF2-40B4-BE49-F238E27FC236}">
                <a16:creationId xmlns:a16="http://schemas.microsoft.com/office/drawing/2014/main" id="{3B43CB28-A489-470F-800B-E7FFC73F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732" y="827057"/>
            <a:ext cx="481584" cy="48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https://yurga72.ru/i/n/467/190467/tn_190467_b78b9079913c.png">
            <a:extLst>
              <a:ext uri="{FF2B5EF4-FFF2-40B4-BE49-F238E27FC236}">
                <a16:creationId xmlns:a16="http://schemas.microsoft.com/office/drawing/2014/main" id="{B7B7B13F-5FC2-4F25-B3C6-4EB09F51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029" y="3927864"/>
            <a:ext cx="1219720" cy="92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AEFF72-18F1-4F44-9CC6-B7B93AC6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013" y="3548003"/>
            <a:ext cx="1690649" cy="11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Рисунок 2">
            <a:extLst>
              <a:ext uri="{FF2B5EF4-FFF2-40B4-BE49-F238E27FC236}">
                <a16:creationId xmlns:a16="http://schemas.microsoft.com/office/drawing/2014/main" id="{79595525-55F3-42B4-A617-85D490C1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476" y="3507854"/>
            <a:ext cx="2368898" cy="15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06E5375-F44E-41E0-9F2F-17325FAD2071}"/>
              </a:ext>
            </a:extLst>
          </p:cNvPr>
          <p:cNvSpPr/>
          <p:nvPr/>
        </p:nvSpPr>
        <p:spPr>
          <a:xfrm>
            <a:off x="189112" y="784431"/>
            <a:ext cx="6120680" cy="4347032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just" defTabSz="1778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Город Волхов является муниципальным образованием, наделенным статусом городского поселения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областным законом Ленинградской области  от 06.09.2004 года № 56-оз «Об установлении границ и наделении соответствующим статусом муниципального образования Волховский муниципальный район и муниципальных образований в его составе»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.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Наименования «город Волхов» и «Волховское городское поселение» являются равнозначными.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Территория муниципального образования город Волхов входит в состав территории Волховского муниципального района, </a:t>
            </a:r>
            <a:r>
              <a:rPr lang="ru-RU" sz="1600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город расположен в восточной части Ленинградской области и находится на обоих берегах реки Волхов, в 135 км от Санкт-Петербурга. 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Город Волхов  - административный центр Волховского района Ленинградской области.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Площадь — 10 821 гектар, что </a:t>
            </a:r>
            <a:r>
              <a:rPr lang="ru-RU" sz="1600" b="1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составляет 108,21 км²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0033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A45799-6C1D-4A1B-A271-AE5B74C89AE2}"/>
              </a:ext>
            </a:extLst>
          </p:cNvPr>
          <p:cNvSpPr/>
          <p:nvPr/>
        </p:nvSpPr>
        <p:spPr>
          <a:xfrm>
            <a:off x="539552" y="-506121"/>
            <a:ext cx="7848872" cy="1944216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ctr" defTabSz="1778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Описание административного-территориального деления публично-правового образования</a:t>
            </a:r>
            <a:endParaRPr lang="ru-RU" sz="16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177" name="Рисунок 10">
            <a:extLst>
              <a:ext uri="{FF2B5EF4-FFF2-40B4-BE49-F238E27FC236}">
                <a16:creationId xmlns:a16="http://schemas.microsoft.com/office/drawing/2014/main" id="{93281989-605D-4628-A244-1457A997E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476" y="1795704"/>
            <a:ext cx="2368897" cy="157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3D54CD-7C57-4620-83D4-6DD67AB0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8929" y="4868863"/>
            <a:ext cx="2133600" cy="274637"/>
          </a:xfrm>
        </p:spPr>
        <p:txBody>
          <a:bodyPr/>
          <a:lstStyle/>
          <a:p>
            <a:pPr>
              <a:defRPr/>
            </a:pPr>
            <a:fld id="{E32C4D5A-C2EE-4DEA-9738-EF4CF3DCEB34}" type="slidenum">
              <a:rPr lang="ru-RU" sz="1050" smtClean="0"/>
              <a:pPr>
                <a:defRPr/>
              </a:pPr>
              <a:t>3</a:t>
            </a:fld>
            <a:endParaRPr lang="ru-RU" sz="1050" dirty="0"/>
          </a:p>
        </p:txBody>
      </p:sp>
      <p:pic>
        <p:nvPicPr>
          <p:cNvPr id="1026" name="Picture 2" descr="Флаг">
            <a:extLst>
              <a:ext uri="{FF2B5EF4-FFF2-40B4-BE49-F238E27FC236}">
                <a16:creationId xmlns:a16="http://schemas.microsoft.com/office/drawing/2014/main" id="{2FBCCAD3-C309-4965-A9A6-687DA857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192" y="875080"/>
            <a:ext cx="1127645" cy="7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F90D9F-9B05-46CA-BDE2-C74EB65E4C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272" y="861860"/>
            <a:ext cx="636807" cy="792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26CB63-8FE6-4B3A-9C20-F60DBD1412E6}"/>
              </a:ext>
            </a:extLst>
          </p:cNvPr>
          <p:cNvSpPr txBox="1"/>
          <p:nvPr/>
        </p:nvSpPr>
        <p:spPr>
          <a:xfrm>
            <a:off x="6919801" y="1599136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флаг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606FE-BA23-4E63-84BD-29430D57CE45}"/>
              </a:ext>
            </a:extLst>
          </p:cNvPr>
          <p:cNvSpPr txBox="1"/>
          <p:nvPr/>
        </p:nvSpPr>
        <p:spPr>
          <a:xfrm>
            <a:off x="8146209" y="1603657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герб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99EEF0B-F058-48BF-9956-E921AFDF2BA8}"/>
              </a:ext>
            </a:extLst>
          </p:cNvPr>
          <p:cNvSpPr/>
          <p:nvPr/>
        </p:nvSpPr>
        <p:spPr>
          <a:xfrm>
            <a:off x="-8064" y="3997546"/>
            <a:ext cx="9152064" cy="11459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725" indent="-8572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</a:rPr>
              <a:t>обслуживание аппаратно-программного комплекса автоматизированной системы «Безопасный город» – </a:t>
            </a:r>
            <a:r>
              <a:rPr lang="ru-RU" sz="1050" b="1" dirty="0">
                <a:solidFill>
                  <a:schemeClr val="tx1"/>
                </a:solidFill>
              </a:rPr>
              <a:t>2 141,8 </a:t>
            </a:r>
            <a:r>
              <a:rPr lang="ru-RU" sz="1000" dirty="0">
                <a:solidFill>
                  <a:schemeClr val="tx1"/>
                </a:solidFill>
              </a:rPr>
              <a:t>тыс. рублей</a:t>
            </a:r>
          </a:p>
          <a:p>
            <a:pPr marL="85725" indent="-8572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</a:rPr>
              <a:t>на оплату лизинговых платежей по контракту, заключенному в 2023 году с конечным сроком исполнения в 2026 году на оказание услуг финансовой аренды (лизинга) оборудования видеонаблюдения для расширения аппаратно-программного комплекса автоматизированной системы «Безопасный город» – </a:t>
            </a:r>
            <a:r>
              <a:rPr lang="ru-RU" sz="1050" b="1" dirty="0">
                <a:solidFill>
                  <a:schemeClr val="tx1"/>
                </a:solidFill>
              </a:rPr>
              <a:t>7 366,8 </a:t>
            </a:r>
            <a:r>
              <a:rPr lang="ru-RU" sz="1000" dirty="0">
                <a:solidFill>
                  <a:schemeClr val="tx1"/>
                </a:solidFill>
              </a:rPr>
              <a:t>тыс. рублей</a:t>
            </a:r>
          </a:p>
          <a:p>
            <a:pPr marL="85725" eaLnBrk="1" hangingPunct="1">
              <a:spcAft>
                <a:spcPts val="60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В рамках данного проекта в социально-значимых местах города установлено 326 видеокамер (в том числе 20 поворотных), позволяющих контролировать 136 мест массового пребывания людей, в том числе перекрестки. Помимо этого, 61 видеокамера установлены на места сбора бытовых отходов и одна камера выведена на место, приближенное к выходам на реку Волхов </a:t>
            </a:r>
          </a:p>
        </p:txBody>
      </p:sp>
      <p:sp>
        <p:nvSpPr>
          <p:cNvPr id="46083" name="AutoShape 12" descr="http://www.admbal.ru/upload/iblock/ab0/o9jg3sq8j1r5vyh87jdr8w4negfzoz33.jpeg">
            <a:extLst>
              <a:ext uri="{FF2B5EF4-FFF2-40B4-BE49-F238E27FC236}">
                <a16:creationId xmlns:a16="http://schemas.microsoft.com/office/drawing/2014/main" id="{DB6D3B03-9117-49D7-A678-216AE7188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6084" name="Номер слайда 3">
            <a:extLst>
              <a:ext uri="{FF2B5EF4-FFF2-40B4-BE49-F238E27FC236}">
                <a16:creationId xmlns:a16="http://schemas.microsoft.com/office/drawing/2014/main" id="{AC3F1DE7-40D6-40C6-8A55-E9D15C7D0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76456" y="4870450"/>
            <a:ext cx="550094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F9F89-2CFA-4B3D-A7C6-D6E26C5B8146}" type="slidenum">
              <a:rPr lang="ru-RU" altLang="ru-RU" sz="9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9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87799C-961E-4774-B89F-04348A6EE1C8}"/>
              </a:ext>
            </a:extLst>
          </p:cNvPr>
          <p:cNvSpPr/>
          <p:nvPr/>
        </p:nvSpPr>
        <p:spPr>
          <a:xfrm>
            <a:off x="1" y="4763"/>
            <a:ext cx="3131839" cy="698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«Безопасность  МО город Волхов»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A0EEBE-369A-4F1F-BB25-494AD3910CE1}"/>
              </a:ext>
            </a:extLst>
          </p:cNvPr>
          <p:cNvSpPr/>
          <p:nvPr/>
        </p:nvSpPr>
        <p:spPr>
          <a:xfrm>
            <a:off x="3131840" y="3175"/>
            <a:ext cx="6012161" cy="6969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17 373,3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56,9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районного бюджета </a:t>
            </a:r>
            <a:r>
              <a:rPr lang="ru-RU" sz="1050" b="1" dirty="0">
                <a:solidFill>
                  <a:prstClr val="white"/>
                </a:solidFill>
              </a:rPr>
              <a:t>770,6 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 </a:t>
            </a: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16 602,7 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 </a:t>
            </a:r>
            <a:endParaRPr lang="ru-RU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2,1%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B2C15D-FC1E-4AF1-AAD8-025F6A50EB8C}"/>
              </a:ext>
            </a:extLst>
          </p:cNvPr>
          <p:cNvSpPr/>
          <p:nvPr/>
        </p:nvSpPr>
        <p:spPr>
          <a:xfrm>
            <a:off x="17710" y="769938"/>
            <a:ext cx="5076093" cy="3680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i="1" dirty="0">
                <a:solidFill>
                  <a:sysClr val="windowText" lastClr="000000"/>
                </a:solidFill>
              </a:rPr>
              <a:t>Комплекс процессных мероприятий </a:t>
            </a:r>
            <a:r>
              <a:rPr lang="ru-RU" sz="1050" b="1" i="1" dirty="0">
                <a:solidFill>
                  <a:sysClr val="windowText" lastClr="000000"/>
                </a:solidFill>
              </a:rPr>
              <a:t>«Реализация мероприятий по обеспечению правопорядка и профилактики правонарушений» - </a:t>
            </a:r>
            <a:r>
              <a:rPr lang="ru-RU" sz="12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4 411,7 </a:t>
            </a:r>
            <a:r>
              <a:rPr lang="ru-RU" sz="1050" b="1" i="1" dirty="0">
                <a:solidFill>
                  <a:sysClr val="windowText" lastClr="000000"/>
                </a:solidFill>
              </a:rPr>
              <a:t>тыс. рублей</a:t>
            </a:r>
            <a:endParaRPr lang="ru-RU" sz="11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80BF04-226F-41DF-B89D-8381C0755307}"/>
              </a:ext>
            </a:extLst>
          </p:cNvPr>
          <p:cNvSpPr/>
          <p:nvPr/>
        </p:nvSpPr>
        <p:spPr>
          <a:xfrm>
            <a:off x="0" y="1145954"/>
            <a:ext cx="5093803" cy="1097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725" indent="-85725" eaLnBrk="1" hangingPunct="1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поощрение членов общественной организации «Добровольная народная дружина «Волхов» за участие в охране общественного порядка – </a:t>
            </a:r>
            <a:r>
              <a:rPr lang="ru-RU" sz="1050" b="1" dirty="0">
                <a:solidFill>
                  <a:sysClr val="windowText" lastClr="000000"/>
                </a:solidFill>
              </a:rPr>
              <a:t>26,7</a:t>
            </a:r>
            <a:r>
              <a:rPr lang="ru-RU" sz="105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>
                <a:solidFill>
                  <a:sysClr val="windowText" lastClr="000000"/>
                </a:solidFill>
              </a:rPr>
              <a:t>тыс. рублей </a:t>
            </a:r>
            <a:endParaRPr lang="ru-RU" sz="1000" dirty="0">
              <a:solidFill>
                <a:srgbClr val="7C35B1"/>
              </a:solidFill>
              <a:latin typeface="Bahnschrift SemiBold Condensed" panose="020B0502040204020203" pitchFamily="34" charset="0"/>
            </a:endParaRPr>
          </a:p>
          <a:p>
            <a:pPr marL="85725" indent="-85725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осуществление расходов, связанных с эксплуатацией в МО город Волхов аппаратно-программного комплекса автоматизированной системы «Безопасный город» с целью обеспечения выплат обслуживающему персоналу в количестве 6 человек – </a:t>
            </a:r>
            <a:r>
              <a:rPr lang="ru-RU" sz="1050" b="1" dirty="0">
                <a:solidFill>
                  <a:sysClr val="windowText" lastClr="000000"/>
                </a:solidFill>
              </a:rPr>
              <a:t>4 385,0 </a:t>
            </a:r>
            <a:r>
              <a:rPr lang="ru-RU" sz="1000" dirty="0">
                <a:solidFill>
                  <a:sysClr val="windowText" lastClr="000000"/>
                </a:solidFill>
              </a:rPr>
              <a:t>тыс. рублей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426FFE-ABC8-4EB6-A22C-2EB0858BE33A}"/>
              </a:ext>
            </a:extLst>
          </p:cNvPr>
          <p:cNvSpPr/>
          <p:nvPr/>
        </p:nvSpPr>
        <p:spPr>
          <a:xfrm>
            <a:off x="5220072" y="782999"/>
            <a:ext cx="3923332" cy="369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i="1" dirty="0">
                <a:solidFill>
                  <a:sysClr val="windowText" lastClr="000000"/>
                </a:solidFill>
              </a:rPr>
              <a:t>Комплекс процессных мероприятий </a:t>
            </a:r>
            <a:r>
              <a:rPr lang="ru-RU" sz="1050" b="1" i="1" dirty="0">
                <a:solidFill>
                  <a:sysClr val="windowText" lastClr="000000"/>
                </a:solidFill>
              </a:rPr>
              <a:t>«Проведение мероприятий по гражданской обороне» - </a:t>
            </a:r>
            <a:r>
              <a:rPr lang="ru-RU" sz="11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2 143,2 </a:t>
            </a:r>
            <a:r>
              <a:rPr lang="ru-RU" sz="1050" b="1" i="1" dirty="0">
                <a:solidFill>
                  <a:sysClr val="windowText" lastClr="000000"/>
                </a:solidFill>
              </a:rPr>
              <a:t>тыс. рублей</a:t>
            </a:r>
            <a:endParaRPr lang="ru-RU" sz="1050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B10E03F-53E5-4E7B-88F7-AFA450F4D932}"/>
              </a:ext>
            </a:extLst>
          </p:cNvPr>
          <p:cNvSpPr/>
          <p:nvPr/>
        </p:nvSpPr>
        <p:spPr>
          <a:xfrm>
            <a:off x="5220072" y="1161428"/>
            <a:ext cx="3923332" cy="9571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изготовление информационных стендов по гражданской обороне – </a:t>
            </a:r>
            <a:r>
              <a:rPr lang="ru-RU" sz="1000" b="1" dirty="0">
                <a:solidFill>
                  <a:sysClr val="windowText" lastClr="000000"/>
                </a:solidFill>
              </a:rPr>
              <a:t>11,8</a:t>
            </a:r>
            <a:r>
              <a:rPr lang="ru-RU" sz="1000" dirty="0">
                <a:solidFill>
                  <a:sysClr val="windowText" lastClr="000000"/>
                </a:solidFill>
              </a:rPr>
              <a:t> тыс. рублей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проведение ремонтных работ системы электроснабжения в городском защищенном сооружении – </a:t>
            </a:r>
            <a:r>
              <a:rPr lang="ru-RU" sz="1000" b="1" dirty="0">
                <a:solidFill>
                  <a:sysClr val="windowText" lastClr="000000"/>
                </a:solidFill>
              </a:rPr>
              <a:t>1 320,2 </a:t>
            </a:r>
            <a:r>
              <a:rPr lang="ru-RU" sz="1000" dirty="0">
                <a:solidFill>
                  <a:sysClr val="windowText" lastClr="000000"/>
                </a:solidFill>
              </a:rPr>
              <a:t>тыс. рублей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обслуживание местной системы оповещения – </a:t>
            </a:r>
            <a:r>
              <a:rPr lang="ru-RU" sz="1000" b="1" dirty="0">
                <a:solidFill>
                  <a:sysClr val="windowText" lastClr="000000"/>
                </a:solidFill>
              </a:rPr>
              <a:t>811,2</a:t>
            </a:r>
            <a:r>
              <a:rPr lang="ru-RU" sz="1000" dirty="0">
                <a:solidFill>
                  <a:sysClr val="windowText" lastClr="000000"/>
                </a:solidFill>
              </a:rPr>
              <a:t> тыс. рублей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941C4CF-6526-4C0B-A27D-792983BCB903}"/>
              </a:ext>
            </a:extLst>
          </p:cNvPr>
          <p:cNvSpPr/>
          <p:nvPr/>
        </p:nvSpPr>
        <p:spPr>
          <a:xfrm>
            <a:off x="5220072" y="2225128"/>
            <a:ext cx="3923332" cy="4719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i="1" dirty="0">
                <a:solidFill>
                  <a:sysClr val="windowText" lastClr="000000"/>
                </a:solidFill>
              </a:rPr>
              <a:t>Комплекс процессных мероприятий </a:t>
            </a:r>
            <a:r>
              <a:rPr lang="ru-RU" sz="1050" b="1" i="1" dirty="0">
                <a:solidFill>
                  <a:sysClr val="windowText" lastClr="000000"/>
                </a:solidFill>
              </a:rPr>
              <a:t>«Обеспечение первичных мер пожарной безопасности» - </a:t>
            </a:r>
            <a:r>
              <a:rPr lang="ru-RU" sz="11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1 009,8 </a:t>
            </a:r>
            <a:r>
              <a:rPr lang="ru-RU" sz="1050" b="1" i="1" dirty="0">
                <a:solidFill>
                  <a:sysClr val="windowText" lastClr="000000"/>
                </a:solidFill>
              </a:rPr>
              <a:t>тыс. рублей</a:t>
            </a:r>
            <a:endParaRPr lang="ru-RU" sz="105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E4BFB4-C680-484E-BD4F-D7341F025E88}"/>
              </a:ext>
            </a:extLst>
          </p:cNvPr>
          <p:cNvSpPr/>
          <p:nvPr/>
        </p:nvSpPr>
        <p:spPr>
          <a:xfrm>
            <a:off x="5223690" y="2719422"/>
            <a:ext cx="3919714" cy="5724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поставка огнетушителей в количестве 9 штук - </a:t>
            </a:r>
            <a:r>
              <a:rPr lang="ru-RU" sz="1050" b="1" dirty="0">
                <a:solidFill>
                  <a:sysClr val="windowText" lastClr="000000"/>
                </a:solidFill>
              </a:rPr>
              <a:t>9,8 </a:t>
            </a:r>
            <a:r>
              <a:rPr lang="ru-RU" sz="1000" dirty="0">
                <a:solidFill>
                  <a:sysClr val="windowText" lastClr="000000"/>
                </a:solidFill>
              </a:rPr>
              <a:t>тыс. рублей </a:t>
            </a:r>
          </a:p>
          <a:p>
            <a:pPr marL="171450" indent="-171450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обустройство пожарных водоемов - </a:t>
            </a:r>
            <a:r>
              <a:rPr lang="ru-RU" sz="1050" b="1" dirty="0">
                <a:solidFill>
                  <a:sysClr val="windowText" lastClr="000000"/>
                </a:solidFill>
              </a:rPr>
              <a:t>1 000,0 </a:t>
            </a:r>
            <a:r>
              <a:rPr lang="ru-RU" sz="1000" dirty="0">
                <a:solidFill>
                  <a:sysClr val="windowText" lastClr="000000"/>
                </a:solidFill>
              </a:rPr>
              <a:t>тыс. рублей</a:t>
            </a:r>
            <a:endParaRPr lang="ru-RU" sz="1000" dirty="0">
              <a:solidFill>
                <a:srgbClr val="7C35B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D8C298-521F-4305-BE31-3D9C9565EE81}"/>
              </a:ext>
            </a:extLst>
          </p:cNvPr>
          <p:cNvSpPr/>
          <p:nvPr/>
        </p:nvSpPr>
        <p:spPr>
          <a:xfrm>
            <a:off x="-572" y="3567289"/>
            <a:ext cx="9151467" cy="4262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i="1" dirty="0">
                <a:solidFill>
                  <a:sysClr val="windowText" lastClr="000000"/>
                </a:solidFill>
              </a:rPr>
              <a:t>Муниципальный проект МО город Волхов </a:t>
            </a:r>
            <a:r>
              <a:rPr lang="ru-RU" sz="1100" b="1" i="1" dirty="0">
                <a:solidFill>
                  <a:sysClr val="windowText" lastClr="000000"/>
                </a:solidFill>
              </a:rPr>
              <a:t>«Развитие подсистемы видеонаблюдения аппаратно-программного </a:t>
            </a:r>
          </a:p>
          <a:p>
            <a:pPr eaLnBrk="1" hangingPunct="1">
              <a:defRPr/>
            </a:pPr>
            <a:r>
              <a:rPr lang="ru-RU" sz="1100" b="1" i="1" dirty="0">
                <a:solidFill>
                  <a:sysClr val="windowText" lastClr="000000"/>
                </a:solidFill>
              </a:rPr>
              <a:t>комплекса автоматизированной системы «Безопасный город» - </a:t>
            </a:r>
            <a:r>
              <a:rPr lang="ru-RU" sz="12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9 508,6 </a:t>
            </a:r>
            <a:r>
              <a:rPr lang="ru-RU" sz="1100" b="1" i="1" dirty="0">
                <a:solidFill>
                  <a:sysClr val="windowText" lastClr="000000"/>
                </a:solidFill>
              </a:rPr>
              <a:t>тыс. рублей</a:t>
            </a:r>
            <a:endParaRPr lang="ru-RU" sz="1100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11701DF-082B-48D7-91EE-7BEABC1A7070}"/>
              </a:ext>
            </a:extLst>
          </p:cNvPr>
          <p:cNvSpPr/>
          <p:nvPr/>
        </p:nvSpPr>
        <p:spPr>
          <a:xfrm>
            <a:off x="-1" y="2306637"/>
            <a:ext cx="5093803" cy="3680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000" b="1" i="1" dirty="0">
                <a:solidFill>
                  <a:sysClr val="windowText" lastClr="000000"/>
                </a:solidFill>
              </a:rPr>
              <a:t>Комплекс процессных мероприятий </a:t>
            </a:r>
            <a:r>
              <a:rPr lang="ru-RU" sz="1050" b="1" i="1" dirty="0">
                <a:solidFill>
                  <a:sysClr val="windowText" lastClr="000000"/>
                </a:solidFill>
              </a:rPr>
              <a:t>«Предупреждение и ликвидация чрезвычайных ситуаций» - </a:t>
            </a:r>
            <a:r>
              <a:rPr lang="ru-RU" sz="11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300,0 </a:t>
            </a:r>
            <a:r>
              <a:rPr lang="ru-RU" sz="1050" b="1" i="1" dirty="0">
                <a:solidFill>
                  <a:sysClr val="windowText" lastClr="000000"/>
                </a:solidFill>
              </a:rPr>
              <a:t>тыс. рублей</a:t>
            </a:r>
            <a:endParaRPr lang="ru-RU" sz="1100" dirty="0"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3C310C0-0492-4F58-93BE-BF2F6AB2EB79}"/>
              </a:ext>
            </a:extLst>
          </p:cNvPr>
          <p:cNvSpPr/>
          <p:nvPr/>
        </p:nvSpPr>
        <p:spPr>
          <a:xfrm>
            <a:off x="0" y="2687444"/>
            <a:ext cx="5093802" cy="7341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5725" indent="-85725" eaLnBrk="1" hangingPunct="1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</a:rPr>
              <a:t>на проведение мероприятий по обеспечению безопасности людей на водном объекте в период купального сезона для патрулирования спасателями на лодке по правому берегу реки Волхов в микрорайоне </a:t>
            </a:r>
            <a:r>
              <a:rPr lang="ru-RU" sz="1000" dirty="0" err="1">
                <a:solidFill>
                  <a:sysClr val="windowText" lastClr="000000"/>
                </a:solidFill>
              </a:rPr>
              <a:t>Халтурино</a:t>
            </a:r>
            <a:r>
              <a:rPr lang="ru-RU" sz="1000" dirty="0">
                <a:solidFill>
                  <a:sysClr val="windowText" lastClr="000000"/>
                </a:solidFill>
              </a:rPr>
              <a:t> протяженностью 500 метров ниже по течению</a:t>
            </a:r>
          </a:p>
        </p:txBody>
      </p:sp>
      <p:pic>
        <p:nvPicPr>
          <p:cNvPr id="25" name="Picture 4" descr="https://www.stl.tech/images/digital-india/img_smart_surveillance.jpg">
            <a:extLst>
              <a:ext uri="{FF2B5EF4-FFF2-40B4-BE49-F238E27FC236}">
                <a16:creationId xmlns:a16="http://schemas.microsoft.com/office/drawing/2014/main" id="{19B1EC0D-AB5E-4AF9-A150-FBF906B2B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130" y="3200915"/>
            <a:ext cx="1597257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F088785-ED46-40A4-9503-DFCE30D327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102" y="3263249"/>
            <a:ext cx="1792154" cy="184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CDEA5AF-5865-4AC8-9EBB-0BD6DBE75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686635"/>
              </p:ext>
            </p:extLst>
          </p:nvPr>
        </p:nvGraphicFramePr>
        <p:xfrm>
          <a:off x="139511" y="738964"/>
          <a:ext cx="6664737" cy="432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10" name="AutoShape 2" descr="http://syasnews.ru/media/zoo/images/3_23_f9163fa431858616fbec9e8b274a4b65.jpg">
            <a:extLst>
              <a:ext uri="{FF2B5EF4-FFF2-40B4-BE49-F238E27FC236}">
                <a16:creationId xmlns:a16="http://schemas.microsoft.com/office/drawing/2014/main" id="{B545A254-DD58-476E-A937-9F4B64E47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111" name="AutoShape 4" descr="http://syasnews.ru/media/zoo/images/3_23_f9163fa431858616fbec9e8b274a4b65.jpg">
            <a:extLst>
              <a:ext uri="{FF2B5EF4-FFF2-40B4-BE49-F238E27FC236}">
                <a16:creationId xmlns:a16="http://schemas.microsoft.com/office/drawing/2014/main" id="{D6B821A9-C0FF-46A9-BC89-0DD7A9568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112" name="AutoShape 2" descr="http://i2.wp.com/school6.org/wp-content/uploads/2015/11/3aBUX5h35cE.jpg?resize=300%2C246">
            <a:extLst>
              <a:ext uri="{FF2B5EF4-FFF2-40B4-BE49-F238E27FC236}">
                <a16:creationId xmlns:a16="http://schemas.microsoft.com/office/drawing/2014/main" id="{30D657EC-952B-4ED9-BCD5-2E55A5E240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206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806292E-E37E-45E7-B68B-F4BDF046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5800" y="4945063"/>
            <a:ext cx="2133600" cy="273050"/>
          </a:xfrm>
        </p:spPr>
        <p:txBody>
          <a:bodyPr/>
          <a:lstStyle/>
          <a:p>
            <a:pPr>
              <a:defRPr/>
            </a:pPr>
            <a:fld id="{CF991F0C-C852-4135-858D-D21FCDCFAF51}" type="slidenum">
              <a:rPr lang="ru-RU" sz="1050">
                <a:solidFill>
                  <a:schemeClr val="bg1">
                    <a:lumMod val="85000"/>
                  </a:schemeClr>
                </a:solidFill>
              </a:rPr>
              <a:pPr>
                <a:defRPr/>
              </a:pPr>
              <a:t>31</a:t>
            </a:fld>
            <a:endParaRPr lang="ru-RU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B5097-BE5D-48F3-ABF3-4D6EE3220454}"/>
              </a:ext>
            </a:extLst>
          </p:cNvPr>
          <p:cNvSpPr/>
          <p:nvPr/>
        </p:nvSpPr>
        <p:spPr>
          <a:xfrm>
            <a:off x="12701" y="6350"/>
            <a:ext cx="4535487" cy="70008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«Устойчивое общественное развитие в МО город Волхов»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47247B1-D5B5-4176-B681-62B8FFBB5825}"/>
              </a:ext>
            </a:extLst>
          </p:cNvPr>
          <p:cNvSpPr/>
          <p:nvPr/>
        </p:nvSpPr>
        <p:spPr>
          <a:xfrm>
            <a:off x="4548188" y="3175"/>
            <a:ext cx="4595813" cy="69691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7 628,9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бюджета </a:t>
            </a:r>
            <a:r>
              <a:rPr lang="ru-RU" sz="800" b="1" dirty="0">
                <a:solidFill>
                  <a:prstClr val="white"/>
                </a:solidFill>
              </a:rPr>
              <a:t>3 024,2 </a:t>
            </a:r>
            <a:r>
              <a:rPr lang="ru-RU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</a:t>
            </a:r>
            <a:r>
              <a:rPr lang="ru-RU" sz="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4 604,7 </a:t>
            </a:r>
            <a:r>
              <a:rPr lang="ru-RU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0,9%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6662E85-260D-4441-AE04-3CE9378A4956}"/>
              </a:ext>
            </a:extLst>
          </p:cNvPr>
          <p:cNvCxnSpPr>
            <a:cxnSpLocks/>
          </p:cNvCxnSpPr>
          <p:nvPr/>
        </p:nvCxnSpPr>
        <p:spPr>
          <a:xfrm>
            <a:off x="5868144" y="4659982"/>
            <a:ext cx="64854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A9A01-5563-40E0-9A23-BFBF9C9C9E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892700"/>
            <a:ext cx="2304256" cy="1391016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0E6DFC1-CA0F-4704-A22C-DAC206089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594" y="954764"/>
            <a:ext cx="1553741" cy="1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A8FDC8-BA19-491D-83A8-BDDD856D670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80" y="1805929"/>
            <a:ext cx="1652960" cy="194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F43CA3-72C8-425F-B8E3-C6F1396100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162" y="738964"/>
            <a:ext cx="1891259" cy="141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98A8AC-1890-4AC2-A097-DB64AFAC8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4055" y="954759"/>
            <a:ext cx="1657865" cy="132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E8BACD-BAD4-47C2-AE16-EFF6660137D2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7" y="3335984"/>
            <a:ext cx="1924353" cy="178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49C032-2A98-4942-B24F-994E07E1A20D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116" y="2190551"/>
            <a:ext cx="1829598" cy="178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39E574-0538-4B01-AD15-48DE8D5D33D7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137" y="3266763"/>
            <a:ext cx="1849392" cy="184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89AAD02-915E-4B96-95A9-42FA61685487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874" y="2272506"/>
            <a:ext cx="1849392" cy="173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E2BB0CD-5F39-46DE-B566-EF35D09BC21D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75090"/>
            <a:ext cx="1963663" cy="173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1" name="AutoShape 2" descr="http://syasnews.ru/media/zoo/images/3_23_f9163fa431858616fbec9e8b274a4b65.jpg">
            <a:extLst>
              <a:ext uri="{FF2B5EF4-FFF2-40B4-BE49-F238E27FC236}">
                <a16:creationId xmlns:a16="http://schemas.microsoft.com/office/drawing/2014/main" id="{4DB13E7C-D624-4FCC-B08B-6149B85590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2" name="AutoShape 4" descr="http://syasnews.ru/media/zoo/images/3_23_f9163fa431858616fbec9e8b274a4b65.jpg">
            <a:extLst>
              <a:ext uri="{FF2B5EF4-FFF2-40B4-BE49-F238E27FC236}">
                <a16:creationId xmlns:a16="http://schemas.microsoft.com/office/drawing/2014/main" id="{D390BB47-33C0-4794-A06F-4B7C967AB3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C795307-DEC5-4669-A80F-883317B42523}"/>
              </a:ext>
            </a:extLst>
          </p:cNvPr>
          <p:cNvSpPr/>
          <p:nvPr/>
        </p:nvSpPr>
        <p:spPr>
          <a:xfrm>
            <a:off x="2774296" y="892172"/>
            <a:ext cx="6357004" cy="1485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/>
          <a:lstStyle/>
          <a:p>
            <a:pPr marL="92075" indent="-92075" eaLnBrk="1" hangingPunct="1"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благоустройство Привокзальной площади и территории, на которой находится артиллерийское орудие ЗИС-3 </a:t>
            </a:r>
          </a:p>
          <a:p>
            <a:pPr marL="85725" eaLnBrk="1" hangingPunct="1">
              <a:defRPr/>
            </a:pP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Данная территория победила в рейтинговом голосовании по проектам благоустройства общественных территорий муниципальных образований, проведенного в рамках государственной программы «Формирование городской среды и обеспечение качественным жильем граждан на территории Ленинградской области». В рамках проводимых мероприятий благоустроен Привокзальный сквер (проведено устройство тротуаров и металлических пешеходных ограждений, озеленение, установлены освещение, парковые скамейки, урны, цветочницы, информационные стенды, камеры видеонаблюдения, малая архитектурная форма «Станционный смотритель» и др. мероприятия), на территории, на которой находится артиллерийское орудие ЗИС-3 проведен ремонт бетонного основания и облицовки постамента, восстановлено лакокрасочное покрытие.</a:t>
            </a:r>
          </a:p>
        </p:txBody>
      </p:sp>
      <p:sp>
        <p:nvSpPr>
          <p:cNvPr id="48136" name="AutoShape 5" descr="blob:https://web.whatsapp.com/891ca9bb-94ff-4ed8-ac04-c4d5b79c087d">
            <a:extLst>
              <a:ext uri="{FF2B5EF4-FFF2-40B4-BE49-F238E27FC236}">
                <a16:creationId xmlns:a16="http://schemas.microsoft.com/office/drawing/2014/main" id="{7243F67C-C8DC-4298-A681-A545B9870D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7" name="AutoShape 7" descr="blob:https://web.whatsapp.com/a77d7ae2-63ee-4973-af56-e6c815953a22">
            <a:extLst>
              <a:ext uri="{FF2B5EF4-FFF2-40B4-BE49-F238E27FC236}">
                <a16:creationId xmlns:a16="http://schemas.microsoft.com/office/drawing/2014/main" id="{49236FC2-579F-429F-AB63-E18418BA9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8" name="AutoShape 9" descr="blob:https://web.whatsapp.com/a77d7ae2-63ee-4973-af56-e6c815953a22">
            <a:extLst>
              <a:ext uri="{FF2B5EF4-FFF2-40B4-BE49-F238E27FC236}">
                <a16:creationId xmlns:a16="http://schemas.microsoft.com/office/drawing/2014/main" id="{2EC23F47-A68F-49B7-A593-F40A1AAB2A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9" name="AutoShape 12" descr="blob:https://web.whatsapp.com/c7f9026b-a9cc-46a2-9e8c-308eee8dfd99">
            <a:extLst>
              <a:ext uri="{FF2B5EF4-FFF2-40B4-BE49-F238E27FC236}">
                <a16:creationId xmlns:a16="http://schemas.microsoft.com/office/drawing/2014/main" id="{6403B030-A300-429F-BDFD-DB9AF43C1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" name="Выноска со стрелкой вправо 21">
            <a:extLst>
              <a:ext uri="{FF2B5EF4-FFF2-40B4-BE49-F238E27FC236}">
                <a16:creationId xmlns:a16="http://schemas.microsoft.com/office/drawing/2014/main" id="{4E4DFC28-7252-4AC4-B491-F4400C0090EC}"/>
              </a:ext>
            </a:extLst>
          </p:cNvPr>
          <p:cNvSpPr/>
          <p:nvPr/>
        </p:nvSpPr>
        <p:spPr>
          <a:xfrm>
            <a:off x="12700" y="892172"/>
            <a:ext cx="2687175" cy="1319538"/>
          </a:xfrm>
          <a:prstGeom prst="rightArrowCallout">
            <a:avLst>
              <a:gd name="adj1" fmla="val 23775"/>
              <a:gd name="adj2" fmla="val 25000"/>
              <a:gd name="adj3" fmla="val 7543"/>
              <a:gd name="adj4" fmla="val 90442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Региональный проект </a:t>
            </a:r>
            <a:r>
              <a:rPr lang="ru-RU" sz="1250" b="1" dirty="0">
                <a:latin typeface="+mj-lt"/>
              </a:rPr>
              <a:t>«Формирование комфортной городской среды</a:t>
            </a:r>
            <a:r>
              <a:rPr lang="ru-RU" sz="1200" b="1" dirty="0">
                <a:latin typeface="+mj-lt"/>
              </a:rPr>
              <a:t>»</a:t>
            </a:r>
            <a:r>
              <a:rPr lang="ru-RU" sz="1000" b="1" dirty="0">
                <a:latin typeface="+mj-lt"/>
              </a:rPr>
              <a:t> </a:t>
            </a:r>
          </a:p>
          <a:p>
            <a:pPr algn="ctr" eaLnBrk="1" hangingPunct="1">
              <a:defRPr/>
            </a:pPr>
            <a:r>
              <a:rPr lang="ru-RU" sz="1000" dirty="0">
                <a:latin typeface="+mj-lt"/>
              </a:rPr>
              <a:t>(проект, входящий в состав национальных проектов) </a:t>
            </a:r>
            <a:r>
              <a:rPr lang="ru-RU" sz="1200" b="1" dirty="0">
                <a:latin typeface="+mj-lt"/>
              </a:rPr>
              <a:t>-  </a:t>
            </a:r>
          </a:p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17 815,7 </a:t>
            </a:r>
            <a:r>
              <a:rPr lang="ru-RU" sz="1200" b="1" dirty="0">
                <a:latin typeface="+mj-lt"/>
              </a:rPr>
              <a:t>тыс. рублей </a:t>
            </a:r>
          </a:p>
        </p:txBody>
      </p:sp>
      <p:sp>
        <p:nvSpPr>
          <p:cNvPr id="48143" name="Номер слайда 4">
            <a:extLst>
              <a:ext uri="{FF2B5EF4-FFF2-40B4-BE49-F238E27FC236}">
                <a16:creationId xmlns:a16="http://schemas.microsoft.com/office/drawing/2014/main" id="{8AD424AC-A476-4744-B18F-6ACCF2170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7863" y="487521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87D7A-8649-46BB-92AF-DEEDE78D35E8}" type="slidenum">
              <a:rPr lang="ru-RU" altLang="ru-RU" sz="10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190B1E-6037-4DD2-B46F-9849FB5FA6BE}"/>
              </a:ext>
            </a:extLst>
          </p:cNvPr>
          <p:cNvSpPr/>
          <p:nvPr/>
        </p:nvSpPr>
        <p:spPr>
          <a:xfrm>
            <a:off x="12700" y="6350"/>
            <a:ext cx="4630738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</a:p>
          <a:p>
            <a:pPr eaLnBrk="1" hangingPunct="1">
              <a:defRPr/>
            </a:pPr>
            <a:r>
              <a:rPr lang="ru-RU" sz="14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1 из 2)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90C59F-D0BE-424A-990F-7E212EDB804A}"/>
              </a:ext>
            </a:extLst>
          </p:cNvPr>
          <p:cNvSpPr/>
          <p:nvPr/>
        </p:nvSpPr>
        <p:spPr>
          <a:xfrm>
            <a:off x="4643438" y="3175"/>
            <a:ext cx="4500562" cy="8350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80 555,4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95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федерального, областного и районного бюджетов </a:t>
            </a:r>
            <a:r>
              <a:rPr lang="ru-RU" sz="900" b="1" dirty="0">
                <a:solidFill>
                  <a:prstClr val="white"/>
                </a:solidFill>
              </a:rPr>
              <a:t>23 319,8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57 235,6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руб., в том числе в виде добровольных пожертвований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7 038,1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9,8%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600" dirty="0">
              <a:solidFill>
                <a:prstClr val="white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E088DE5-4DD2-4002-BF17-4704D954FBE9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96" y="2247559"/>
            <a:ext cx="2024826" cy="176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98D5AF-E66C-491D-BC30-02254B34DB1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1320" y="4083918"/>
            <a:ext cx="1540674" cy="100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D97ED8C-2B82-4DE2-9956-DE0C8AABB4C3}"/>
              </a:ext>
            </a:extLst>
          </p:cNvPr>
          <p:cNvSpPr/>
          <p:nvPr/>
        </p:nvSpPr>
        <p:spPr>
          <a:xfrm>
            <a:off x="38407" y="1561654"/>
            <a:ext cx="3663587" cy="14143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/>
          <a:lstStyle/>
          <a:p>
            <a:pPr marL="92075" indent="-920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финансовое обеспечение  муниципального задания МБУ «Дорожное хозяйство и благоустройство» по благоустройству и озеленению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33 768,9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тыс. рублей </a:t>
            </a:r>
          </a:p>
          <a:p>
            <a:pPr marL="92075" indent="-920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 благоустройство социальных объектов города Волхова за счет добровольных пожертвований от Волховского филиала АО «Апатит» (субсидии МБУ «Дорожное хозяйство и благоустройство»)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958,5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тыс. рублей </a:t>
            </a:r>
          </a:p>
          <a:p>
            <a:pPr marL="92075" indent="-92075" eaLnBrk="1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на проведение прочих мероприятий по благоустройству –          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1 694,7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тыс. рублей   </a:t>
            </a:r>
            <a:endParaRPr lang="ru-RU" sz="1000" dirty="0">
              <a:solidFill>
                <a:srgbClr val="7C35B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0181" name="AutoShape 2" descr="http://syasnews.ru/media/zoo/images/3_23_f9163fa431858616fbec9e8b274a4b65.jpg">
            <a:extLst>
              <a:ext uri="{FF2B5EF4-FFF2-40B4-BE49-F238E27FC236}">
                <a16:creationId xmlns:a16="http://schemas.microsoft.com/office/drawing/2014/main" id="{B8D21E64-7DFE-4813-9081-10D4171B68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2" name="AutoShape 4" descr="http://syasnews.ru/media/zoo/images/3_23_f9163fa431858616fbec9e8b274a4b65.jpg">
            <a:extLst>
              <a:ext uri="{FF2B5EF4-FFF2-40B4-BE49-F238E27FC236}">
                <a16:creationId xmlns:a16="http://schemas.microsoft.com/office/drawing/2014/main" id="{37BBE332-1FDC-443A-B551-8349B9F16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3" name="AutoShape 5" descr="blob:https://web.whatsapp.com/891ca9bb-94ff-4ed8-ac04-c4d5b79c087d">
            <a:extLst>
              <a:ext uri="{FF2B5EF4-FFF2-40B4-BE49-F238E27FC236}">
                <a16:creationId xmlns:a16="http://schemas.microsoft.com/office/drawing/2014/main" id="{DC6C4DD9-98BC-49E2-942E-5704DFE7D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4" name="AutoShape 7" descr="blob:https://web.whatsapp.com/a77d7ae2-63ee-4973-af56-e6c815953a22">
            <a:extLst>
              <a:ext uri="{FF2B5EF4-FFF2-40B4-BE49-F238E27FC236}">
                <a16:creationId xmlns:a16="http://schemas.microsoft.com/office/drawing/2014/main" id="{F39AC96B-AF36-4BC3-97D9-32000CCEAB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5" name="AutoShape 9" descr="blob:https://web.whatsapp.com/a77d7ae2-63ee-4973-af56-e6c815953a22">
            <a:extLst>
              <a:ext uri="{FF2B5EF4-FFF2-40B4-BE49-F238E27FC236}">
                <a16:creationId xmlns:a16="http://schemas.microsoft.com/office/drawing/2014/main" id="{B4E893BC-E111-4424-A8E0-A56B4F3653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6" name="AutoShape 12" descr="blob:https://web.whatsapp.com/c7f9026b-a9cc-46a2-9e8c-308eee8dfd99">
            <a:extLst>
              <a:ext uri="{FF2B5EF4-FFF2-40B4-BE49-F238E27FC236}">
                <a16:creationId xmlns:a16="http://schemas.microsoft.com/office/drawing/2014/main" id="{12D62D8C-AE64-4C97-877E-1A05B860B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0187" name="Номер слайда 4">
            <a:extLst>
              <a:ext uri="{FF2B5EF4-FFF2-40B4-BE49-F238E27FC236}">
                <a16:creationId xmlns:a16="http://schemas.microsoft.com/office/drawing/2014/main" id="{9C0D32EE-664D-431C-80AC-01BA974B5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27863" y="487521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003D3-CF25-4788-8FD6-B6FA7DBBA2CB}" type="slidenum">
              <a:rPr lang="ru-RU" altLang="ru-RU" sz="10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D23A18E-2D6B-4CB8-AAC4-794A598D0464}"/>
              </a:ext>
            </a:extLst>
          </p:cNvPr>
          <p:cNvSpPr/>
          <p:nvPr/>
        </p:nvSpPr>
        <p:spPr>
          <a:xfrm>
            <a:off x="33887" y="4263535"/>
            <a:ext cx="2017833" cy="823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/>
          <a:lstStyle/>
          <a:p>
            <a:pPr marL="92075" indent="-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благоустройство дворовых территорий 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многоквартирных домов №7 по Железнодорожному переулку, №14а, №14б по ул. </a:t>
            </a:r>
            <a:r>
              <a:rPr lang="ru-RU" sz="1000" dirty="0" err="1">
                <a:solidFill>
                  <a:srgbClr val="0F0FA5"/>
                </a:solidFill>
                <a:latin typeface="Bahnschrift Light Condensed" panose="020B0502040204020203" pitchFamily="34" charset="0"/>
              </a:rPr>
              <a:t>Борисогорское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 поле</a:t>
            </a:r>
          </a:p>
        </p:txBody>
      </p:sp>
      <p:sp>
        <p:nvSpPr>
          <p:cNvPr id="31" name="Выноска со стрелкой вниз 30">
            <a:extLst>
              <a:ext uri="{FF2B5EF4-FFF2-40B4-BE49-F238E27FC236}">
                <a16:creationId xmlns:a16="http://schemas.microsoft.com/office/drawing/2014/main" id="{38A77F7B-A957-4DFE-A945-DB5A4AF4ADBF}"/>
              </a:ext>
            </a:extLst>
          </p:cNvPr>
          <p:cNvSpPr/>
          <p:nvPr/>
        </p:nvSpPr>
        <p:spPr>
          <a:xfrm>
            <a:off x="32640" y="846659"/>
            <a:ext cx="3521414" cy="714995"/>
          </a:xfrm>
          <a:prstGeom prst="downArrowCallout">
            <a:avLst>
              <a:gd name="adj1" fmla="val 25000"/>
              <a:gd name="adj2" fmla="val 44536"/>
              <a:gd name="adj3" fmla="val 11633"/>
              <a:gd name="adj4" fmla="val 83477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hangingPunct="1">
              <a:defRPr/>
            </a:pPr>
            <a:r>
              <a:rPr lang="ru-RU" sz="1000" b="1" dirty="0">
                <a:latin typeface="+mj-lt"/>
              </a:rPr>
              <a:t>Комплекс процессных мероприятий </a:t>
            </a:r>
          </a:p>
          <a:p>
            <a:pPr algn="ctr" eaLnBrk="1" hangingPunct="1">
              <a:defRPr/>
            </a:pPr>
            <a:r>
              <a:rPr lang="ru-RU" sz="1100" b="1" dirty="0">
                <a:latin typeface="+mj-lt"/>
              </a:rPr>
              <a:t>«Благоустройство территорий МО город Волхов» </a:t>
            </a:r>
            <a:r>
              <a:rPr lang="ru-RU" sz="1050" b="1" dirty="0">
                <a:latin typeface="+mj-lt"/>
              </a:rPr>
              <a:t>-  </a:t>
            </a:r>
          </a:p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36 422,1 </a:t>
            </a:r>
            <a:r>
              <a:rPr lang="ru-RU" sz="1050" b="1" dirty="0">
                <a:latin typeface="+mj-lt"/>
              </a:rPr>
              <a:t>тыс. рублей </a:t>
            </a:r>
          </a:p>
        </p:txBody>
      </p:sp>
      <p:sp>
        <p:nvSpPr>
          <p:cNvPr id="30" name="Выноска со стрелкой вниз 30">
            <a:extLst>
              <a:ext uri="{FF2B5EF4-FFF2-40B4-BE49-F238E27FC236}">
                <a16:creationId xmlns:a16="http://schemas.microsoft.com/office/drawing/2014/main" id="{CF387E0E-36F4-4D43-B700-C16AA18F4BDE}"/>
              </a:ext>
            </a:extLst>
          </p:cNvPr>
          <p:cNvSpPr/>
          <p:nvPr/>
        </p:nvSpPr>
        <p:spPr>
          <a:xfrm>
            <a:off x="51033" y="3014619"/>
            <a:ext cx="2000687" cy="1278611"/>
          </a:xfrm>
          <a:prstGeom prst="downArrowCallout">
            <a:avLst>
              <a:gd name="adj1" fmla="val 25000"/>
              <a:gd name="adj2" fmla="val 44536"/>
              <a:gd name="adj3" fmla="val 11633"/>
              <a:gd name="adj4" fmla="val 83477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hangingPunct="1">
              <a:defRPr/>
            </a:pPr>
            <a:r>
              <a:rPr lang="ru-RU" sz="900" b="1" dirty="0">
                <a:latin typeface="+mj-lt"/>
              </a:rPr>
              <a:t>Отраслевой проект </a:t>
            </a:r>
          </a:p>
          <a:p>
            <a:pPr algn="ctr" eaLnBrk="1" hangingPunct="1">
              <a:defRPr/>
            </a:pPr>
            <a:r>
              <a:rPr lang="ru-RU" sz="1000" b="1" dirty="0">
                <a:latin typeface="+mj-lt"/>
              </a:rPr>
              <a:t>«Благоустройство общественных, дворовых пространств и цифровизация городского хозяйства»</a:t>
            </a:r>
            <a:r>
              <a:rPr lang="ru-RU" sz="1100" b="1" dirty="0">
                <a:latin typeface="+mj-lt"/>
              </a:rPr>
              <a:t> </a:t>
            </a:r>
            <a:r>
              <a:rPr lang="ru-RU" sz="1050" b="1" dirty="0">
                <a:latin typeface="+mj-lt"/>
              </a:rPr>
              <a:t>-  </a:t>
            </a:r>
          </a:p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13 428,4 </a:t>
            </a:r>
            <a:r>
              <a:rPr lang="ru-RU" sz="1050" b="1" dirty="0">
                <a:latin typeface="+mj-lt"/>
              </a:rPr>
              <a:t>тыс. рублей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5F5BCA5-1C82-4150-968F-7A0D72A8C9B1}"/>
              </a:ext>
            </a:extLst>
          </p:cNvPr>
          <p:cNvSpPr/>
          <p:nvPr/>
        </p:nvSpPr>
        <p:spPr>
          <a:xfrm>
            <a:off x="12700" y="6350"/>
            <a:ext cx="4630738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</a:p>
          <a:p>
            <a:pPr eaLnBrk="1" hangingPunct="1">
              <a:defRPr/>
            </a:pPr>
            <a:r>
              <a:rPr lang="ru-RU" sz="1400" b="1" i="1" dirty="0">
                <a:ln w="50800"/>
                <a:solidFill>
                  <a:schemeClr val="bg1">
                    <a:lumMod val="75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(лист 2 из 2)</a:t>
            </a:r>
          </a:p>
        </p:txBody>
      </p:sp>
      <p:sp>
        <p:nvSpPr>
          <p:cNvPr id="33" name="Выноска со стрелкой вниз 30">
            <a:extLst>
              <a:ext uri="{FF2B5EF4-FFF2-40B4-BE49-F238E27FC236}">
                <a16:creationId xmlns:a16="http://schemas.microsoft.com/office/drawing/2014/main" id="{C7C20F00-F063-420E-83ED-C13639B7AA08}"/>
              </a:ext>
            </a:extLst>
          </p:cNvPr>
          <p:cNvSpPr/>
          <p:nvPr/>
        </p:nvSpPr>
        <p:spPr>
          <a:xfrm>
            <a:off x="3779912" y="857434"/>
            <a:ext cx="5329394" cy="746493"/>
          </a:xfrm>
          <a:prstGeom prst="downArrowCallout">
            <a:avLst>
              <a:gd name="adj1" fmla="val 25000"/>
              <a:gd name="adj2" fmla="val 44536"/>
              <a:gd name="adj3" fmla="val 11633"/>
              <a:gd name="adj4" fmla="val 83477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hangingPunct="1">
              <a:defRPr/>
            </a:pPr>
            <a:r>
              <a:rPr lang="ru-RU" sz="1000" b="1" dirty="0">
                <a:latin typeface="+mj-lt"/>
              </a:rPr>
              <a:t>Муниципальный проект МО город Волхов </a:t>
            </a:r>
          </a:p>
          <a:p>
            <a:pPr algn="ctr" eaLnBrk="1" hangingPunct="1">
              <a:defRPr/>
            </a:pPr>
            <a:r>
              <a:rPr lang="ru-RU" sz="1100" b="1" dirty="0">
                <a:latin typeface="+mj-lt"/>
              </a:rPr>
              <a:t>«Благоустройство дворовых и общественных пространств»</a:t>
            </a:r>
            <a:r>
              <a:rPr lang="ru-RU" sz="1400" b="1" dirty="0">
                <a:latin typeface="+mj-lt"/>
              </a:rPr>
              <a:t> </a:t>
            </a:r>
            <a:r>
              <a:rPr lang="ru-RU" sz="1050" b="1" dirty="0">
                <a:latin typeface="+mj-lt"/>
              </a:rPr>
              <a:t>-  </a:t>
            </a:r>
          </a:p>
          <a:p>
            <a:pPr algn="ctr" eaLnBrk="1" hangingPunct="1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12 889,2 </a:t>
            </a:r>
            <a:r>
              <a:rPr lang="ru-RU" sz="1050" b="1" dirty="0">
                <a:latin typeface="+mj-lt"/>
              </a:rPr>
              <a:t>тыс. рублей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9D234CE-FD8C-46D4-B6E3-B499162BFBBA}"/>
              </a:ext>
            </a:extLst>
          </p:cNvPr>
          <p:cNvSpPr/>
          <p:nvPr/>
        </p:nvSpPr>
        <p:spPr>
          <a:xfrm>
            <a:off x="3779912" y="1605695"/>
            <a:ext cx="5329394" cy="3481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72543" tIns="36270" rIns="72543" bIns="36270"/>
          <a:lstStyle/>
          <a:p>
            <a:pPr marL="92075" indent="-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проведение мероприятий по благоустройству дворовых территорий и общественных зон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6 115,9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тыс. рублей. 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В 2025 году были проведены работы по благоустройству детской игровой и спортивной площадки у домов №9 и №9а по ул. Воронежская, по замене существующего уличного освещения на земельном участке объекта: «Благоустройство территории Привокзальной площади», выполнены работы по разработке дизайн-проекта по благоустройству территории, ограниченной домами №21 по ул. Ломоносова, №23 по ул. Волгоградская и по проведению проверки сметной стоимости по объектам благоустройства дворовых территорий, работы по которым будут проводится в рамках бюджета МО город Волхов 2026-2028 </a:t>
            </a:r>
            <a:r>
              <a:rPr lang="ru-RU" sz="1000" dirty="0" err="1">
                <a:solidFill>
                  <a:srgbClr val="0F0FA5"/>
                </a:solidFill>
                <a:latin typeface="Bahnschrift Light Condensed" panose="020B0502040204020203" pitchFamily="34" charset="0"/>
              </a:rPr>
              <a:t>г.г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., оказаны услуги по инженерному сопровождению, строительному контролю, по экспертизе качества выполненных работ, по проведению контрольно-геодезической съемки и контрольных обмеров объемов выполненных работ по текущим объектам благоустройства </a:t>
            </a:r>
          </a:p>
          <a:p>
            <a:pPr marL="92075" indent="-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проекты, реализуемые на территории МО город Волхов с участием негосударственных организаций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6 402,6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тыс. рублей. 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В 2025 году за счет добровольных пожертвований от Волховского филиала АО «Апатит» (в том числе за счет, оставшихся не использованными на начало года - 5 104,0 тыс. рублей) проведены работы по устройству велопешеходной дорожки с установкой наружного освещения от д.14 пер. Антипова до </a:t>
            </a:r>
            <a:r>
              <a:rPr lang="ru-RU" sz="1000" dirty="0" err="1">
                <a:solidFill>
                  <a:srgbClr val="0F0FA5"/>
                </a:solidFill>
                <a:latin typeface="Bahnschrift Light Condensed" panose="020B0502040204020203" pitchFamily="34" charset="0"/>
              </a:rPr>
              <a:t>Валимского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 ручья, участок по лесопарку имени П.Г. Антипова, выполнены предпроектные исследования и проектные работы по благоустройству общественной территории, прилегающей к памятнику имени Ленина и территории бульвара Чайковского  </a:t>
            </a:r>
          </a:p>
          <a:p>
            <a:pPr marL="92075" indent="-92075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rgbClr val="7C35B1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поддержка развития общественной инфраструктуры муниципального значения – </a:t>
            </a:r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370,7 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тыс. рублей. </a:t>
            </a:r>
            <a:r>
              <a:rPr lang="ru-RU" sz="1000" dirty="0">
                <a:solidFill>
                  <a:srgbClr val="0F0FA5"/>
                </a:solidFill>
                <a:latin typeface="Bahnschrift Light Condensed" panose="020B0502040204020203" pitchFamily="34" charset="0"/>
              </a:rPr>
              <a:t>В 2025 году с целью благоустройства территорий многоквартирных домов №6, 8, 10, 12, 14 ул. Дзержинского, №5 по ул. Красноармейская, №17 по ул. Коммунаров, №16 по ул. Комсомольская, №2 и №4 по ул. Новая, №26 по ул. Некрасова, №30 по ул. Юрия Гагарина выполнены работы по укреплению откосов с посевом трав</a:t>
            </a:r>
            <a:endParaRPr lang="ru-RU" sz="1050" i="1" dirty="0">
              <a:solidFill>
                <a:srgbClr val="0F0FA5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B78103E-BD97-41F0-A463-6421580F4CF0}"/>
              </a:ext>
            </a:extLst>
          </p:cNvPr>
          <p:cNvSpPr/>
          <p:nvPr/>
        </p:nvSpPr>
        <p:spPr>
          <a:xfrm>
            <a:off x="4658569" y="-1588"/>
            <a:ext cx="4500562" cy="8350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80 555,4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95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федерального, областного и районного бюджетов </a:t>
            </a:r>
            <a:r>
              <a:rPr lang="ru-RU" sz="900" b="1" dirty="0">
                <a:solidFill>
                  <a:prstClr val="white"/>
                </a:solidFill>
              </a:rPr>
              <a:t>23 319,8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57 235,6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руб., в том числе в виде добровольных пожертвований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6 079,5 </a:t>
            </a:r>
            <a:r>
              <a:rPr lang="ru-RU" sz="9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9,8%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600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6F67BE-79BC-4D95-A363-FC9B2C5F42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070563"/>
            <a:ext cx="1866920" cy="5463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E7BDE8-1857-4E95-B4C3-F0C8E6BA45E4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2976044"/>
            <a:ext cx="1512168" cy="119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186DAC-25A7-4E3B-93F4-CA48C3B741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199" y="60794"/>
            <a:ext cx="1114608" cy="8114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процесс 20">
            <a:extLst>
              <a:ext uri="{FF2B5EF4-FFF2-40B4-BE49-F238E27FC236}">
                <a16:creationId xmlns:a16="http://schemas.microsoft.com/office/drawing/2014/main" id="{483321B5-11F6-4107-A2D8-BD8D97DBE6A5}"/>
              </a:ext>
            </a:extLst>
          </p:cNvPr>
          <p:cNvSpPr/>
          <p:nvPr/>
        </p:nvSpPr>
        <p:spPr>
          <a:xfrm>
            <a:off x="6048591" y="788615"/>
            <a:ext cx="2996808" cy="4268787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1000" b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sz="1050" b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«Сохранение исторической памяти, гражданско-патриотическое и духовно-нравственное воспитание молодежи»  - </a:t>
            </a:r>
            <a:r>
              <a:rPr lang="ru-RU" sz="1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9 138,8 </a:t>
            </a:r>
            <a:r>
              <a:rPr lang="ru-RU" sz="1050" b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тыс.рублей </a:t>
            </a:r>
          </a:p>
          <a:p>
            <a:pPr eaLnBrk="1" hangingPunct="1">
              <a:spcAft>
                <a:spcPts val="600"/>
              </a:spcAft>
              <a:defRPr/>
            </a:pPr>
            <a:endParaRPr lang="ru-RU" sz="1050" b="1" dirty="0">
              <a:solidFill>
                <a:sysClr val="windowText" lastClr="0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altLang="ru-RU" sz="105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и проведение гражданско-патриотического и духовно-нравственного воспитания молодежи, акции «Георгиевская ленточка», «Я гражданин России» и Дню народного единства </a:t>
            </a:r>
            <a:r>
              <a:rPr lang="ru-RU" altLang="ru-RU" sz="1050" i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(субсидии МБУК «КИЦ им. А.С. Пушкина») </a:t>
            </a:r>
            <a:r>
              <a:rPr lang="ru-RU" altLang="ru-RU" sz="105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2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100,0</a:t>
            </a:r>
            <a:r>
              <a:rPr lang="ru-RU" altLang="ru-RU" sz="105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тыс. рублей </a:t>
            </a:r>
          </a:p>
          <a:p>
            <a:pPr marL="171450" indent="-1714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50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осуществление мероприятий по содержанию мест захоронения и организации благоустройства на территории сквера «Слава» 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9 038,8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тыс. рублей </a:t>
            </a:r>
            <a:endParaRPr lang="ru-RU" sz="1000" i="1" dirty="0">
              <a:solidFill>
                <a:sysClr val="windowText" lastClr="0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1000" i="1" dirty="0">
              <a:solidFill>
                <a:sysClr val="windowText" lastClr="0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ru-RU" sz="1050" dirty="0">
              <a:solidFill>
                <a:sysClr val="windowText" lastClr="0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FAA9AD-11B7-4261-96F5-B7DF8B4AC6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504" y="3563420"/>
            <a:ext cx="2062328" cy="154674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E4A80B-910E-4282-BA37-BFA71DDE1AE8}"/>
              </a:ext>
            </a:extLst>
          </p:cNvPr>
          <p:cNvSpPr/>
          <p:nvPr/>
        </p:nvSpPr>
        <p:spPr>
          <a:xfrm>
            <a:off x="12700" y="0"/>
            <a:ext cx="3335338" cy="7000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«Молодежь МО города Волхова»</a:t>
            </a:r>
          </a:p>
        </p:txBody>
      </p:sp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48034D4E-E89E-47F6-B7B0-2F18ADD875D0}"/>
              </a:ext>
            </a:extLst>
          </p:cNvPr>
          <p:cNvSpPr/>
          <p:nvPr/>
        </p:nvSpPr>
        <p:spPr>
          <a:xfrm>
            <a:off x="98602" y="782637"/>
            <a:ext cx="3460012" cy="432752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82563" indent="-1825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85725" eaLnBrk="1" hangingPunct="1">
              <a:defRPr/>
            </a:pPr>
            <a:r>
              <a:rPr lang="ru-RU" altLang="ru-RU" sz="10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altLang="ru-RU" sz="105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«Участие </a:t>
            </a:r>
          </a:p>
          <a:p>
            <a:pPr marL="85725" eaLnBrk="1" hangingPunct="1"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молодежных массовых мероприятиях </a:t>
            </a:r>
          </a:p>
          <a:p>
            <a:pPr marL="85725" eaLnBrk="1" hangingPunct="1"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молодежных объединениях»  </a:t>
            </a:r>
            <a:r>
              <a:rPr lang="ru-RU" altLang="ru-RU" sz="10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</a:t>
            </a:r>
          </a:p>
          <a:p>
            <a:pPr marL="85725" eaLnBrk="1" hangingPunct="1">
              <a:defRPr/>
            </a:pPr>
            <a:r>
              <a:rPr lang="ru-RU" alt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5 611,5 </a:t>
            </a:r>
            <a:r>
              <a:rPr lang="ru-RU" altLang="ru-RU" sz="10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тыс.рублей </a:t>
            </a:r>
          </a:p>
          <a:p>
            <a:pPr eaLnBrk="1" hangingPunct="1">
              <a:spcAft>
                <a:spcPts val="600"/>
              </a:spcAft>
              <a:defRPr/>
            </a:pPr>
            <a:endParaRPr lang="ru-RU" altLang="ru-RU" sz="1000" b="1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9388" indent="-179388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финансовое обеспечение муниципального задания МБУК «КИЦ им. А.С. Пушкина» </a:t>
            </a:r>
            <a:r>
              <a:rPr lang="ru-RU" altLang="ru-RU" sz="1000" i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(содержание и обеспечение молодежного коворкинг-центра «Параграф»)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3 419,9 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рублей</a:t>
            </a:r>
          </a:p>
          <a:p>
            <a:pPr lvl="1" eaLnBrk="1" hangingPunct="1"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проекта «Губернаторский молодежный трудовой отряд», поддержка содействия трудовой адаптации и занятости молодежи </a:t>
            </a:r>
            <a:r>
              <a:rPr lang="ru-RU" altLang="ru-RU" sz="1000" i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(субсидии МБУС «ФСЦ «Волхов» и МБУ «Дорожное хозяйство и благоустройство») 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1 420,6 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рублей</a:t>
            </a:r>
          </a:p>
          <a:p>
            <a:pPr lvl="1" eaLnBrk="1" hangingPunct="1"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поддержка деятельности молодежных организаций и объединений, молодежных инициатив и развитие волонтерского движения </a:t>
            </a:r>
            <a:r>
              <a:rPr lang="ru-RU" altLang="ru-RU" sz="1000" i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(субсидии МБУК «КИЦ им. А.С. Пушкина») 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771,0</a:t>
            </a:r>
            <a:r>
              <a:rPr lang="ru-RU" altLang="ru-RU" sz="10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тыс. рублей. </a:t>
            </a:r>
            <a:r>
              <a:rPr lang="ru-RU" altLang="ru-RU" sz="1000" dirty="0">
                <a:solidFill>
                  <a:srgbClr val="0F0FA5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В 2025 году проведены мероприятия, посвященные открытию и закрытию «Скейт сезона - 2025», «Фестиваль Клуба веселых и находчивых», «Кулинарная битва», «Диалог на равных», Дню рождения молодежного многофункционального центра «Параграф», «Детство в ритме спорта», «Зарница 2.0», «Корюшка идет», «Свеча памяти», «Мисс Весна», «Молодежь выбирает спорт», «Волонтеры избиркома», итогам смен проекта «Губернаторский отряд», Дню Молодежи и Всероссийскому дню самбо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7D51D0-0133-409C-8C30-5423E1EE4CBA}"/>
              </a:ext>
            </a:extLst>
          </p:cNvPr>
          <p:cNvSpPr/>
          <p:nvPr/>
        </p:nvSpPr>
        <p:spPr>
          <a:xfrm>
            <a:off x="3348038" y="0"/>
            <a:ext cx="5795962" cy="7000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14 950,3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99,3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бюджета </a:t>
            </a:r>
            <a:r>
              <a:rPr lang="ru-RU" sz="1000" b="1" dirty="0">
                <a:solidFill>
                  <a:prstClr val="white"/>
                </a:solidFill>
              </a:rPr>
              <a:t>8 550,4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средств местного бюджета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6 399,9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1,8%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E34092F-9011-4B2F-81DA-97D916AAF5E7}"/>
              </a:ext>
            </a:extLst>
          </p:cNvPr>
          <p:cNvCxnSpPr>
            <a:cxnSpLocks/>
          </p:cNvCxnSpPr>
          <p:nvPr/>
        </p:nvCxnSpPr>
        <p:spPr>
          <a:xfrm>
            <a:off x="294533" y="1590970"/>
            <a:ext cx="309634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D198A293-5DF3-4F5B-A726-2F726CB841F2}"/>
              </a:ext>
            </a:extLst>
          </p:cNvPr>
          <p:cNvSpPr/>
          <p:nvPr/>
        </p:nvSpPr>
        <p:spPr>
          <a:xfrm>
            <a:off x="3685949" y="782636"/>
            <a:ext cx="2220796" cy="222116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85725" eaLnBrk="1" hangingPunct="1">
              <a:spcAft>
                <a:spcPts val="0"/>
              </a:spcAft>
              <a:defRPr/>
            </a:pPr>
            <a:r>
              <a:rPr lang="ru-RU" sz="1000" b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sz="1050" b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«Поддержка молодых семей и пропаганда семейных ценностей»  - </a:t>
            </a:r>
            <a:r>
              <a:rPr lang="ru-RU" sz="1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anose="02020603050405020304" pitchFamily="18" charset="0"/>
              </a:rPr>
              <a:t>200,0 </a:t>
            </a:r>
            <a:r>
              <a:rPr lang="ru-RU" sz="1050" b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тыс.рублей </a:t>
            </a:r>
          </a:p>
          <a:p>
            <a:pPr eaLnBrk="1" hangingPunct="1">
              <a:spcAft>
                <a:spcPts val="0"/>
              </a:spcAft>
              <a:defRPr/>
            </a:pPr>
            <a:endParaRPr lang="ru-RU" sz="1050" b="1" dirty="0">
              <a:solidFill>
                <a:sysClr val="windowText" lastClr="0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71450" indent="-17145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проведение  мероприятий, посвященных Дню молодежи, Дню добровольца и патриотическому квесту – игра для студентов </a:t>
            </a:r>
            <a:r>
              <a:rPr lang="ru-RU" sz="900" i="1" dirty="0">
                <a:solidFill>
                  <a:sysClr val="windowText" lastClr="000000"/>
                </a:solidFill>
                <a:latin typeface="Arial Narrow" pitchFamily="34" charset="0"/>
                <a:cs typeface="Times New Roman" panose="02020603050405020304" pitchFamily="18" charset="0"/>
              </a:rPr>
              <a:t>(субсидии МБУК «КИЦ им. А.С. Пушкина»)</a:t>
            </a:r>
            <a:endParaRPr lang="ru-RU" sz="1000" dirty="0">
              <a:solidFill>
                <a:sysClr val="windowText" lastClr="00000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6043F2E-E226-44DC-9D93-29A264373F83}"/>
              </a:ext>
            </a:extLst>
          </p:cNvPr>
          <p:cNvCxnSpPr>
            <a:cxnSpLocks/>
          </p:cNvCxnSpPr>
          <p:nvPr/>
        </p:nvCxnSpPr>
        <p:spPr>
          <a:xfrm>
            <a:off x="3871216" y="1563638"/>
            <a:ext cx="18158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ED84D36-25D4-4DD3-BB77-CF5ED21F1A51}"/>
              </a:ext>
            </a:extLst>
          </p:cNvPr>
          <p:cNvCxnSpPr>
            <a:cxnSpLocks/>
          </p:cNvCxnSpPr>
          <p:nvPr/>
        </p:nvCxnSpPr>
        <p:spPr>
          <a:xfrm>
            <a:off x="6322871" y="1563638"/>
            <a:ext cx="244824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2235" name="Рисунок 5">
            <a:extLst>
              <a:ext uri="{FF2B5EF4-FFF2-40B4-BE49-F238E27FC236}">
                <a16:creationId xmlns:a16="http://schemas.microsoft.com/office/drawing/2014/main" id="{F1C6E769-4A60-48EE-901E-DEB43591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314" y="782636"/>
            <a:ext cx="882333" cy="8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Номер слайда 2">
            <a:extLst>
              <a:ext uri="{FF2B5EF4-FFF2-40B4-BE49-F238E27FC236}">
                <a16:creationId xmlns:a16="http://schemas.microsoft.com/office/drawing/2014/main" id="{B059BF91-1201-4634-8438-DDF295B3B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2950" y="49149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E1725-35D5-45EE-95BF-0479EA7017BD}" type="slidenum">
              <a:rPr lang="ru-RU" altLang="ru-RU" sz="9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CF82F0-6D01-422F-8977-D32180B281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43" y="3563419"/>
            <a:ext cx="2062328" cy="15467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E70F543-CE3D-48AA-BCED-8ECD13E4BB5F}"/>
              </a:ext>
            </a:extLst>
          </p:cNvPr>
          <p:cNvSpPr txBox="1"/>
          <p:nvPr/>
        </p:nvSpPr>
        <p:spPr>
          <a:xfrm>
            <a:off x="5951907" y="4852952"/>
            <a:ext cx="2148682" cy="2308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сквер «Слава» до и после ремонта 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C7C66D-B7D0-4E3E-8B1A-6CEAB4B00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0273" y="3374576"/>
            <a:ext cx="1213752" cy="7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5FA4DF1-CDD5-4940-8A76-11BC4D4C3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5379" y="2593674"/>
            <a:ext cx="1213751" cy="7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F51263F-BAB2-457A-8C92-07DD91C3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613" y="4139336"/>
            <a:ext cx="1213751" cy="9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90A9F4-982E-466E-BF34-E47AEE636DFB}"/>
              </a:ext>
            </a:extLst>
          </p:cNvPr>
          <p:cNvSpPr/>
          <p:nvPr/>
        </p:nvSpPr>
        <p:spPr>
          <a:xfrm>
            <a:off x="12700" y="0"/>
            <a:ext cx="4630738" cy="915988"/>
          </a:xfrm>
          <a:prstGeom prst="rect">
            <a:avLst/>
          </a:prstGeom>
          <a:solidFill>
            <a:srgbClr val="005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eaLnBrk="1" hangingPunct="1">
              <a:defRPr/>
            </a:pPr>
            <a:r>
              <a:rPr lang="ru-RU" sz="1400" b="1" dirty="0">
                <a:ln w="50800"/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«Борьба с борщевиком Сосновского на территории муниципального образования город Волхов Волховского муниципального района»</a:t>
            </a:r>
          </a:p>
        </p:txBody>
      </p:sp>
      <p:sp>
        <p:nvSpPr>
          <p:cNvPr id="53251" name="Номер слайда 2">
            <a:extLst>
              <a:ext uri="{FF2B5EF4-FFF2-40B4-BE49-F238E27FC236}">
                <a16:creationId xmlns:a16="http://schemas.microsoft.com/office/drawing/2014/main" id="{9931711D-FF1B-4123-AD1C-C552F64D9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58199" y="49149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36EDB9-FB6E-4699-B2B9-360882846A32}" type="slidenum">
              <a:rPr lang="ru-RU" altLang="ru-RU" sz="90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47C1DC7-F486-49D2-A0F0-3287204D5BC4}"/>
              </a:ext>
            </a:extLst>
          </p:cNvPr>
          <p:cNvSpPr/>
          <p:nvPr/>
        </p:nvSpPr>
        <p:spPr>
          <a:xfrm>
            <a:off x="4643438" y="0"/>
            <a:ext cx="4500562" cy="915988"/>
          </a:xfrm>
          <a:prstGeom prst="rect">
            <a:avLst/>
          </a:prstGeom>
          <a:solidFill>
            <a:srgbClr val="005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1 166,2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99,3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счет средств областного и районного бюджетов </a:t>
            </a:r>
            <a:r>
              <a:rPr lang="ru-RU" sz="1000" b="1" dirty="0">
                <a:solidFill>
                  <a:prstClr val="white"/>
                </a:solidFill>
              </a:rPr>
              <a:t>1 000,2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местного бюджета </a:t>
            </a: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166,0 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руб.)</a:t>
            </a:r>
            <a:r>
              <a:rPr lang="ru-RU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в общей сумме расходов – 0,2%</a:t>
            </a:r>
            <a:r>
              <a:rPr lang="ru-RU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" dirty="0">
              <a:solidFill>
                <a:prstClr val="white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1D23D9C-D9E8-4C6E-A432-FAD6ED6F9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256259"/>
              </p:ext>
            </p:extLst>
          </p:nvPr>
        </p:nvGraphicFramePr>
        <p:xfrm>
          <a:off x="103584" y="1170484"/>
          <a:ext cx="70016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6" name="Picture 2">
            <a:extLst>
              <a:ext uri="{FF2B5EF4-FFF2-40B4-BE49-F238E27FC236}">
                <a16:creationId xmlns:a16="http://schemas.microsoft.com/office/drawing/2014/main" id="{2C5A0E60-585F-450B-8C7C-A4E22871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340" y="1851671"/>
            <a:ext cx="115084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" name="Picture 2">
            <a:extLst>
              <a:ext uri="{FF2B5EF4-FFF2-40B4-BE49-F238E27FC236}">
                <a16:creationId xmlns:a16="http://schemas.microsoft.com/office/drawing/2014/main" id="{45EB865A-5BBF-472C-AD79-56903334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3799" y="3290268"/>
            <a:ext cx="1914926" cy="1396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>
            <a:extLst>
              <a:ext uri="{FF2B5EF4-FFF2-40B4-BE49-F238E27FC236}">
                <a16:creationId xmlns:a16="http://schemas.microsoft.com/office/drawing/2014/main" id="{140BB594-E186-47C9-BC8C-0F2A2C84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3799" y="1563638"/>
            <a:ext cx="1902400" cy="1396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E5D2E-355F-4A2D-932C-94212DF19D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199" y="2641132"/>
            <a:ext cx="969000" cy="8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20E3-6871-4757-BAF2-E02107CF443F}"/>
              </a:ext>
            </a:extLst>
          </p:cNvPr>
          <p:cNvSpPr txBox="1">
            <a:spLocks/>
          </p:cNvSpPr>
          <p:nvPr/>
        </p:nvSpPr>
        <p:spPr>
          <a:xfrm>
            <a:off x="2843808" y="195486"/>
            <a:ext cx="6140192" cy="2808312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/>
                <a:solidFill>
                  <a:srgbClr val="90BC60"/>
                </a:solidFill>
                <a:latin typeface="Tahoma" pitchFamily="34" charset="0"/>
                <a:cs typeface="Tahoma" pitchFamily="34" charset="0"/>
              </a:rPr>
              <a:t>Непрограммные 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/>
                <a:solidFill>
                  <a:srgbClr val="90BC60"/>
                </a:solidFill>
                <a:latin typeface="Tahoma" pitchFamily="34" charset="0"/>
                <a:cs typeface="Tahoma" pitchFamily="34" charset="0"/>
              </a:rPr>
              <a:t>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/>
                <a:solidFill>
                  <a:srgbClr val="90BC60"/>
                </a:solidFill>
                <a:latin typeface="Tahoma" pitchFamily="34" charset="0"/>
                <a:cs typeface="Tahoma" pitchFamily="34" charset="0"/>
              </a:rPr>
              <a:t>МО город Волхов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n/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4277" name="Picture 2" descr="https://cv7.litres.ru/pub/c/pdf-kniga/cover_max1500/34917271-author-litagent_zakonyi_rf-federalnyiyi_zakon_ob_obshih_principah_o.jpg">
            <a:extLst>
              <a:ext uri="{FF2B5EF4-FFF2-40B4-BE49-F238E27FC236}">
                <a16:creationId xmlns:a16="http://schemas.microsoft.com/office/drawing/2014/main" id="{990DB56A-6756-4718-807D-57ED69F94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63" y="195263"/>
            <a:ext cx="2376487" cy="33845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https://avatars.mds.yandex.net/get-altay/934739/2a00000160777f4136eb1b64f2db03ecf5db/XXL">
            <a:extLst>
              <a:ext uri="{FF2B5EF4-FFF2-40B4-BE49-F238E27FC236}">
                <a16:creationId xmlns:a16="http://schemas.microsoft.com/office/drawing/2014/main" id="{C37A8019-D980-4EC8-90EA-CCB31773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128963"/>
            <a:ext cx="3168650" cy="19658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Номер слайда 1">
            <a:extLst>
              <a:ext uri="{FF2B5EF4-FFF2-40B4-BE49-F238E27FC236}">
                <a16:creationId xmlns:a16="http://schemas.microsoft.com/office/drawing/2014/main" id="{2076AF03-388B-4525-99CD-8C2478A6D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48895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7499E5-8AB6-43EF-BB10-07863F6820E0}" type="slidenum">
              <a:rPr lang="ru-RU" altLang="ru-RU" sz="8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A1392E-2E5A-4C9F-A70E-4EFA7D07EB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0" y="3723878"/>
            <a:ext cx="2376487" cy="13709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73ABCE-D512-4667-ADBA-3E71FEF5AD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85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089" y="3128963"/>
            <a:ext cx="2845501" cy="1965873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inans.vladimir-city.ru/upload/iblock/963/p2pqYVlMM">
            <a:extLst>
              <a:ext uri="{FF2B5EF4-FFF2-40B4-BE49-F238E27FC236}">
                <a16:creationId xmlns:a16="http://schemas.microsoft.com/office/drawing/2014/main" id="{838C6561-3A94-4CAD-A821-1142911E1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C8D2F6"/>
              </a:clrFrom>
              <a:clrTo>
                <a:srgbClr val="C8D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7825" y="104775"/>
            <a:ext cx="3429000" cy="174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60DF2FD-F880-4D2F-A776-DFFD55F3EDE0}"/>
              </a:ext>
            </a:extLst>
          </p:cNvPr>
          <p:cNvSpPr txBox="1">
            <a:spLocks/>
          </p:cNvSpPr>
          <p:nvPr/>
        </p:nvSpPr>
        <p:spPr>
          <a:xfrm>
            <a:off x="107504" y="0"/>
            <a:ext cx="5904656" cy="938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A3682"/>
                </a:solidFill>
                <a:latin typeface="Tahoma" pitchFamily="34" charset="0"/>
                <a:cs typeface="Tahoma" pitchFamily="34" charset="0"/>
              </a:rPr>
              <a:t>Расходы на реализацию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A3682"/>
                </a:solidFill>
                <a:latin typeface="Tahoma" pitchFamily="34" charset="0"/>
                <a:cs typeface="Tahoma" pitchFamily="34" charset="0"/>
              </a:rPr>
              <a:t>непрограммных расходов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A3682"/>
                </a:solidFill>
                <a:latin typeface="Tahoma" pitchFamily="34" charset="0"/>
                <a:cs typeface="Tahoma" pitchFamily="34" charset="0"/>
              </a:rPr>
              <a:t>бюджета МО город Волхов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A3682"/>
                </a:solidFill>
                <a:latin typeface="Tahoma" pitchFamily="34" charset="0"/>
                <a:cs typeface="Tahoma" pitchFamily="34" charset="0"/>
              </a:rPr>
              <a:t>за 2023-2025 годы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52769A4-1BEE-4E34-8CB2-933A7902F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239823"/>
              </p:ext>
            </p:extLst>
          </p:nvPr>
        </p:nvGraphicFramePr>
        <p:xfrm>
          <a:off x="251520" y="2499742"/>
          <a:ext cx="8605116" cy="221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ая выноска 8">
            <a:extLst>
              <a:ext uri="{FF2B5EF4-FFF2-40B4-BE49-F238E27FC236}">
                <a16:creationId xmlns:a16="http://schemas.microsoft.com/office/drawing/2014/main" id="{0FD218E7-D801-4975-93C6-B1756FBB44EF}"/>
              </a:ext>
            </a:extLst>
          </p:cNvPr>
          <p:cNvSpPr/>
          <p:nvPr/>
        </p:nvSpPr>
        <p:spPr>
          <a:xfrm>
            <a:off x="6660232" y="1923678"/>
            <a:ext cx="2225824" cy="432048"/>
          </a:xfrm>
          <a:prstGeom prst="wedgeRectCallout">
            <a:avLst>
              <a:gd name="adj1" fmla="val 13912"/>
              <a:gd name="adj2" fmla="val 1408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C00000"/>
                </a:solidFill>
              </a:rPr>
              <a:t>Годовое исполнение – </a:t>
            </a:r>
            <a:r>
              <a:rPr lang="ru-RU" sz="1600" b="1" dirty="0">
                <a:solidFill>
                  <a:srgbClr val="C00000"/>
                </a:solidFill>
              </a:rPr>
              <a:t>93,5</a:t>
            </a:r>
            <a:r>
              <a:rPr lang="ru-RU" sz="1200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55304" name="Номер слайда 1">
            <a:extLst>
              <a:ext uri="{FF2B5EF4-FFF2-40B4-BE49-F238E27FC236}">
                <a16:creationId xmlns:a16="http://schemas.microsoft.com/office/drawing/2014/main" id="{C55D7F05-D497-4970-8A81-834AE004E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4884738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2AE07F-E9FA-40BC-AB69-7B9F3D978F05}" type="slidenum">
              <a:rPr lang="ru-RU" altLang="ru-RU" sz="8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uments.infourok.ru/9d767ccb-71c7-4000-b227-7e057c5525f7/slide_03.jpg">
            <a:extLst>
              <a:ext uri="{FF2B5EF4-FFF2-40B4-BE49-F238E27FC236}">
                <a16:creationId xmlns:a16="http://schemas.microsoft.com/office/drawing/2014/main" id="{537FDC99-0554-4033-AEAC-59DCDB320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96" y="3230563"/>
            <a:ext cx="1809722" cy="1858466"/>
          </a:xfrm>
          <a:prstGeom prst="rect">
            <a:avLst/>
          </a:prstGeom>
          <a:noFill/>
        </p:spPr>
      </p:pic>
      <p:pic>
        <p:nvPicPr>
          <p:cNvPr id="8205" name="Picture 13">
            <a:extLst>
              <a:ext uri="{FF2B5EF4-FFF2-40B4-BE49-F238E27FC236}">
                <a16:creationId xmlns:a16="http://schemas.microsoft.com/office/drawing/2014/main" id="{3939BF50-56E6-4568-ADE4-68272B825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835725"/>
            <a:ext cx="2952328" cy="125330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6B9584-F423-4E0E-A0D3-1986E8D1701F}"/>
              </a:ext>
            </a:extLst>
          </p:cNvPr>
          <p:cNvSpPr/>
          <p:nvPr/>
        </p:nvSpPr>
        <p:spPr>
          <a:xfrm>
            <a:off x="0" y="-1588"/>
            <a:ext cx="4860925" cy="8207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lIns="81272" tIns="40636" rIns="81272" bIns="4063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Непрограммные расходы на </a:t>
            </a: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обеспечение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деятельности органов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местного самоуправления </a:t>
            </a:r>
            <a:r>
              <a:rPr lang="ru-RU" sz="11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МО город Волхов</a:t>
            </a:r>
            <a:endParaRPr lang="ru-RU" sz="1400" b="1" u="sng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8443BA3-10AA-4039-8984-A480CD1B85EE}"/>
              </a:ext>
            </a:extLst>
          </p:cNvPr>
          <p:cNvSpPr/>
          <p:nvPr/>
        </p:nvSpPr>
        <p:spPr>
          <a:xfrm>
            <a:off x="1963738" y="3230563"/>
            <a:ext cx="7127875" cy="512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50" b="1" dirty="0">
                <a:solidFill>
                  <a:srgbClr val="000066"/>
                </a:solidFill>
              </a:rPr>
              <a:t>на осуществление полномочий в части внешнего муниципального финансового контроля МО город Волхов, в соответствии с заключенным соглашением –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200,0</a:t>
            </a:r>
            <a:r>
              <a:rPr lang="ru-RU" sz="125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50" b="1" dirty="0">
                <a:solidFill>
                  <a:srgbClr val="000066"/>
                </a:solidFill>
              </a:rPr>
              <a:t>тыс. рублей</a:t>
            </a:r>
            <a:endParaRPr lang="ru-RU" sz="1250" b="1" dirty="0"/>
          </a:p>
        </p:txBody>
      </p:sp>
      <p:pic>
        <p:nvPicPr>
          <p:cNvPr id="1028" name="Picture 4" descr="https://cf.ppt-online.org/files1/slide/w/weEuZKdNCkOXT5QtsYLy9Sj7GhoDinxIbBa4vrUHg/slide-58.jpg">
            <a:extLst>
              <a:ext uri="{FF2B5EF4-FFF2-40B4-BE49-F238E27FC236}">
                <a16:creationId xmlns:a16="http://schemas.microsoft.com/office/drawing/2014/main" id="{80E10730-AE84-4727-AC9D-51768230D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1628" y="3824780"/>
            <a:ext cx="2069538" cy="1264250"/>
          </a:xfrm>
          <a:prstGeom prst="rect">
            <a:avLst/>
          </a:prstGeom>
          <a:noFill/>
        </p:spPr>
      </p:pic>
      <p:sp>
        <p:nvSpPr>
          <p:cNvPr id="56330" name="Номер слайда 2">
            <a:extLst>
              <a:ext uri="{FF2B5EF4-FFF2-40B4-BE49-F238E27FC236}">
                <a16:creationId xmlns:a16="http://schemas.microsoft.com/office/drawing/2014/main" id="{57A446EE-A04F-4DEB-9536-43E69EA27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9925" y="4868863"/>
            <a:ext cx="21336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052F26-6BE6-4C74-BB13-8C5FF233928E}" type="slidenum">
              <a:rPr lang="ru-RU" altLang="ru-RU" sz="900" smtClean="0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ru-RU" sz="9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146996-A7FE-45BA-929B-101E88997EEC}"/>
              </a:ext>
            </a:extLst>
          </p:cNvPr>
          <p:cNvSpPr/>
          <p:nvPr/>
        </p:nvSpPr>
        <p:spPr>
          <a:xfrm>
            <a:off x="4860925" y="0"/>
            <a:ext cx="4283075" cy="819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  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6 533,3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5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8ECD53-4C99-4B6A-8FC2-D12AB62B91F4}"/>
              </a:ext>
            </a:extLst>
          </p:cNvPr>
          <p:cNvSpPr/>
          <p:nvPr/>
        </p:nvSpPr>
        <p:spPr>
          <a:xfrm>
            <a:off x="52388" y="928687"/>
            <a:ext cx="8120012" cy="6128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8900" indent="-88900" eaLnBrk="1" hangingPunct="1">
              <a:defRPr/>
            </a:pPr>
            <a:r>
              <a:rPr lang="ru-RU" sz="1400" b="1" dirty="0">
                <a:solidFill>
                  <a:srgbClr val="000066"/>
                </a:solidFill>
              </a:rPr>
              <a:t>на обеспечение деятельности Совета депутатов МО город Волхов </a:t>
            </a:r>
            <a:r>
              <a:rPr lang="ru-RU" sz="1400" dirty="0">
                <a:solidFill>
                  <a:srgbClr val="000066"/>
                </a:solidFill>
              </a:rPr>
              <a:t>– 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6 333,3 </a:t>
            </a:r>
            <a:r>
              <a:rPr lang="ru-RU" sz="1400" b="1" dirty="0">
                <a:solidFill>
                  <a:srgbClr val="000066"/>
                </a:solidFill>
              </a:rPr>
              <a:t>тыс. рублей </a:t>
            </a:r>
          </a:p>
          <a:p>
            <a:pPr eaLnBrk="1" hangingPunct="1">
              <a:defRPr/>
            </a:pPr>
            <a:r>
              <a:rPr lang="ru-RU" sz="1050" b="1" dirty="0">
                <a:solidFill>
                  <a:srgbClr val="000066"/>
                </a:solidFill>
              </a:rPr>
              <a:t>(в том числе в виде предоставления межбюджетных трансфертов бюджету Волховского муниципального района на осуществление полномочий Совета депутатов МО город Волхов, в соответствии с заключенным соглашением – 2 500,0 тыс. рублей)</a:t>
            </a:r>
            <a:endParaRPr lang="ru-RU" sz="1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D2ABA6-F7B7-4AA3-9CD0-4EBED9157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950" y="1617277"/>
            <a:ext cx="309634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A5FA3A-C057-4F06-AB8E-0D64EE64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913" y="1617277"/>
            <a:ext cx="2663899" cy="15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2C3EEF0-7CD4-4DAB-B646-90431703D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1606577"/>
            <a:ext cx="2593134" cy="151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0C295F-9C47-46D5-BBEF-78C5FDFAD21A}"/>
              </a:ext>
            </a:extLst>
          </p:cNvPr>
          <p:cNvSpPr/>
          <p:nvPr/>
        </p:nvSpPr>
        <p:spPr>
          <a:xfrm>
            <a:off x="342900" y="771525"/>
            <a:ext cx="9036050" cy="358775"/>
          </a:xfrm>
          <a:prstGeom prst="rect">
            <a:avLst/>
          </a:prstGeom>
        </p:spPr>
        <p:txBody>
          <a:bodyPr lIns="81272" tIns="40636" rIns="81272" bIns="4063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261EB8-68F1-461A-8B2D-4104D15E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4694" y="4868863"/>
            <a:ext cx="2133600" cy="274637"/>
          </a:xfrm>
        </p:spPr>
        <p:txBody>
          <a:bodyPr/>
          <a:lstStyle/>
          <a:p>
            <a:pPr>
              <a:defRPr/>
            </a:pPr>
            <a:fld id="{709EF2EE-5CD8-41DB-8580-EBD3225EA217}" type="slidenum">
              <a:rPr lang="ru-RU" sz="9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39</a:t>
            </a:fld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7480390-AB0E-4931-8C0A-6FC648118769}"/>
              </a:ext>
            </a:extLst>
          </p:cNvPr>
          <p:cNvSpPr/>
          <p:nvPr/>
        </p:nvSpPr>
        <p:spPr>
          <a:xfrm>
            <a:off x="1" y="-1588"/>
            <a:ext cx="4355976" cy="7429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81272" tIns="40636" rIns="81272" bIns="4063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Иные непрограммные расходы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бюджета МО город Волхов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n w="1905"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(лист 1 из 3)</a:t>
            </a:r>
            <a:endParaRPr lang="ru-RU" sz="1100" b="1" i="1" u="sng" dirty="0">
              <a:ln w="1905"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C83C60D-07C8-442F-86FD-941E93114CB8}"/>
              </a:ext>
            </a:extLst>
          </p:cNvPr>
          <p:cNvSpPr/>
          <p:nvPr/>
        </p:nvSpPr>
        <p:spPr>
          <a:xfrm>
            <a:off x="4355977" y="0"/>
            <a:ext cx="4788023" cy="741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</a:t>
            </a:r>
            <a:r>
              <a:rPr lang="ru-RU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средств местного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75 412,9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93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6AEC272-B312-4B81-B393-001DCA8E9A79}"/>
              </a:ext>
            </a:extLst>
          </p:cNvPr>
          <p:cNvSpPr/>
          <p:nvPr/>
        </p:nvSpPr>
        <p:spPr>
          <a:xfrm>
            <a:off x="37132" y="844600"/>
            <a:ext cx="7127156" cy="4247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11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рамках иных непрограммных расходов предусмотрены ассигнования на проведение следующих мероприятий: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1) субсидии МБУ «Управление общежитиями г. Волхова» - 22 255,3 тыс. рублей: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выполнение муниципального задания по содержанию общежитий – 21 061,3 тыс. рублей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разработку и согласование проектно-сметной документации для дальнейшего проведения мероприятий по замене оборудования автоматической пожарной сигнализации и системы оповещения и управления эвакуацией людей при пожаре в зданиях пяти общежитий – 1 194,0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2) обеспечение деятельности МКУ «Служба заказчика» – 19 295,9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3) исполнение публичных нормативных обязательств МО город Волхов – 12 459,3 тыс. рублей: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единовременное поощрение гражданам, награждаемым знаками отличия «За заслуги перед городом Волховом» и выплаты почетным гражданам города Волхова – 708,5 тыс. рублей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осуществление доплат к пенсиям муниципальных служащих – 11 750,8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4) содержание муниципального имущества – 3 580,9 тыс. рублей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субсидии МБУ «Дорожное хозяйство и благоустройство» на охрану комплекса зданий лагеря «</a:t>
            </a:r>
            <a:r>
              <a:rPr lang="ru-RU" altLang="ru-RU" sz="1200" dirty="0" err="1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Стуглево</a:t>
            </a: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– 1182,1 тыс. рублей и аттракциона «Канатный городок» - 1760,9 тыс. рублей 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бездоговорное потребление тепловой энергии в нежилых помещений – 32,0 тыс. рублей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85725" algn="l"/>
              </a:tabLst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оплата задолженности за жилищно-коммунальные услуги за нежилые помещения, находящиеся в многоквартирных домах – 605,9 тыс. рублей</a:t>
            </a:r>
            <a:endParaRPr lang="ru-RU" altLang="ru-RU" sz="1200" b="1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9388" indent="-179388" eaLnBrk="1" hangingPunct="1">
              <a:spcBef>
                <a:spcPts val="0"/>
              </a:spcBef>
              <a:tabLst>
                <a:tab pos="85725" algn="l"/>
              </a:tabLst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5) субсидии организациям, оказывающим банные услуги физическим лицам в целях возмещения </a:t>
            </a:r>
          </a:p>
          <a:p>
            <a:pPr marL="179388" eaLnBrk="1" hangingPunct="1">
              <a:spcBef>
                <a:spcPts val="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недополученных доходов от оказания банных услуг – 1 807,4 тыс. рублей</a:t>
            </a:r>
            <a:endParaRPr lang="ru-RU" altLang="ru-RU" sz="1200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00"/>
              </a:spcBef>
              <a:defRPr/>
            </a:pPr>
            <a:endParaRPr lang="ru-RU" altLang="ru-RU" sz="1200" b="1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200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200" i="1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8377" name="Рисунок 2">
            <a:extLst>
              <a:ext uri="{FF2B5EF4-FFF2-40B4-BE49-F238E27FC236}">
                <a16:creationId xmlns:a16="http://schemas.microsoft.com/office/drawing/2014/main" id="{7B99E019-0793-4E4B-8927-DB94224D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0" y="997265"/>
            <a:ext cx="19319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2">
            <a:extLst>
              <a:ext uri="{FF2B5EF4-FFF2-40B4-BE49-F238E27FC236}">
                <a16:creationId xmlns:a16="http://schemas.microsoft.com/office/drawing/2014/main" id="{AC626D20-39C4-4EBC-81B8-41E6615B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72" y="2597944"/>
            <a:ext cx="71913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80" name="Picture 3">
            <a:extLst>
              <a:ext uri="{FF2B5EF4-FFF2-40B4-BE49-F238E27FC236}">
                <a16:creationId xmlns:a16="http://schemas.microsoft.com/office/drawing/2014/main" id="{26C471CC-B3AD-4083-9003-E99913C5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667" y="2597944"/>
            <a:ext cx="725488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B1AADCE-B597-4AEF-86D3-A40BB66F0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0277"/>
          <a:stretch/>
        </p:blipFill>
        <p:spPr bwMode="auto">
          <a:xfrm>
            <a:off x="7287418" y="3839369"/>
            <a:ext cx="1708152" cy="12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FC06AF-9BB4-466F-8EC5-0689E323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632" y="4891087"/>
            <a:ext cx="2133600" cy="274637"/>
          </a:xfrm>
        </p:spPr>
        <p:txBody>
          <a:bodyPr/>
          <a:lstStyle/>
          <a:p>
            <a:pPr>
              <a:defRPr/>
            </a:pPr>
            <a:fld id="{84819C3B-DB1F-4062-A391-6A25108DC6E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ACA629-8E1C-4942-A2D9-9FC744BEF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79017"/>
              </p:ext>
            </p:extLst>
          </p:nvPr>
        </p:nvGraphicFramePr>
        <p:xfrm>
          <a:off x="438943" y="1482726"/>
          <a:ext cx="8292639" cy="325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043">
                  <a:extLst>
                    <a:ext uri="{9D8B030D-6E8A-4147-A177-3AD203B41FA5}">
                      <a16:colId xmlns:a16="http://schemas.microsoft.com/office/drawing/2014/main" val="4222055951"/>
                    </a:ext>
                  </a:extLst>
                </a:gridCol>
              </a:tblGrid>
              <a:tr h="7197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Оценка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2025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Численность населения (на 1 января года)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человек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37 955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37 539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37 337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Численность населения среднегодовая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человек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38 139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37 747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37 132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Число родившихся 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человек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Число умерших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человек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670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Общий коэффициент рождаемости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чел. на 1 тыс. чел. населения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Общий коэффициент смертности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чел. на 1 тыс. чел. населения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Коэффициент естественного прироста (-убыли)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чел. на 1 тыс. чел. населения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-10,1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-10,4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-11,3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Коэффициент миграционного прироста (-убыли)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чел. на 1 тыс. чел. населения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-0,7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6" marR="9526" marT="9524" marB="0" anchor="ctr">
                    <a:solidFill>
                      <a:srgbClr val="003300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F7F2B-07C8-43D7-962C-4413AF1CB393}"/>
              </a:ext>
            </a:extLst>
          </p:cNvPr>
          <p:cNvSpPr/>
          <p:nvPr/>
        </p:nvSpPr>
        <p:spPr>
          <a:xfrm>
            <a:off x="-16467" y="411510"/>
            <a:ext cx="76692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Численность населения 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города Волхов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19C304-E820-4276-B4E5-F32F3CD6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632" y="-26988"/>
            <a:ext cx="1987264" cy="148272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AAC76D-1ED1-4AE9-B896-C35993D0ECCD}"/>
              </a:ext>
            </a:extLst>
          </p:cNvPr>
          <p:cNvSpPr/>
          <p:nvPr/>
        </p:nvSpPr>
        <p:spPr>
          <a:xfrm>
            <a:off x="61471" y="783456"/>
            <a:ext cx="7966914" cy="42365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105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рамках иных непрограммных расходов предусмотрены ассигнования на проведение следующих мероприятий:</a:t>
            </a:r>
          </a:p>
          <a:p>
            <a:pPr marL="179388" indent="-93663"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6) субсидии АНО «Санаторий-профилакторий «Волхов» </a:t>
            </a: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проведения ремонта 3-го этажа здания, на котором размещается пункт временного размещения и питания лиц, постоянно проживающих на территории Украины, а также на территориях субъектов Российской Федерации, на которых введены максимальный и средний уровни реагирования, вынужденно покинувших жилые помещения</a:t>
            </a: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– 2 300,0 тыс. рублей</a:t>
            </a:r>
          </a:p>
          <a:p>
            <a:pPr marL="179388" indent="-93663"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7) на финансирование неотложных и непредвиденных работ за счет средств резервного фонда администрации Волховского муниципального района – 3 793,8 тыс. рублей: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осуществления регулярных перевозок пассажиров и багажа автомобильным транспортом по регулируемым тарифам по муниципальным маршрутам в границах МО город Волхов – 1 248,3 тыс. рублей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оплаты административных штрафов за совершение административных правонарушений – 2 500,0 тыс. рублей</a:t>
            </a:r>
          </a:p>
          <a:p>
            <a:pPr marL="271463" indent="-92075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выполнения работ по ремонту объектов жилищно-коммунального хозяйства для закупки насосного оборудования канализационной насосной станции перекачки </a:t>
            </a:r>
            <a:r>
              <a:rPr lang="ru-RU" altLang="ru-RU" sz="1200" dirty="0" err="1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хозбытовых</a:t>
            </a: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сточных вод от жилых многоквартирных домов №10, 10а, и 10б по ул. Федюнинского – 45,5 тыс. рублей</a:t>
            </a:r>
          </a:p>
          <a:p>
            <a:pPr marL="179388"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8) оплата налога на имущество организаций </a:t>
            </a: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недвижимое имущество, числящееся на балансе администрации </a:t>
            </a:r>
          </a:p>
          <a:p>
            <a:pPr marL="179388" eaLnBrk="1" hangingPunct="1">
              <a:spcBef>
                <a:spcPts val="0"/>
              </a:spcBef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Волховского муниципального района, в том числе жилые помещения, приобретаемые в муниципальную </a:t>
            </a:r>
          </a:p>
          <a:p>
            <a:pPr marL="179388" eaLnBrk="1" hangingPunct="1">
              <a:spcBef>
                <a:spcPts val="0"/>
              </a:spcBef>
              <a:defRPr/>
            </a:pPr>
            <a:r>
              <a:rPr lang="ru-RU" altLang="ru-RU" sz="12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собственность для переселения граждан из аварийного жилищного фонда </a:t>
            </a: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2 697,6 тыс. рублей</a:t>
            </a:r>
          </a:p>
          <a:p>
            <a:pPr marL="179388" eaLnBrk="1" hangingPunct="1">
              <a:spcBef>
                <a:spcPts val="400"/>
              </a:spcBef>
              <a:defRPr/>
            </a:pPr>
            <a:endParaRPr lang="ru-RU" altLang="ru-RU" sz="1200" b="1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9388" eaLnBrk="1" hangingPunct="1">
              <a:spcBef>
                <a:spcPts val="400"/>
              </a:spcBef>
              <a:defRPr/>
            </a:pPr>
            <a:endParaRPr lang="ru-RU" altLang="ru-RU" sz="1000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100" i="1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4F1B40-4B59-4E17-87D9-EF6245F7358B}"/>
              </a:ext>
            </a:extLst>
          </p:cNvPr>
          <p:cNvSpPr/>
          <p:nvPr/>
        </p:nvSpPr>
        <p:spPr>
          <a:xfrm>
            <a:off x="342900" y="771525"/>
            <a:ext cx="9036050" cy="358775"/>
          </a:xfrm>
          <a:prstGeom prst="rect">
            <a:avLst/>
          </a:prstGeom>
        </p:spPr>
        <p:txBody>
          <a:bodyPr lIns="81272" tIns="40636" rIns="81272" bIns="4063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0426" name="Рисунок 11">
            <a:extLst>
              <a:ext uri="{FF2B5EF4-FFF2-40B4-BE49-F238E27FC236}">
                <a16:creationId xmlns:a16="http://schemas.microsoft.com/office/drawing/2014/main" id="{C535AF91-6575-419B-9DD1-052EF0F5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7"/>
          <a:stretch>
            <a:fillRect/>
          </a:stretch>
        </p:blipFill>
        <p:spPr bwMode="auto">
          <a:xfrm>
            <a:off x="7884368" y="2091011"/>
            <a:ext cx="1403649" cy="15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CC07E7-887A-41D8-929C-30C8F028F2B7}"/>
              </a:ext>
            </a:extLst>
          </p:cNvPr>
          <p:cNvSpPr/>
          <p:nvPr/>
        </p:nvSpPr>
        <p:spPr>
          <a:xfrm>
            <a:off x="1" y="-1588"/>
            <a:ext cx="4355976" cy="7429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81272" tIns="40636" rIns="81272" bIns="4063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Иные непрограммные расходы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бюджета МО город Волхов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n w="1905"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(лист 2 из 3)</a:t>
            </a:r>
            <a:endParaRPr lang="ru-RU" sz="1100" b="1" i="1" u="sng" dirty="0">
              <a:ln w="1905"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683B94-9198-4678-8306-3D33D91DCF3E}"/>
              </a:ext>
            </a:extLst>
          </p:cNvPr>
          <p:cNvSpPr/>
          <p:nvPr/>
        </p:nvSpPr>
        <p:spPr>
          <a:xfrm>
            <a:off x="4355977" y="0"/>
            <a:ext cx="4788023" cy="741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</a:t>
            </a:r>
            <a:r>
              <a:rPr lang="ru-RU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средств местного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75 412,9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93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500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26ED1-9745-45D2-BD29-DBBD20EFAB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1369" y="3908564"/>
            <a:ext cx="1079152" cy="92682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9E582F-1538-4EC8-9907-1039A8C6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5963" y="4887913"/>
            <a:ext cx="2133600" cy="274637"/>
          </a:xfrm>
        </p:spPr>
        <p:txBody>
          <a:bodyPr/>
          <a:lstStyle/>
          <a:p>
            <a:pPr>
              <a:defRPr/>
            </a:pPr>
            <a:fld id="{7019137A-CAAB-41FF-9CFE-0E630B625BB8}" type="slidenum">
              <a:rPr lang="ru-RU" sz="9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40</a:t>
            </a:fld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F69D705D-EEB0-4DF3-BDD6-78D39C53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035830"/>
            <a:ext cx="1123823" cy="7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CA7FFA-C317-418E-B67E-831A029E0186}"/>
              </a:ext>
            </a:extLst>
          </p:cNvPr>
          <p:cNvSpPr/>
          <p:nvPr/>
        </p:nvSpPr>
        <p:spPr>
          <a:xfrm>
            <a:off x="342900" y="771525"/>
            <a:ext cx="9036050" cy="358775"/>
          </a:xfrm>
          <a:prstGeom prst="rect">
            <a:avLst/>
          </a:prstGeom>
        </p:spPr>
        <p:txBody>
          <a:bodyPr lIns="81272" tIns="40636" rIns="81272" bIns="4063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1400" b="1" u="sng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566E33-9C1B-40A6-959F-F8699898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0" y="4868863"/>
            <a:ext cx="2133600" cy="274637"/>
          </a:xfrm>
        </p:spPr>
        <p:txBody>
          <a:bodyPr/>
          <a:lstStyle/>
          <a:p>
            <a:pPr>
              <a:defRPr/>
            </a:pPr>
            <a:fld id="{9CB88D36-C975-43E1-A1FF-EEA1A5B96574}" type="slidenum">
              <a:rPr lang="ru-RU" sz="90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41</a:t>
            </a:fld>
            <a:endParaRPr lang="ru-RU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0F4DA6-833C-42A7-A7FC-8C3902882290}"/>
              </a:ext>
            </a:extLst>
          </p:cNvPr>
          <p:cNvSpPr/>
          <p:nvPr/>
        </p:nvSpPr>
        <p:spPr>
          <a:xfrm>
            <a:off x="37131" y="844601"/>
            <a:ext cx="9036050" cy="2805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11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рамках иных непрограммных расходов предусмотрены ассигнования на проведение следующих мероприятий: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9) проведение ремонтных работ в муниципальных помещениях – 2 300,0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10) охрана закрытого полигона, занятого твердыми бытовыми отходами – 1 007,6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11) организация ритуальных услуг и содержание мест захоронения – 1 271,2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12) ремонт крыльца с установкой пандуса для маломобильных групп населения у жилого дома №26/11 по ул. Кирова (вход во Всероссийское общество инвалидов) – 1 039,9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12) проведение кадастровых работ по земельным участкам, расположенным под многоквартирными домами, автомобильными дорогами и постановка их на кадастровый учет, а также проведение прочих мероприятий по землеустройству – 906,9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13) услуги по оценке недвижимого имущества – 180,2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14) комиссионное вознаграждение АО «ЕИРЦ ЛО» за сбор и перечисление в бюджет платы за наем жилых помещений – 152,9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15) выполнение других обязательств органов местного самоуправления и прочие непрограммные расходы </a:t>
            </a:r>
            <a:r>
              <a:rPr lang="ru-RU" altLang="ru-RU" sz="1000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(членские взносы в Совет муниципальных образований Ленинградской области, исполнительские сборы, расходы на исполнение судебных актов, прочие расходы) </a:t>
            </a:r>
            <a:r>
              <a:rPr lang="ru-RU" altLang="ru-RU" sz="1200" b="1" dirty="0">
                <a:solidFill>
                  <a:srgbClr val="2D18A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– 364,0 тыс. рублей</a:t>
            </a:r>
          </a:p>
          <a:p>
            <a:pPr eaLnBrk="1" hangingPunct="1">
              <a:spcBef>
                <a:spcPts val="400"/>
              </a:spcBef>
              <a:defRPr/>
            </a:pPr>
            <a:endParaRPr lang="ru-RU" altLang="ru-RU" sz="1200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200" i="1" dirty="0">
              <a:solidFill>
                <a:srgbClr val="2D18A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473" name="Picture 6" descr="https://epd47.ru/wp-content/uploads/2019/03/Logo-EIRTS-LO_2.png">
            <a:extLst>
              <a:ext uri="{FF2B5EF4-FFF2-40B4-BE49-F238E27FC236}">
                <a16:creationId xmlns:a16="http://schemas.microsoft.com/office/drawing/2014/main" id="{5BEB819E-860D-488D-BED5-FDC58BD0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61" t="-2361" r="-2"/>
          <a:stretch>
            <a:fillRect/>
          </a:stretch>
        </p:blipFill>
        <p:spPr bwMode="auto">
          <a:xfrm>
            <a:off x="2765637" y="3719341"/>
            <a:ext cx="1044494" cy="9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8BA4B4-F7B5-41B1-90F5-055B5BFA4023}"/>
              </a:ext>
            </a:extLst>
          </p:cNvPr>
          <p:cNvSpPr/>
          <p:nvPr/>
        </p:nvSpPr>
        <p:spPr>
          <a:xfrm>
            <a:off x="1" y="-1588"/>
            <a:ext cx="4355976" cy="7429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lIns="81272" tIns="40636" rIns="81272" bIns="4063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Иные непрограммные расходы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бюджета МО город Волхов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n w="1905"/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(лист 3 из 3)</a:t>
            </a:r>
            <a:endParaRPr lang="ru-RU" sz="1100" b="1" i="1" u="sng" dirty="0">
              <a:ln w="1905"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66B68F-5D2D-45D5-86B2-6DC63894479A}"/>
              </a:ext>
            </a:extLst>
          </p:cNvPr>
          <p:cNvSpPr/>
          <p:nvPr/>
        </p:nvSpPr>
        <p:spPr>
          <a:xfrm>
            <a:off x="4355977" y="0"/>
            <a:ext cx="4788023" cy="7413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43" tIns="36270" rIns="72543" bIns="36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Исполнено</a:t>
            </a:r>
            <a:r>
              <a:rPr lang="ru-RU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счет средств местного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75 412,9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 или на</a:t>
            </a: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93</a:t>
            </a: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500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0D2591-6470-4109-8182-8D1BEA3AAA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81901"/>
            <a:ext cx="2173683" cy="10500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E6BD2F-5A88-4C04-892A-0D4957D7E0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119" y="3650168"/>
            <a:ext cx="2353193" cy="10818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E35394-5B2B-416B-98A5-09701C9AA7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173" y="3650168"/>
            <a:ext cx="1713291" cy="10818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>
            <a:extLst>
              <a:ext uri="{FF2B5EF4-FFF2-40B4-BE49-F238E27FC236}">
                <a16:creationId xmlns:a16="http://schemas.microsoft.com/office/drawing/2014/main" id="{0AA1EFF2-7D89-464D-B250-A6A0DC2D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612775"/>
            <a:ext cx="6027029" cy="390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45C6D-931E-4C6E-9B2C-5E8E02AA9DC7}"/>
              </a:ext>
            </a:extLst>
          </p:cNvPr>
          <p:cNvSpPr txBox="1"/>
          <p:nvPr/>
        </p:nvSpPr>
        <p:spPr>
          <a:xfrm>
            <a:off x="1187450" y="3043238"/>
            <a:ext cx="2232025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РАСХОДЫ</a:t>
            </a:r>
          </a:p>
          <a:p>
            <a:pPr algn="ctr" eaLnBrk="1" hangingPunct="1">
              <a:defRPr/>
            </a:pPr>
            <a:r>
              <a:rPr lang="ru-RU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822 737,1</a:t>
            </a:r>
          </a:p>
          <a:p>
            <a:pPr algn="ctr" eaLnBrk="1" hangingPunct="1">
              <a:defRPr/>
            </a:pPr>
            <a:r>
              <a:rPr lang="ru-RU" sz="16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тыс. руб.</a:t>
            </a:r>
          </a:p>
          <a:p>
            <a:pPr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4516" name="AutoShape 2" descr="data:image/png;base64,iVBORw0KGgoAAAANSUhEUgAAAiYAAAGuCAYAAACkxc1uAAAAGXRFWHRTb2Z0d2FyZQBBZG9iZSBJbWFnZVJlYWR5ccllPAAAA2lpVFh0WE1MOmNvbS5hZG9iZS54bXAAAAAAADw/eHBhY2tldCBiZWdpbj0i77u/IiBpZD0iVzVNME1wQ2VoaUh6cmVTek5UY3prYzlkIj8+IDx4OnhtcG1ldGEgeG1sbnM6eD0iYWRvYmU6bnM6bWV0YS8iIHg6eG1wdGs9IkFkb2JlIFhNUCBDb3JlIDUuNS1jMDIxIDc5LjE1NDkxMSwgMjAxMy8xMC8yOS0xMTo0NzoxNi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pEQjhDQUQ4Q0U4QzlFMzExOTY0Qzk1RDczMjFBOEIyOCIgeG1wTU06RG9jdW1lbnRJRD0ieG1wLmRpZDozRTY5MjhCRTJCOEUxMUU1ODhFQ0M2NTE3NUE4REZBNiIgeG1wTU06SW5zdGFuY2VJRD0ieG1wLmlpZDozRTY5MjhCRDJCOEUxMUU1ODhFQ0M2NTE3NUE4REZBNiIgeG1wOkNyZWF0b3JUb29sPSJBZG9iZSBQaG90b3Nob3AgQ0MgKFdpbmRvd3MpIj4gPHhtcE1NOkRlcml2ZWRGcm9tIHN0UmVmOmluc3RhbmNlSUQ9InhtcC5paWQ6MWZkZTFlYjktOTY3Zi01YjQ0LThkYTgtOTIyOTg1OTgyNWIzIiBzdFJlZjpkb2N1bWVudElEPSJ4bXAuZGlkOkRCOENBRDhDRThDOUUzMTE5NjRDOTVENzMyMUE4QjI4Ii8+IDwvcmRmOkRlc2NyaXB0aW9uPiA8L3JkZjpSREY+IDwveDp4bXBtZXRhPiA8P3hwYWNrZXQgZW5kPSJyIj8+0VbfmAAAVzFJREFUeNrsvXeQJHl23/fSlPfV1d7b8bNmdm/vdu/2zO7hPA6WII6Iw+FgyAAgkkIADEiKgCgxpAghQkRI4h+UgiGAIAJigBApAsTd4W53D+d293Znzezs+Gk/3dPed/nK1O/9qqu3pt1UT5fJyvp+Kl68NtXZWWm/+X7v954SjbUTAAAAAIAVULEJAAAAAGAV9BP+vYJNCAAAAIBDMCstTJQK/x4AAAAA9Ss0zIfc9x8qVEoVJspDfq485L0QJAAAAIB9BYq5535vPkSomCcRJspDxEixP+hrAAAAANgXY49AMXc0QLHfK0aUw8SJfgxBcpj4YFMP+T1BoAAAAAC2pCAs1D2ipCBWTDo8slKsD8xShIlSgiBR9/iHCRQAAAAA2E+YHCRI1KKvDXpwqMekI6InpQ7l7DV1jx0lUAgCBQAAALCdICE6OEJSLEiMnfv/QRGUkodylCNESbEY0Q4QKHtFCkQJAAAAYH9xsleMFFuuSJwYhyxnN2qiH0OUaHtESbEdJlAOEiUQKQAAAEB9i5Hi748SJAVRkivSE7mjxMnDkl/3ipJiMaLvmPbiC58KffnLXxxpa23t9Pl8EafT4VYURcM+BAAAAOxNLpfLptPprUQiuTU3Pz/zjW/+7Z1vfvNv13YESPYQQZI7TPAoRb1yDoqW7I2Q7IoR9p9+8VPhX/naV59taWkeFEIEkRAAAACgwTEFCwuLo3/8J3/66ndeemVtR5wURErha7ZCZOWB3JODhMnenJJiUeIoiJP/9vd/b+gTn3j+RU3THEUrgz0CAAAANCjFMQrDMDKvvfbj7/3BP/8XN4pESeYAcWIWi5OjhMlBkRIWIY4/+pd/eOnC+XMf4ShJQYzkcrl9EROxUoiiAAAAADZFVdV9EQlN08wikWK+d/X91//r3/lnl3dESYYOjpwcKUwKiasHipL//g/+u7PPf+y5F/g9e0VJwbMg4d9BmAAAAAD2FiYsQAoCpSBK9oqT7//gRy//D//j/3T9CHFSSKDdnZVzWHn54hwTmVPy0ec+8vGCKCkWIvx1wQqiBEM7AAAAgH0piBL2LEbEvd8siJKCQOHRFdYOQkPMfuelV1bpg9ySQhG2B8rXH1bH5KCaJRonuooVcBQLjoIYyWQyajabVViQsOf3CIM4AQAAAGwqSjijg72u6yYLFPYOh8MQgmQ3asI6gLWD0BDPCWHyzR1NkSvSGMXi5NA6JnuruKo/8ekXQjz7pliQFCIl6XRaZWHS2dk50N3d/YTP52vhlcBuAwAAAOwNJ7lub28vTE9Pvz0zMzPOQsTpdBqFRNiCQBEaYoC1xLe/8/LyATpjV5yoB4mgIr8bNfniFz4/UpgSXJxTwoKE7ezZs88K+2IgEOiEKAEAAAAaA77n871faIAvsRYo6IK9+aesIVhL0EOKsaqHCJK9TfrU9va2Tv5lccIrGw/bdHZ29gt7CrsHAAAAaFxYC/DoCWuDgk4o1g47WuKwPntSg+yNmByaBOvz+aJ7V6AwnNPd3f0kdgcAAAAAOKWjkOqx93c7WmKfGCn2JQ/lOJ0OV/GbCrNuWBV5vd4W7AoAAAAAsCYoTILZWzaEW9bQMYZyioXJXiWj7O19UzwluLj6KwAAAAAaF9YEh5UNEVrioGiJ8jBhslek7IP/WeEf8pRg7AYAAAAAFCiUCynoheNoDPWINysP++Odf449AAAAAIBStYFyhN4gtQT1gogIAAAAAMrJoXrjkYZyAAAAAAAqIE4eqPxaNRGSvPXnlNu6R5q/Cx4eHh4eHr4OvPvUV6oiVtSTqBoAAAAAgHJESgqo2D4AAAAAsAoQJgAAAACAMAEAAAAAsIgwMWEwGAwGg9WVIWICAAAAAERMAAAAAABqg16Lf2qY3G+HSIGHh4eHh4evC4+ICQAAAAAaDggTAAAAAECYAAAAAABYSJiY8PDw8PDw8HXjETEBgDRfGzYCAAAgYgKABQ5OTzNpoSFsCAAAgDABoLZowV7SfO2koK81AAA0FDo2AbCcKGFBojmxIQAAoAFBxKRRUBRSVAcpDi8pupdUV1h87d/1ijMgfu4RgsAl3lurw0IhPTwkh3AAAAA0JoiY2E1/aE4hMoKkBXqEdZPqjpLmbSM92Ct+HiLN3yG96W3Oe09T/ucF723Je1+HFDGqWJbi9BMZ2byAEeKmUsKJ11fB2A0AAECYVB3ThJXLFE2IhzApYTdpwT6igBAgriCZqY28J3GjV7Wd2V5myV4Ry+XoieqKyOUoikN6zd0kjho3KbpPRliM5OpO48kTfAaBI3Ja/K+QXO9964P9DIPBYLU3REzAUdEF1RMjPdQvIyOqO5wXIpqDzGyiKlEZTfx/FiqqwycjKtLEz4344nEXRnqwXxz0BvYrAACA2ggTE/ZIRqouZ6vo0TNkZrZlXkg+wpD/vVIrr6hCHDWRypEVR4CIE1d5SEZ1Hf2ZWJTEzktRY7CwOmT5MBgMBrPAPQgRE7CLECR6sE8IktNkprdIUbUq1+E77uq65ZASCxVViA4eTjK25x4MlKgO0sMDRLkM9i8AAAAIk7pAUeVQjSNyKh8hEd+b9fYRHH7SWKDonnxkJ70hRYmj+aL8mQFhAgAAAMLE+vA0XkdkhMxs0vIRklJFFkdQHLGL+SGo9CZ2MgAAAKsIEwN2mKkcJenamRVTSGa110glp5+Yx/obHBcwGAxWe6vSgzm0mYWCCg4fOVsukeaOYGMAAABoSCBMLALnkuihwXzlVQAAAKBBQY5JreEps6EBWbyGq56a2CIAAAAamNpETDAhXJqiOMnZ/DipXPujsF3gD/YwGAwGa4hCJjWMmDT23ZaLiumRYTKz2ydenmnmZH0TTk3Kbc/KhNnc1qxshmeI71VvK+Xic6T5OslIzJPm7yIjtZr/62ycTGcA6gceHh4e/iHe5sKkkXcvJ7k6uGGdqj/S7jZzacpuzZCqr1Jm7Q5pnhbKbk6RHuj5wG/dI11RKRufJ11zCWGyQIrmFj+fFSugy/eZ2VT+/cFeMpIrpIeHpajh2iNWA5cFeHh4+EaQJcgxqf7YmSsic0rMzPHqeBhCMHBNk/TSVSFEmncFCP/s5Hd9k4z0JhmJpbxgycTF9+vkaDpXg0MSAABAIwNhUkW4sJgj2FNyBVeu9ZGLL0rLrNzYESKJKqypECqpNcptTsvIi7P5MVkWX3WGsBMBAABAmNgB1RmU/W5KiZSYpkHZzXukiFdmfVQKkpoh1sVILIv1mSYSAkXhPjgAAAAAhEn9wjdzR+D8QyMlUpBsTMny7dn1sdoKkv1rJ/NQstuz5Gr7kMxTAQAAAMr+IF+rm1yjmKI5SQ/1y0TXw7eGKSMkmZXrQpiMExkZ634msW48xJNZvkqmkcXxAoPBYJgvbAdh0iihEo0csfNClDgPfQvnj2SXb1B2fZQzXOvmo3EOCk81BgAAAOpfmDSEuFRID/SSqvs/+MxF3khvU2ZtlDLL1+X03/oSzSo5m87LvBkUV4PBYDAETBAxqQO4NojqCu7XZGZOFj9LL7xFZnqz/j6YqpMeHpTTngEAAABbCBPbN4Z2hUgN9uwTm9nkGiXn3qBMfIEMrh1SZ5/LFKLE0XxRFoirpkhHs3EYDAazwL2tWg/2tdFDNk92DXSTmdna/ZlpZCi9fI0U3UNmLlWnn8shIyVUp+sPg8FgMCS/NiAKOaKnSVG13Z9wKfjMyk3KJRbr91Np3GzwCVJRwwQAAACESf2geVtIc4XzMSEjQ5n1cUqv3KjitNoKiBLdS47wMEQJAAAACJO62pDOAGm+Nvk1951JzV8mI7Ve15+Jh55cLY/LYRwAAACgGiDHpBymEDkiI/Jr7vbL9UvMOs/FYKHlCA/t5MrUGoztwmAwGHJMqnGvsYnXPC1yU2ZWb1N2c6buPw+LEmfssQdyZSyhTeDh4eHha+dtL0xsAg93cC+cFNclqUrn38qieZpIDw1YS5QAAABoGNCJ7eTShLIbk0RGrv4/ieYk1eGTuTFGYkk2FbSCBwAAAGFSUew04mZk4zLsZIvPkktTdvUu6cFt2eVYD/ZYxmN0FwaDwRqiIn0th3IwaAcPDw8PD48kE8sIEwAAAAAACBMAAAAAQJgAAAAAABxNbWblGCasnsxUSHWESHNFibxp6Q3nOrcbtuD6EimqizR3s1jPJrm+vO6K5sF+hMFgsJOYrYUJqI9wmitIzuaL5Aj1k5HeEN+HHjRnUNz8Q9w/mWhjqqbrqmhu0v2dpAe6SPM2yynP+fUMSq95ovmaM7I+CwKFAACAiAmoGxTNRa6WJ0gP9eb7/SjKIW9USHWH5Y1fUR1CvNSifL0iexQ5Qn1iXSJH9ifiOi16sFdWts23DAAAAABhsgMmX1nTq+4oOaOnychsHmt/qk4/6f52yiWXq7e+ikbO5gvy/x6rYaKikiMyJBZiUmbzHvY7PDw8PFmmIn2tYtooVWPNxn1+eaMnVX20Q1fc8J1NZ0lzRyq/vlJcDMohmkc91Tja42o+L5swYv/DYDBYozfxA5aCh284l0Q5bNim1OWIPy8Ml1QSZ3REls8/KSyiODcFAACANYAwARJHeFAcDWUa2RPqhIeDKnbQOvyk+9rKtjzN0yyjRQAAABpVmCAiZilTdC9p3tayLpPFg+oKV2R9NY5wlDU6qZAjNIhjAQaDwSzQLAcRE0CaJ0ZKhZZb9gPWGSjLEM6+5bqjcjgLAABAI0ZMID0tZVzr44P9Uj7PwyP5uiHlW1fN01T29WTPwiy/HXA8wGAwWMMlv2L3Wugw092yBkllppeJ273DX9b1VZzBCqznzrIdXhwTMBgMVtuRHAzlNDqVHr5Q9fIuX9Ert76K6sQBAQAAjTmUAywjTBStosuXeSZKeQ4zzi3h0vOVOxs0HBAAAFBjaliSHrX0rOBNM1PR5WveFnLoXjLS64++HK7wGj1FDmFGaq1y62vkcFzAw8PD17j2a+2ECfazJbyZSVY+KqM5ydX8mLzxZ3dKwJe6fpq7iVyxs2Rktisyc+iBQ5L75+C4gIeHh6+lLkETv0bHzKWFXqhOQzueUeNuf5qM1EYJakaVnYI574OTc6sBix8AAAC1BcIEkJFcq0hS6UEiW9E95PC1HdmJmBNy3W1Pke5todzu0M3Ryz35yppFw0QAAABqRY2SXw2YhSyXmOfQCZV7cllm7a4cujH3/JyHZByRAXKE+vLNdYrWRXOH831wnL59y+OhltTCO0JArJZ9XbPb98k00jgeYDAY7FCzccQEu9daluPhHCEg3O5o2W712cQS5VLrlFmfEEeZSwiNEKl73sMN9FxtT4v3rcj1UL0tpIcGZM+evcvLxBfIzMQpk1gmZWuGHL6Osq2rYRqUWh+T/XdwPMBgMFgtZQmmC4MdMuvjZcs1MY0spVZu7X7PAiUx9wYZ2cT+A9DpI1f0tDRHoHsngvLgEEtGCJHU4vviy1z+R9lkXvCUiaxYPi8TAABAow7loISe5czMZSm9ckfcoNMf7KNH8UaO0qt387N9ipcvvk8t36RcfGnf33Fyq86N+fb83DQNSi68J4TDnBQoxctLr41TNrFy4izzzMY9ym4v4BiAwWCwxm7ihz1sRTNzSUrOXybjEaMHZi4j/v5tMjJbh6kfITSuUDa+WFLUJb16h3KJxcMGYGSUJ7M5/cjHIOeVpGVkB/seBoPBrKJMMCsHPICRiVNq+bqMYnzQ3O8ht3hzJ3k0l5bDNqo7cqQgyGxMyoqzmvuJIwTOWzsN+44WFywsVIeXVN0rvg+X9hmF8EouvCs7FVd9gj4AAAAIE3DcYILxQSTByJGinz7kBp+izOYU0ZZG6eUb+Vk2paIcUS5NoZ0qrKWRS65ScuMKuVuF0DGMgwWVmRPvW6PU4lXZrC+XWN4RJgAAACBMdp524a3tOQLCwyWcdJrdnCZn5BRlt2dJ93cI4XJbFkDj3ztC/cdaLkdCNFf40N9ztMbVcoGyMh+l1BK2OSk2eH249gkntDojw5TZmJKzbXhYiIVTNj537PWFh4eHh68eNZuVg91cX94wsmRk45RNrsrhHsPIPNJyFIefHMHehx+Y4n1O8b5H7AAkZxhxJddceoNMsa7m7m+wP+Hh4eGtK0swXRhUE0UlV/N5UvZ0Gza5h05iad/bNU+UdF87thsAADQQmC4Mq5qxyNAc/j1TgknWJOFpwbtl6ot+74qMCCHjwPaDwWAwTBeGMoGVzzjRVPe17gsQZjYmKJdckTki6bXRnSJvRfkmmoMcoR5sQxgMBmsQZYKhHFCFIRyFXLGzpNCDM3E4B4SLse3K1VyaUkvX9w/puMIY0gEAAAzlAFAedF8HaXum5nJV17QsK/+gCs8llg7MN3FFT8nZOgAAACBMAHj0A8zhJ93ftu/nnFdiHtA7h5EdiXPpB34mh3SCPdigAAAAYVJ+TLwa5uWMjrCs2Pkuv+8NHrLh+iiHvHgqcmptdPf9Bc8VZdmwVfHCCy+8qv9CxATUPZo7Kqf87ouIxOdksutRcEdh00jv+zkP6RAp2LgAAGBTalP5Nd+DDf4RvTt2kXRfJ+meJkt7h69VFjjb3ec7Xve2kbfjow/9e4W0fRV+eGjI3dwq81as+rlZNqVXx3G8wsPD28sjYgIOQ9Fd4gbtsbwnVTt4/TVnVf6+dp8bLagAAKDOhAnmg5dnPjm8dT0MBoOhjgkiJgAAAABAxAQAAAAAoG6FCQJiddGuAOAYh8FgsKrfe2rUxM+EncgI3sqecIzCYDAbGoZyAAAAANBoYF4jAAAAy+GOnaOmJ38LG6IBqWHEBFNKT+aBtcFxCg//qN4Z7idf98dwGUHEBNQL8ftvUHptTJy8A/AW9QCAR3xadvopdOpnuZIiNgYiJgAAAEDt4KrOgYHPy9YTAMKkqhgmDAaDwWAPWuj0L5DubcadGcKkFmBGeCVmmCuqJkyHr7InRcHxB4Od0Lxtl8jT+jjuygA5JrbZkd6YOLGfJFe4nzR3BL6KnlQnpVfv4iAE4BFxx86Sr+MZbAgAYWInHL42bIQaoTl9pDp82BAAPMr5IwR+WCa7KtgYAMLENigq6b4WbIdaCkN/G5kmpnIDcBxU3U2hoS9IXyqmadCPbv4JGcIvb05QU6APvkr++bO/Vp3jojaHI8ZTy2maK5TPdQC1U/gyYoVjEQYr2RSiyPmviutX+Fjn2t25V2lxYwwXHTsL1lrpkuKWIvAn87qnCduhxp6nN6q6F9sDHr5E7+t4ltxNp48nSu6/SvdXbuSjk8Lgq+vtLUxAGUdx9GM/cYAKRU2EQAQAPBxv+1MyWf84rGxO0dWpb2LjNcK1FEM59W2cW6Jguqo1htQ8URzfMFgJ16zwyE8f646xEZ+nmzPflfklAEM5wOJgNo6FTibNRZo7hA0BwCFoziCFBr8gK7yWSiabpFdv/TvK5FJySEG+4GviIUzAQ+FhHN0Tw4awlFBsx0YA4MALlkZNj31d9sIpFcPM0bXpb9N2cgXbDxETUBdPHzx0gLn/1hImfhYm2CcA7CXQ+wlyhvqO9Tdvj/5HWt++n0+8hNXe7C9M0N77pB7JllZ8KHSS5gri+ISHL/L+7o+RO3buWOfS1OK7NLHwNrJyLGS2FibyQ5rwJ/Hi7keqM4hLngW9tjN9G8cpPDyRI9B17GTX2ZUbNL7wBp50GhQM5dTrkAFyGSwLl9jmarwANDoc1Q0Ofu5Y5wPnk7x+68/JMHaSLuUoArwVPIQJOFqY+CFMrIpMSvYiKRk0+nngoNjjv0aq7in5b1KZLboy8Q3KGRlsQERMqg1G605iqu4ifXdaKgZQrOjzES0cq7DGzUYI9n9aPEB1lHxXMIws/fD6v6VUeguVVlH5FdQbGpJerR/R4qaKGM4BDUpw4LPkigwd62H15r3v0fLmFDYegDCpR3Q3hInVUVRN7KcINgRoOFyRQQoNfvZYf3N96hWaW7uNQmYosFZDYWKYsEc0Tffnx2yR8m95r7uiOGZhDWU8hBns+wwdp5bPwvooXZ38NhQd+ODhuxb/FCOwj276TtIrMjms7zV3mNsO47iFNYQpupti53+JFM1R8r1gZXOark+9LHvgmKYJs7hhKAcciCOA2Th1M5yjqOIJshUbAjTC2CWFhr5wrNloPAPnh9f+hHK5DCqqovIrhEm9wj0mVIcPG6KuhGQHNgKwPZFTP03OYHfJ7+fpwFfGv0nbqXVEm6ie5lpVB702hzF/RAP+mF7n3jgYJKkrz/ssJy6+OH7h7eo9zWdlH5zj8NqNP6fk7rRggq8Tj4gJ2BsrRSfhutxtyo6gBMB+uML9FOh74Vh/M3r/xzS1+B42HrBYxAQxsWOb7o6SqjnJSCMQUW9eCkocwzCbmebwU+Ts3xPaWyv50j8x/xaNzb2J6beYLoyIiR1ACfr6RXUGjlWWGwDLBwI1B4WGv0SaK1Ty36xvz9HrN/49EkiR/GpNYcLKy8jrMPhSvMLThNt2foJXvb24pIO2s/9wPMPbwUfO/aJ4WGor+ZofT63RO6P/hbJGFsEmQvIrIiY2QHOFxROKExuijnFidg6wCb72S+TveKbk9/MMnJff/T8plYmjFgjqmECY2GYYB71xbCAuQ6TqbmwIUNd4Ymco0P186dFx06D3xv6W1jZnUQ3aDh7CBDBcpEvDrA5bcJziUwBYTly7w9T82K/JmWal8s7o39D82hiGQQhDOXUgTLCLSzXd1yIbwgEbCBMZ+cIxDas/42hfZOTLpDpKT+KeWb5BV8e/I/8+PwwAX+/e3sIE53nJ5vR3YMqtTbyqe0lzBnFcw+rMFIpd/NqOsC6N+dVRujb+EmaxYFYOhnJsN4yjauTwtmBD2AgpNAGoI/zdz5G35WLJ74+n1um7V/4N5cwcNB2GcupHmGAHl2aaOyr2EIZxbDWcE+jAsQ2rG/PyDJzO0mfgpLMJeuvOX1EitYlZLJiV8+jXydpcnnHKl5Rf4kVOgt1Mc3hIc/qxLWCWN4evmZrO/v3Sr+rixvW9K39MmWwKs1cwKwdDObYcxtGcsn4JsGHUBLNzgMXRnAGKjPzUseon3Zj6Hk0vXoOkw1AOhIldcfrbSDnGtDxQR8KEe+dg3wKrPhQpGrU88RviwShY8t/cnP4Bjd9/e6cLrQlvU29/YVL4kPAHeoe/c+d7greZVzWHbMqI4xzeij7Y9ylyR4dLvpQvb0zRa9f+In9wF6aVwtvTI2LSwE8smlM8VaOomq0jYoFObARgOQI9HyNv62Mlv39je5Eu3/oryuUySA5F8iuEiZ1xeGOkEEL9tt7H3AANwznAUmK561jJrplcir715v9B6WwS+ReEHJO6FybYwQ+ZJuyJYTvY3BQ1n9yMbQGzRmmCCEVGflIcl6VN1OQeOG/e/M+0tjW/U3vLhG8Ab/OICS4Fh5Z+fmA6KcHb2Odn5+CYh9XWWIy0PvWb4trjLfkK/qP3/x9aWptEJVRUfsVQTmOEU5F70ChwHhHPgACgdigUHvwsuYI9Jf/F+P136NrE9/B40YAewqRRhQlKljfOLUGIEplrAkCNCA9+jjxNp0t+P9cpuTr+Uj60v9PcDb5xvL2FCaKnB5ps8naM2gHAJkIUxz6sBuYOD1J05CdLPlY348v0nTf/NZmGgSENDOXYMWKCq8KBJaB3K4IicNgo3uFtls0acfzDqnqt8bdRePgLnIVd0hWbe9+8fv3/pVQ6jiRQJL9WnBr1ygEH7gwhTIxMHBuikRCiBDVrQHUPORc1P/U16UvBMHP07Tf/tfAGJF2Dm80jJmCfKHGHSdXd2BANKUibsRFAdVBUOS3Y4Wsp+U/evfNturd4AyXZ4e0tTKA895sDs3EaFs0VIkU8veI8gFXaoqd/hlzh/mOIkm/R5Ny7KMUOX9WYCXJMLGLOQEfRtoFvJM/NGh2BNpwHsIqat/kshQc+U/JV+v7yHfrR1b9AKXYYStI36hMzhnEaGy4HDkClcIX7jiVKltfv0Zs3/wp5JbAGyjExYMXm8MRwxDe46a4oqYoL5wOs7KbpPmq79FukqI6SLs+pTJz++kd/RJlMameaKMHDV1WZIGJihYiJE7VLGh3u54caNqDsx5WqU/T0T5PujpT0/pyRpVev/oXsGoyhC1ithnIwXdgCmGYOGwGQaWSwEUBZab7wS8dqc/HSm/9GFlJD5hf8Qb4BIibY1QVvZpO4ggIy5HGA8wG+PN7ffokCPR8t+fi7Ofkq3Zj8EUqvwzdmSXr+eAb8rs9l4kizaHAzjBzlsimcD/Bl8e7YGQr1v1DyNXl05i26OvoySq7D0F0Y5MmmNrARGpxMfLEGAVNgR7hYY9ulf5hPXCqBtc05+sar/wo5FLDGni7c+vjXKTL4GdKcflxFOGKS2iRDPC2DBhYm2wvYCODkF3TNRU1nfkZcWwMlvX8rsUo/uPLvKZNLI3IJs8x04Zokvzp8zRQ7+/dkaCi+dIOSa+OUWp+gxq2oZ1BqY5qcgXZUFmxEbxqU3pwhV6gX2wP+RL71iV+VjSFLeiDKZeivf/BHpKo6psHCY7rwLooiqxFGh79AA5/53yg68iXytV4sOQRpJ5Kr41UdwwPWipYgYgZOSrD7ozLhtTRMeuPGX9Hs0h35tbkjbODhD/MO3VW1Y9ky04UVzSlEyjlp3GF3Y/pH8ikysXy7IS4qRmab0lv3S+74CewBTxVPrU9hQ4AT4W9/koLHmIHz6tX/SFPz72N4AnaoqZqDetou0PmBj9PzT/wStUUHGk+YPBDGcXgpPPBp+XV48DOUXL5Dmfiy7S8uqbVJcga7xE5pwpW2QYgvXpdFsAB4VHjohuuVlMrU3Pv06nt/SV0tpzDLBLZrqnh1xk7Ruf7n6bmLPy+/VlWtJse05a+ITn+7tGDvxyi1cY/Wx1+mbGLFlhrVNLO0OfN6PtcE2B4ewkmujpGnaRjPZ7BHMs3pk8muaolh9vtLd+n1a/+fuNYYmGWCGTbUEumjU73P0jPnfoq6W8+SrjktcW2so0c1hVzBbmp57GtkGjnamntHJswmVkdtdanhqcOcEOzwtuRD/YWQP7ytfHp7njLJFSqULbKa+dqfIleoh4xcmkhzQAJY0RSF2p76zZLLzceTG/Sfvv+/Utjfgm3XoBYNddJw94fo0ukvUF/7BXI6PJa829dlDFlRNQp0PCUtMvg5SizfEmLFsM2TdDa5JnNrOCkY2A2TUpuztDHzY/JEhyy3djwzqOX8P5CihGka+VI+uhNfFKJ5XQ6rSjFlZJEPVWPCfS+QN3amtOhcNkXfe+fPaWt7mcK+FswuaRAf9MZooOMJemzoRRrofJw8rkBdHNt1P7jNoUxO/GLLJldpffL7MonUDuJka+5tUhSNdE8EV2EbkMts08a912QBLJ4ibK3zyC9E/mfJ3/r4gbPiOI+BzRPJi6no0Od3jtPVvJBeuSM+U77nk6p7sLMrDCe6BjqeLlkM//UP/ndKpDYxhGFz87iC1NN2ns72f4yGusR90Ruty+PbVll3HNJsOvVl+XWk/0VKrI5RemO2buNuZi5H8eUbOyUKDNIcT2AcpN682G/ZxCpt3ntddg/ObC2Q7gpb5hhTSKVA+9MU/NCzMun8Uc45Nne4P3/eDX4uL8LETTCbXBGCZVQ2J1RIE8t3I5ZeBnP6O6nlwldK3kfv3n6Jbk+/Qd0tZ3BK2sw7nV7qbDlFp3o/TEPdT1HYzzVs6r/chm2nA7ijQ9LC/S9Qcm2M1ka/LZ9Y6zIpNpeSQzt8gc9szZO/45LMRVE1JxmZBJnuHK7WNVeRptw/fENWFIWSK3cp41qgzZk3yB3pl1G8fBjVOuvM69X62C+TM9BR/giM+KxssmicFCyf2Y0asVDj7cPDQYrmIFV34/gp0Th6GjvzMyXP5Lo29gNpKEBnD6+rDmprGpDDMpwr0hTqENcb+3WWqYkw+e7b71I0GKBTPd3kdlY2C5jzUTzRYWlcxGpz5seU2pjKh57rcYgntS5nJ7FQyQlxwt7TNAJvUc9ixYqRxY4P/VfHKMZVRsHi8ElzBbvk9+GBF6Xnzso8LMSCxRDbjIeD5EyTBiy2ePi1TKeOp3+75FYeS2vT9Dc//FfU0TyMYY46NRYdsXCPnDHDUZFYqIs0IebtTk2EycZ2nG5N3aPJuQVSxYXnsaEBoQKj5NAruzp8oQv1Pr8zRv45ii/folx6C1c80Bg3Ns1JsbM/RxFx7HPukpXgqEmhNIAULH2fkr4tl6ZMYpVSa+NSvHAPGI6yWG39q0Fk6PPkjpRW5Gp9a5H+7q0/o5yRxYFfT+eouB9Ggu3UERumU30foWYhSpw8BGoBOGZTrceEmg7lsCK8t7QsTh6DFtfW6YmRIbEjQtTd0ix3UEU/uKeJgl3PSktvzdH6xHcpE0cjNWBPgt3PUvP5r9Rd40wWU05/qzQm1PeJ/LXjiV/LR1jWJoRgSZDuCsn3cl0Ye4qSz5Kv5XxJ7+UZOP/hpf+ZXE7fzpM3wVvYB7wxevLUZ+h0/3PUEumx1MyZta0tWt3cojvTM+I+naPPffhD9hcmxWRzObq3sEhv3rhFfW2tFPR56Wx/L4X9lb+QOv1t4qL9i3Icb3vhqrzYpYR9oBPh4evT8xN2Po+k015Plqq+O1NICpaefCS09YmvUy65LhuD8tAt52RwLhZ/X6/7kfdhMzc9Lelhz6AfXvkPNL86KcP/yMqxnnk9Ybow9Ek6N/AxahZCJGChmTNbiQStbGzS3XuzQuBmafz+HLU3Ren+8or01aImwuRhOy6ZydD46DgtrK1TIp2mJ0eGqDPWRH5PhachKopsIsgWGfwJmYeyetdBhpnFCQWrK9PcYYoMf4H8LY3VFDM/vT4qrhXR3UiRFCyPfT2fn7U+SblMIi9ohLhJiu+tvB8dvlZqOvXTrMRK+vyvXP53NLNwGyXWLWRuh5fO9D1L5wefpy9+9LcoGrROZe9EKkXLQoiMzsxSOpOlu8IXC5G9x6Othclxduqa2Gg3xifFCfcOnR/oo6ZQiIa7OsmhV3aMmce8fS0XpHEeysb0D3eSTm9hXABYOpIQ7HxG3JCf25ntAgoPHVw/RtaQYcHS9WHp2x7/FTnDjRspGtm4zHHhhPm0ONdrDefEtT3zT0ouN393+jK99t5/op62s+iGW9MuvE4a6r5EF4c+SZ/9yK9TS5Rnplnj4SAlHvpXdoVIRuZ6PhARedg92dbC5BFZXt+g98cm6O69GXI7HXRhcIBaI2FS1cpOlyoUn2LYJ7ip4PYiHsthljIuftb2xK+S09d64mN+bPa+TEbnWXPRgJ80zb7JprorSPpO/kagIz+G3nrxq+KBZFtGWDiHZTvQKbSNTunNKtVFEjeyppGfLHkIbvL++/T6+/8ZArQGaOJhoL/jIl0c/iS98PQvy1lQVpnCyykSLET4fE6l03RjcpraopGqD83YWpgUMAxDKL77FE+maGVzky6dGpEbuzVa+QqpPM2RLdz3CRkGXht7SYaIAagVDm+TuIn9LvlaL5x4WUtr63RTXLyujo0/8CS1nUjSYGe7vGd2xJrI7WLBEqx45LKmNxynj7zNZ+XXhanVLRf/gawdxCUHcpk4xcN9UkRwQ8ZyEjv9M7LEQSlsbi/TX778hxQLd2KKbVWa3ynU2XyKLgx9gp5/8hepu/WMFCdWuTdysirnhvAwzfWJKfnwvjs0Y5p1ce7VfYG1VDpD40INvnr1Gg11dchk2bN9veTzVDiMrSjkFheltid/TRaK2pq9LIVKcvUOHt1hVTEO8Tef//syH+qk02eT4mmKBcnr125Ikb+XjXic5lZW5QVufsfzhY5/PtTZIdeI88BcTic1BYPkdNi2diOpDg95mk7lBUtbvhpzy4VflMm26c17lE1vUWJpQN7AsomlY+9Xb/Npajr1pRKvf3F65fKfioc0fjjqJFCRi7146O2nswMfpWcv/gz1dVwUgtwafaJYaKxvbe8KkWvjk3Jma+H8NOq0h5ytrh78VMfZxDOLS2SIHfb48GD+6a7iRdx0CnR9WFqhPooVC2sB+1wouR4PzyTjYmUnesIS5wkL+++9854senjcJyo+5xZW1+SFcHHH8wWRpxkOdeWf4LuaY0KoOKgpFKz4uVhTwSJuVu7IYF6wtD4mffO5XyAzl6HU5ozMVUss3RDSQ6Fccu3ApGRunphvnPjwnASegfOXL/8vlMmmMe22zD4a7KCRnmfo6bNfpIGux8Vx67PMcbYpHgYm7s8LMZqUQoTP28J5x0M3dsC2jzX8VPfe3TH6zptvywJurCL72ttIq3Q+iisom2uxZeLLtD75d7JOCgDlgDsStz3xdTnFvRznyHffviLztTgprpwkUmk5LMQXTM4NK1w4ebybk9dZEHW15AVLTAgWj8u+nYq5IJxbDvnQbi2S5rM/Jx5ecpTeESzx5ZuyWzMnLStqaZU937j2X2j03jvU03YOJ8YJCfpiNNj1JD15+tPCXyKfJ2SpB+7J+QWKJxL0vhAiYb9v93wq93nb0MKkmgFvLt7GO/Ht23epp7WZfG4PXRjspyahMitdxI3H/mNnfjZ/oR74NCVW7spQLwDHPlE9UYqd/qmdnIeTHbd8ofvBe1eleOAcrYOmBVbKuBTA0kZeqPD/Llxgl4R4Ge7qkIKFCyw6dZ1i4mHCKwSLYtPpzjz7hyMkTCGXpVQuX/8GXR97FTkfj9yFN0C97efp/ODHaKTnQxT0xyxzXPCwKldF304mZESEy2QUzpN4KkUhIUxqNYCMiEkFyGRzdGNySoaZN4X6vDQyLId6IoHKF3Hjvilssj7K6iit3v2WzPYH4Oinbad8iubprSed/sth3ss379D8ygrNLC1bKiufizlx0h5fgHnMvHAh5orQLFiy4gGjt7WFdE2nlogQLG63bGfRiNxfGqVvvvp/UVfLaZwgJeJ0eKi79TSd7vswnep7Rlzz2ywjeLl+yPTiIm3FE3R9YlIOdxaO/03xs4rX70LEpDhsYtbUb23H6fb0PfreO1foTF8vRYP+KjUV1MnbdEoaC5ONe69Tan2a4su3d6NJ8PCyQqQ4Rtqf/HVy+FpOfNxxvQKeMsj5JO1CjNf6/CvVZ4VgWWOhIoQUX7jZ8/rzMNRwd6f4fY5621rl7KDmcFhcxN0VLx9Qa9a3lujc4PNCpDmkSMH5st9rQtC3xwZpsOsJKUZi4S5xXFhjBhk/IHAeJIuO6+OTMlF8due4Xt3YtPb5iYhJ9eAIyg2hVMfvz5MuLmqPDQ9SWzRahSJuHgr3fVJ+HR36rEyazU89xoyTRjYeAuw58/vkjZ098THGN/CbU9N0bWwif8GzCTzbgJuBslDh8PauYBFPmoNdnZQTF/+ethZyaDo1R/KCRbdJLZbT4omfjfnS879N23FOOh6lZGqboqF2OXV1fnk8fzztFP6yu1cVVeznbllc7uzAs7IjLxc6swKcTjDHkcDtbTnzjYXzrBAmfLwura/b6ryEMKlIEMekqfkFyoiLGifuPXlqmFrERY1nFVQ8H0U8FYfYej4mE+JWx16mbHwZ9+kGMlVzU+vFX6ZI/6dKLkF+GJyxf3PqHv2Yp/9auJBS2QWLOIe53wcLFW5nURAsfGMY7OyQQ0YywiJESks0IgVLpbuaVzQCK15+b4SGvU/J7y8MfVz6L37st2g7sS4+9xgl09viRt1NmhBpCyuTttjP/Lm5C297bIjODXxUVld1Ob2WuY/Mr67JIcmbk1Py3sF94ArHIYQIhMkjwxcwFil8Ye/vaJdNBbkkfshX+WljXO2x9bGvyumA2/NXKLk6TondJmTAdggREhl4kZrP/jypjpNdXGXxwdn79HdvX5HJo/VSUKkaN4ttIdZYqKTFuV0QLOxZsKSzGepraxM3b1VGS7kOksvhqOvPzDNLeCiD4Zs38/nn/hElUps0t8SCJS4evHrlEMfi6rTlE1YD3ia6dOYzsucMCxGfJ2yNY4u4Kvk6rW1u0+2pacqJdZ0W947C8QUhUkfCpJ7GLDlLmsfnuV4DF3R78tSQTJqtdFISlzXmAk5sPNTDTQXpjsZ3Hxy5NsEbO0NtT5anjDwXQHvp8tvkc7vlzbfezrNaeR4K4jH+bM6Qns9t9gPigYT7iRTKDHDhOZ845z2u+q7FwjNS+jvzdVbO9H9E+s899w9lsba55XEpXNqaBqRgWd2oXakDrztIj418SkaBfvaFXgr5my2zDdc2t+SsstvTM3KoZuL+3O5xw96u5wsiJhZleWNDTuF66fI7dHGwn2KhkHziqng+iniS9rU+Ji2X2qC1ye/LIR9CU8G6RE4lP/uzUpicFE6i+7t3rsikOg4fszABJ4cfSPhGw8NDxYKlr71VzqRgwcIzg3j2BG/zilebrjA8FNLbnq+JwgmjzGef/XXxWZM0vzJBieQGdbackpPVOQG33I3p+P+fHXhO9pz5yY//Y5mwahX4HFuVQuSenN3JD6rFQgTYQZjYIB/ANExaXF2nK3fG6PbUPdk75OLggJzKqFahiFvTyBfl1xGOpCzfpvT2PCFRw/rGxbZCfR+XHYB5KvBJ4OHGN67fkvlQ9xaX8hdIbOKKWzqdlTck/rpYsPS2tQgxk5GRFk5J4xC+z+2igNdb1zcJp8Mtp9oyI735Joc/8ZFfFcdfSuasxJOb4vfvSaFSECylVFjVtXwX3sdPvUife/Y3qC02aJkpvBxFW1nflA1jOfp4Z3rmQSHSqMe/vSMm9tpbOSMnDtx7tJ1IyFoMT50ekQ0Fq9FU0B3qlRbpf4GSaxO0OvZtyibRVNB6KORtOU/tT/2mjJac9Oy5OTElp/6O74SQoRhqbywUuUaMpioPCJbu1hYZfckLFoU6mqKyDgvnrdVz8TjuF9PZMiK/Hu7JNzn89Ie/RrlchhZWp6RgGZ+5Io/9rcSqFCLchZeFCL+vS4gd1SJdeLmCKlcllkJEfM2zZx6MiOD4rqYywVBOmeFGSqMzs/SDK1fpVE9Xvqlgf6+8EFX2vqeSOzJA7Zf+EZm5NG3OvimbCsY5LwXU9onT30axsz9XlmEbzuq/IUQJF2JCCLk+4KnL3EeIZwIVC5aulmZKpliwtMm+OfxzLs0fDvjrunicpjlkDRFmsOtx6V985quWWkce9mQhwtfqlBCN3IWXh+QwNGMNIEwqCI9LcmGr6YVFqTWfHBmSUzcrXsStUC1UWHTo85RYvkVGLoUdUmU4L4j72uRr1ZzsRsNTYFmQvHH9Ji6cNoFnUHEdi0KBrV3B0hyj7WRK3NQ7ZJ2OTvF9vmtzwPbF4yomDsW25oRVzg1hMXhtfEJGtHeTVTF7DcKkEQNgckya8gWvnhACheuj9LW1VvxCo7vDFOh8Rlomvkir469QemueeF4PrDJmKiqFhz5LLWd+rixl5O+Kpzru/suNKBFMtr/xdFOe8eFeXJLXDW4fwJ4FCgvUoc4O+T7+3iMEC3eXtUvxuLLdY8Q25IrBPNzJ9WzeHxuXlYELQoRbHOBYQ68cUKTc+eS4fPO2FCZ+r4cuDPTLlvCVxuFtppZzvyAPsfjSTYqv3KXkxjR2Shnxt16k9sd/RW7rk8LHCc/+4iJgmZ3pv6Cxb7aFPkJ8bMzteL7Rcrn+fISFBUuTjLBw1+Z6Lh53XLgSMOdc8XD61dFxeU0tbB+eSQMQMUHIpJTs/kyW3h+dkNnfW4kkPXV6WGbyV76poCLzHdiaBj8jBcrK3W/mmwo2SAnrcnunr4Vazv682Kany3KBfUUIEp6muiFuRH7OT8L5AjvC+JiZX16VN2KOyhZuyFwGfbir84OuzY581+Z6Lx7HcJfsibl5igt/dWxc5vMVPjfXm8JxQZiVA2VyMtvY3pLli1956x1ZYTYaDMqmgi5nZS8gnI/iaz4rLZeJ0/rUDym1eY/iS6iPUgo8VMMl5IOdH5YNGk8CR0VevXpNJuXNFKb/4tyAncB4puDCal6oLK2t7d64efbgSHcn5QwhWFpZsDhkTSYrF4/j3JDJ+XkZHXp/bIICXs/u5+EWDGG/D/scs3JApeAbE594YzOzpOs6Pc5NBZuiFR9H1hxeig7+hPy6aejzFF++SdnEGnbIIVEnHrbp+tA/lnk8Jw3R8/6eFE9/E7vTfwGoHDzcsbi2Lm/sKxsbuzf45fUNGunpkkPOHGHhyApHWLw1KNrH03Z54sBmPE7XxialaCqsJ/+MhQnAUA7iJVT9JLhpcaPiOfZL4oJx6dSwFCidsRhVejYhT3FlC/d+nFIbM7Qy9h3KxJdwxghc3Mvo/FfIEx068bI4MnJjckrOuCmUsobBamXJnWsNCwCOqhSEwOLaGo10d8uZRFyXxalz1+aQrHhbrlosnOjNze424gm6Pj4hh51mFvP/n5OBO1w4P5D8CiwFPz3wE/Vr71+XJfA5bMlDPsGKNxVUyBXskgmdppmjrbl3KbE6RomVsYbbB5rTTx1P/gaF+56nk07/5ankPGXxzRu3ECEBloeTR7kkOwsVzlspCBbOZ+EhZxYVsmuzrskZhyxYHjbjkKMynMi7vrUlhTm/vzCEydEcnBeImIA6C8NyYSA+qTkv4dKpEXkSV7pXh6JoFGi/JK1p+AtyZk/+Bm3vGgD8uZuGP5/v/nvCMvJ8AefaNt9/9z15AQegnpH1QbbykRWeylwQLNxQknNYuDEil+p3aLo83jfFezhHhPPpGB6q4ffztQxCBNRWmCAmVjbjfj3v3R2jv/3xZZmLwuPBQ10dVclHCbQ/KY1L4K9NfJdSW7PiN/ZKmuXOzu1PfJ0cnuiJlzU9v0gvX35b9k7J8vRFHL8wm5ohBMnGVlwKFZ41U1xADj1nCGM5VhQmJl5lfxmmIZ5SVujt23fE00iLLG392PAAtUYiFe/HobtDFDv9U/Lr6OBnKbFyh9Kbs0UqtP68K9BRtjwSfqJ8+fI7Msl1Ix6XtWtwxOKFF1719sJQDjjhcMG0zFzngkxPnRmh9qamqgwdeCID0iIDL1JydYxWRr9N2VT9NBWUM5MGPk2BjqdPPP2Xk5Z/9N77cmy+kMQHAAAAwqSh2U4mZctuLml+urdb1kc528dNBV0V/b+cl+GJDlOnMCOXpo17r1NqY4riyxYd6lEU8rc9Tl3P/FPSXSerwsuRkSt3R2lybkEmLEOQAAAAhAk4AK4Oye28J+fm+E4spx/zTdNZ4SqQnDAa7n1efs1Js9tLNyiX3rbMduFZR20Xv0rucN+Jl8VChKNVhbbpAACwFyS+W1WYmPC18lxFfXZxST7ZL6ys0ZOnh/NNBdvbKt5uXXdHKNT1rLT09gKtjr5Eqe15Mg2qummOIHU+/dsU6n72xJ+LG4bdmJikN6/foo7mJhxn8PDwB3ru4eN1ueSMpLpbf7sLk0IiDXxtfSaXlUWNfnztBg10tMsZIxcGq9NUkPvLtF78ilRK24vXKL4ySsm1iYr/X84daT7zUzJh96TTf3m6NkdI/u7tK7L4HY4reHj4w3xnS4xaoxHa3I7X5frbP2ICLAcna47dHaWl9XXZIOvps6dkldmQv8JF3BSFfC3npTUNf47iS7dp+c43yMilyv6vgp1PU/sTv3LiMvIMD9t85423KBzwy3oOAABwGCxInDpuuRAm4JHhKa7Xxyfljffi0ICMoJzu6ZFloisJRzD8reelcR7K2uT3KbXBTQVv0Ekm4LuCndT+eHnySLiX0XfefIs0VZXJxeGKd4MGABz8TKPImk08NMIlEkI+nyw0WfB+j4fcTqfMo6v0MPURz10yGs3X0EKkBECYgBPCjb24iNvdezPkEIr/yZF8zx7tISWnT4rm9MkICtM0kq80e9x+PfllfJ4CHU/KmUInIZlO0w+vvE/r21s0t7xCnc0xHBwAVAGONHDTPj7n2CLiYYDz4rjRYMDnpXZxPWIfEzd/9tFA4AHfHA5Jz9ctFjC8LJ8QLVxagcvnV6ogJQunjlisZqIIwuQYmCasHi2XM2lq7j4lUxlaWlunD509LU70SFVu0FzwjC3S/0lKrk3J+iiZxMoRFwRNDtuEP/I7pLkCJ/rfhmHSO3fuis+en/7LnxfHAwxWOdNUTfYB42gHNw3sEgIk6PXKAoXs+YbP75GZDyaV7LkfD3dMDvn9cjksSNhHggH5v7wuN7ldTlrb3D7xvYpnPg53dcnoDa/33vWpx/1i84gJavvWu6UyaRqbnaUfXHmPhru75BMMJ81y8myFA6PkDvdSx6VfJ9PI0ebsZUqsjVNi5e7uO3i4pv2Jr5E71Hvi/zY+Oyf7enCCa16AYd/DYJUwDio0hQLU09YshEhs94buEOIhUaWoTFT8fxYqXOfJ73HLaAoPXy+trR3rs2iqQj2tzWQceTdHTXoM5YCKEZdF3O7JzqAcGn3q9Cl5E694ETd+qup6Rlps5Iu0vXRTRlQKNVNOAueRcPfft27expANAJW8CQnh0S1u4vyAE0+mKODJR0ZqjaqoMpLCQoWHfVi4cKTmYQmsPMR9uq9H5rdY4XNgKAc0PNwG/d07d+mbr/2Ynjw1TLFwWFxwOquQj+KnYMdTJ14Oz0ziCMn333lPjkcDACp0zmoq9bS2yOvDViJJuqpZen15qKcwpMSigxurL6yuPfAezsHrbW+lDDfpBPUlTBC0tL/lTJNml1fozZu36fpEqwyLPjY0KBPWFAsmgnGxuYm5efr2G5cpEghQ1jCwH2GwChif/53NzTTU1SWjrYqi7t4X6sV7xfWMh61ZrLBC4ciIpml0pr9X/MwlhEm8pOVgIMdKEROcnQ1lWfH0cG1sUiaUrW9t0YfOnaHOWBPFwiFLiBKedfSt19+UTzvxRIoi/gD2GwxWAeO8kcHODkqlM/koap1XcuXhHp7tc66vT3YN34onSv97KBOrDeXgDG1U20ok6NbkFL1y+W06K54uYqGQ9DyFr9okUin67tvvyovJwuoqklthsAqZrqni/GqSYoSTSVPptO0+Yz4QbPd9aWthAgDR+ta2LOI2NntfzvO/dHpEigNHhasjcpXWyzdv0czC0u70XwBAZfC688O4XIgQBcaAZYUJnh9gxcZT6rihFed1cPIs10dpjUSor7217PkoXCTu5tQ03Z66l69Hgu0Pg1XM+Bzj5qCb8Xg9j9hUxCNeYrWICc5Y2BH5KJP35+nV967JsWju08Ml8aPBkxVJK1Svfef23XyEBNsaBquYaYpKva2tsvmbQlAhtlEnGMoBjQ6XgB+9NSujKJwPwpEUOV3P5z3WMjjx9gfvvkftsSZsVAAqDA/FnpfFFlHHA9SVMMEjBex4trKxQVdHx+hbr79Bj48Myd4Xp3t7Ds1H4eGhsZlZ2YSQoy2GaWA7wmAVNi4LMNjZTvHUyTuDcy4YdznniAs/nCTFMueE52Z4/H1zKEQLa2uy3hC3yGhvaqL17W35/mQqLYWRtUHIxHIRE0Tx4B/VL66uySGZm5PTso4AF3IrbirIRY94+q/LocsLZJQC2G7w8BX2nOTKw6SP2hAvncnQ/aVlWnNt0tjsnGzId29xibrEMgt+VvyeE+X5HOcKrItCkHDvm/vLK/L85/fxjB/23OBvdXNLCqWE+BmXl7eiNKknb3thgjMZ/qTeEE9UnMTKRZqW1jbow+fPyAsV10ph8cL9NrCd4OEr77k+CSerb8WTx/o7jmxwJOTGxJSMhNxbWJLnLf/8pOvFRRO5FADnl/FyE8kUbWzH6XRv9wcN6eAtqUyQYwJsAeeS8IybwoUNAFAduDw7536pSmltJzghdml9XQiGdbolHiz4fE0UhEgln4WFGuESBdzTa3Zphc4P9O50MfZiJ1qMGgoTSFB4eHj4evacx9HT1vJBxdMj3s95XrNLS6QsKzQ+e1+KmVqtt2HkZKNOFinnB/rIJUvLY39aJWSCOiYwGAwGO7bxzfxMX5PsdXNk3yzDkHWKFFWlyftzUpBYqYbSyuYWzS2vyAKPnKeCfVv7OiYqAQAAAMfA6XBQb1urbFx36AMoN/JcWqZb0/doan6BcjnrdtzNinXj6Mn1iUlLr2ejUBthAukJg8FgdVs87ewRU/WZ5bUNmZg+MTtHuWyubj7bxua2rJmE+2BtQyaImAAAACgJbhHR1dpMXs/BU2955guLkVtT05TJZuvrKV1V6Ux/L/m9SIZtyIiJiRdeeOGFV929eAbNB4XLPkiM5DyS+8vL9M6du7SZiNfd59I0VU535hYY1Uokrcf9j4gJAAAAy8DTavMzaR6Ep+C+feu2rL5qmmbdfS7Okzk30Edetws72SKgiR8MBoPBjjSn7qCu5mZZIr7ws0w2RzcnpsjjclE6na3Tz6XTQHu7rDqL/UyNnWOC/QuDwWB1ci9SFBru7pQ5GIWfcY+aO9MztLS+Ubefy+HgZoMD5HI6sJ+tpUtqNZSDXQyDwWD1YNyzJp97wVGSDE3OzdPtqWnK5rJ1+5k8LqfsoeMWouSDe1K1PaSJxYQJAAAAq+P3eqg1GpFfb8bj9O7tu7SxvV3Xn4mHni4M9pOuoSOLVUGOCQwGg8H2mSJew52d8pI9NnNfVkVNZ7J1/ZkCXi/1t7fTdjJR+7svAibWipjgnIfBYDBrWywckmXkuTkmV3Ct98/j83joXH+fnBpsBaBLLDeUg9MeBoPBrGpul0Mmhb57585OJdT6/jzRYID6Olp3RImVGuNBmlhnKAcAAIBl4WGcadnfxqj7z8JTgn1hN21sx2llfSPfuM8CHlhNmOCBBAaDwSxrXFqegvb4LJwXwzkyXYkk3VtYlEXirOIRMLHUUI61gmnw8PDw8PDwR3vbCxMAAAAAAAsJE2hQeHh4eHh4xEwsIEzkcJUJDw8PDw8PXy++WmBWDgAA1EN4W1VlaXie+prNZqXnaqxc+MyKuJ1OWQulKRSkjFhfXvelNXTwBRAmAABQ13C10nMDfdTb1iqFSNDnE+bd9YEdz0+0PNujlnDtk/ZYE3UIY1HC5et5PQNej/SRgF+WhGcxpSgKdi6wjjAx8cILL7zwOvLldOh0YaifelpbaV3c4PlGftDIP9/eg34fhcSNX9dU2kokq76uvBIt0TB1tzYL8RGQ67t3PQveoevUJd7n93gonc1gT9fRy94RE9QJgMFgsEMt4vfTcHcXbcUTdOgd/gDvc3PTvSitcgGvKq2rpqh0tq+X2sT/Xd/aLnl9OWrCfWtM06SZhSXsd9Qx+WDYEkEjAACwDhxJODfQ/8i5I/x3p/t65LBJxW8gLC462ykaDD7yMsJiPXmoCkM7AMIEAAAshsvhoN721jLcpBXqbm2RIqeSDHd1ks/tPvFywn6/zEsBoGbCBCN1eOGFF177X30dbbuN5syd+Pmjes77GO7prNi6ej1umVdy0vUseJ694xPLxFGAHJPaREwwVgeDwWAPmMfpouZwuKw1sThiEvL5K7K+HU3Rsq1ngb72NhwLyDHBUA4AAFiBWDhIlUiziIWCZV+m3+shbxmGcPbCM3p4OAtgKKdmQRN4eHh4+LznOh+VWK5PiAhV08q63EKya9kLniu0W5MFxwWa+NVAlsBgMBiMzeXUSd8RD+WGgzB+j6us6xvwVS6p1uN24Zho8LEc5JjAYDBYjc2lOyv6qOvSHWVeX0fF1tep6zgmkGMCAACgllS63000FJQ1R8oBz5xxu5yVuympuC01OjUqSQ+DwWCwgmWNXEWvuS2RCHmEmOBS8Y+6jiwYhnu6aLCrkza24xVb11zOwDHR2AGTWjXxM/N9lOHh4eHhKZlKVfy2InvvDPZTzjBoZnHpWOsXDfjpVF83JZKpnZlDlVtP7p+D48Ki3t7CBAAAQIF0JkupdKYq/ysaDNCl0yO0Gd8uYVhFoc7mGDl0h8z9SFCq4uu3nUjggMBQDoZyYDAYrNa2trVFLqez/Ms29/+Mc0RaohEhTpKH/p3D4aDHR4YpFgnL5nylLPekZoiFrm1t43ho8KEcZBkBAIAFWFrfIMMo/+V/fPY+3V9a3ndn4SGZgc52WW11b/JtJBigkZ4uWUhtL5lMlq7eHZf5KuVmYWWVsrkcDoYGp4bThU14eHh4+B2fTmdodmGxrI+4y2sbMtpxe3KaxmbuS1Gx9z3cQO+JU0Pk1HS5HlwW/8JAP+mqtu+9i6trdHNiilbW1+n+4jKZRvnCJizKxmfncDxY2dtZmCAkBoPBYPttfG6ekmXKNeHIw+3pe7vL5gjHWzdvUyKV3vden9tDQz1dNNzTLXNK9nY3NsWNaXZpma6NTVDWyM+aSaTTNCnWt1zw8pNimTgOMJSDoRwAALAIOSEmxmZmKZ3Nnmw5Rk5GSFLpB0UI3/hZrCytr+/7G05u7Yg17fs55328LwTJ/Mrqvt9N3J+jlY3NE39uniXE0RgAIEwAAMBipDIZeufWnUeOnGSEuLlyZ4y2k8kDf28Yhox8cE5LKVGX0XuztHyAkCkwNb+wM/34+JjixYLnjhBLABSozXRh04TBYDDYIZYQouLW5BTpmkpBXx+VUsudh1vml1dkHZCNrS0K+32HLt8U4mR6bp40sfyLQ4MHLi+TzdK7t+/kG/Ydsa68rDtT0+RxOsnrdlGI/28J68vRm6tCQMkEW+zz+jBbC5OSDlt4eHj4xvUc2bgze5+4DR9HLk71OA98H0dYphcWSVOXhZiZpt621mN0i1UO/b0iIyZGyevL052vjo7RY8ODlDNMCnj3dwnm5a2L93HExut20/LGhhQm2N/14W0vTAAAADyctBAenGRq7FRsHerqpLmVFWpvitLde7MyL4R/z4LkOHChtVDAf/jNQdfp/GA/La+tl7xMzkfhnBNen43tbTlNeaCzg+4J4dQajdDovRnqEeu5sLp27PUFjQNyTAAAoE7gyEkilaK1zS2KJ1NyuOVR4EZ83a0tZXvfQfDQEkdz4skkbcbjcl1N7EJgVWHCBywMBoPBqm88RHOmrzc/JdjMX4/Z84wgjo4Uvi/4cMBPLZEwth0MERMAAADlp60pSn7PgxVdeXYMD7+8Pzp+4Gwe7irs0DHyDyBMAAAAlBFOSG0RwmQvU3MLcniIc0TGZ+7LvJZiHJr+yEM6ANSFMDF3prbBw8PDw1fH8xjO6d5uOZRj7mR7sOcICRd1K7yPpxvfmJja/X3B8zRgbvyH7dm4HhETAAAAZYOHcHx7mvJxf5rJ+3P78ge4oNpB1WFHujGkAyBMAAAAnBCeXdMWPWgIZ14WOjuI2cWlfbN+dF2jrpZmbFBgP2GCZkgwGAxWPRvu7iZSHiymxv14OOH1sL/h0vbc7Xdvka1wICAN2xVN/OwVMUH7aHh4ePiq+Ig/QJFCIbUilcHl63mK8FF/P7uwmI+a7FEnw92dpHC2CrZvY/kqgcFCAAB4BM4P9Muqq9xLxsqeE1Y3t+P71r81GqWPXDj30L/X1P3PrzzduCUSkdVnrfq5+T7K+TMAQzkAANAQOJ0O8rhclveqevBl3uHQq/L3tfK6puEghTA5HmiKBA8PDw8PjyZ+1hAmaB8Ng8Fs0QYe3rKecHyW/3jHUA4AAAAAMJRTnWEcGAwGw9RJgHsNjnlETAAAAACAiMmDMhZjdTAYzAbj7ciKtK43ca9BjgnCazAYDAaDYSgHQzkAAAAAsAu1q/yKUCM8PHwd+7du3KKJ2Tnq62iDt6jHcVpmb++ICYJiMBgMBoNhMMciwgS7FwaDwWAwyBILRUwAAMB+KDw+rmnk0HX4KvvDevqA+qM2OSaQnjAYzIbWFArR48ND1NfWRuGAH76KnpsKjk3P4ji0Qcikhk38THh4eHhb+ZZoZPfZC7663ud2k8ftwnFYQY+hHAAAqCNURaGWSBgbooa0NUWwEexwLmETAADAyQkF/KRpGjZEDWmNRrERIEweEYzVwWAwm1k0EMAdpcb4PB7yulw4HpFj8ii6BC+88MLLPi9NUynk9xGyEGrvI8EAjsgKvTCUAwAAdUJzJEwKpqtagmgwKKdtAwzlAABAw9LWhNwGq+B0Oijk92NDQJgcD3SPhsFgdjFN1eRTOhU6w8PX3HMSLI7N8pvNIybIIoLBYPawSNBPiqIQqolYx7c2RUjuEhyfVI/ZrxjKAQCAE9AUCmIjWG04x+GggNeLDYGhHMRLYDBYYxnnM/h3boCIU1jLR0IBHKN1GS+pZcQEZw88PHyd+zYU9LIskUBA3OAUHKfl9LYXJgAAUOe0NTVhI1gU7jrcFA5hQ9QhSH6FwWCwRzCXnJbqxaO0hX1+GjeOVSS/QpbAYLAGMJ4ijNu/tX2h8B2OV+SYQJnAYDD798YJBnDnt7jXhCgJc7E1HK/olQMAAHaGp6J63W5siDqgKYjp3PVGDYUJJD08PHx9ei7gBeoDbq6o6yqO27J4mwsT7GZ4ePh69eiNU0dP36pKLZEIjtu6kSXIMYHBYLBjmc/tyQ/j4G5VN15O68axixwTAACwIyhBX5/7zKFr2BD1EuWqTcAEL7zwwqv+Xnz1ispS53jV1X5TiMJB7LeTH/+ImAAAgKWIBPnJW8eGqENiIVSBRcTk6JAJDAaD1Z3tJr0ib6PuvN/jIbfTieMYOSYAAGAPFEXBbJy63oHobYSICQImMBjMRhb0+zCMU+e0xaI4lq0fMEETPxgMBivFmkIB3NnrnJDPR26nA8czmvgBAECdh5ZVlSIBCBM70IQkWOufbzX7z0jGgoeHrxPfEg6TpqEOhi2ESTiI49ripV+RYwKDwWAPsbZYE7aDTcztclHA58W2IKsO5CDHBAaDwY40TVWoORLCtrCRcRIstgNyTAAAoC6JBAMyxwTYh/YYpg1bGRRYg8FgsCOsKRjCdrCZeZwuCni82BYosLZfm8DDw8Nb2TscOoX8PjzC2pBoKIjj/Jje9sIEAACsTms0Kiu+AvvBHYexb61JDYUJNCg8PLy1fUczchHsClfxjQb9OM4tGDNBjgkMBoMdYE5x40JRNXvTHovhWEeOCXQJDAarD4tyhdCdUD+el+3pW7kpo9jHON5RxwQAACwP5yAA+w/nhP1+bAiLAWECAAB78Lpd5Pd6sCEaQYCGIUAhTCQIisFgMOvaBwW4MOhhd88F9Li6L477Bq/8apowGAxmXWNhYu5ci+Ht7VVFpeZIBMd9CYahHAAAqNEwTsDrxYZoIFCiHkM5AABgWZp4Ng5oKJojYdI1DRsCwgQAACwoTMIQJo2Gpqoy1wQ0sDAx8cILL7ws+OK+OG6nYyfNz4RvIM+zc3AGHP2yd8QEyc0wGMyChlyDxiXk85FTd+A8aOTuwgAAYDU6mmPYCA0KN/Rrj0WxIRp1KAcAAKxGUDwxu5xObAgIUwBhAgAAtSeGpNeGh5s2uhwObIjGFCaFRBp4eHh4a/iALEGPSqgN7RUiv8+D8+EQb/+ICc4DeHh4C/mcYWA7wFMum8N2OMzbXpgAAICFSKbT2AgAx4EFgDABAABBIpnERmhwOGqWymSwIRpRmGA6OAwGs5qtx+PYDg1uS2vrZJgmtgXVtIwJIiYAAMBsxROUxtNyQ7O4uoaN0KgRkw/iJvDw8PDW8KZ4Up5ZWMRdoUHh/X9/eQnnw5HezsIEMTEYDGZBm5idI9MwcQ9qQM/RklQqg/MAJekBAMA6xJNJml9ewYZoMHK5HN2bW8CGsAhIfoXBYLAim5yblwIFNA43J6Yomcng+CckvwIAgPWeng2DLl+/SVnxFA3sz+LaGk3M3seGsBA6NgEAADzIxnacbk1OUXMkjI1hYxZWVml1c6vahU3BQ6hZrxwYDAazsq1vbdFr712lZDqF7WEzkzNwlpbo8vUb4msD28Rigzk6dAkMBoMdbOub23Tl9l3SVJXCpwOYwWIDH0+m6I33r1PI7yeDZ2DhOLdckgmGcgAA4AhyOYNuTUyJJ2uST9ePeYaxUeoMrua6trlFb16/SQGvV04NZmECrElNhAmEJwwGqzdLZ7N0d/oeZYRQ4dyEx08N02Y8Tg6HgxLptEyaxXaqvWWyOdpMJEhRVRqdmaXFtXV668Yt6m1vo7nlFfILYYLtZO1ZOYiYAADAMdnY3qbZxSUpVDa349IPdXfBW9RnhKgE9QOmCwMAAAAAwgQAAAAAwBrCJJ9FBoPBYDAYrF4MERMAAAAAIGJSraAJPDw8PDw8fN14REwAAAAAgIgJAAAAAACECQAAAAAgTLAJAAAAAABhAgAAAABgDWFSmBMNDw8PDw8PXxfezsIEzZBgMBgMBkMTPwzlAAAAAMAWQzkmNhUAAAAAysCRmkKvhfj4va9+BbsFAAAAAPtEy8MiJoiUAAAAAKAiIuSgH6olvAniBAAAAACVFiXmQcKk+JdmKeJEURRsXgAAAACUqg3MI/QGPdJQjqqqJhv/Y2GIqAAAAACgWJhIjVDQC8fSGIe8sVjByK8Fub1qqCBOcrlcBrsBAAAAAIZhZIo1wgMCwzSNgzRGsUhRj1Aw7I2CpdOZ1AOKZucf6rpuxuPxBewKAAAAAGxvby+wNiiIk+LfCS2RLNYWezTHgcLEPMBLgSL+0cref65pmgzRTE9Pv4NdAQAAAADWBKwNWCMcIFpWigTJQZrjAWGyT4wUeeP+/bkZ/mUhLMP/kI1V0czMzJiwy9gdAAAAQOPCWoA1AWuDgk4o1g47WsLYozEeECmaxxuQf7Pzg4JXd75Wdr5WTdNMPPuRD19U8vA4kbKT/Cr/YH5+/l4qlVp0u90+h8PhET/XsIsAAAAAe8M5JVtbW3Ojo6PfHxsbe09oAMPpdBqF4RwWJzu6wfy3f/pn3707OhYXf5YVltsjUKQwUaKx9r3CRN0xvcicbH/+Z3/yudbWlkHTzAubXC6nFCyTyajZbFYRK6iw5/eweCm8FwAAAAD2oTAzt5BvysM37FmYFKIlxRGT+fmF0a/80te+Kb5N71i2yHajKPoB/6t4KKdgrGpyf/wnf/qjf/Z7v9Mj/rmjIDgKSkgYr4gUKWKlWEFBlAAAAAA2FyeFyTDFYqQ46ZV/x1EV1hAFPUH7E2B3368XiRFljzf3CJPsd156Ze2jH332ex997tkXeBynOLFlZ67yA6KEPXYbAAAAYE8KoqQgRAq6YE9uifnqa69/jzUEPTiEc2ASbGEoh+jB4ZzCkI62Y4UhHQfbH/3LP7x04fy5j7A4KR7W2bvCECYAAACAvYXJ3p/tFSXvX7v++j/5p7/7FuWHbzL0wfBNcfTELEWYHCROHAWR8t/8/u8Of/ITH39BrICjsAAM3QAAAACNS3FBNR6+ee21H3//D/75v7hRJEgyR4iSQ4UJ7REmB0VO5NeffvFT4V/52lefa2lpHlDQNAcAAABoeHj2zcLC4tj//cd/+upLL7+yWiREDoqU7MsxKRYme8VJ8ZRhbY9AeUCkvPjCp0Jf/vIXR9paWzt9Pl/U6XS4hU5RsXsAAAAA2wsRrg6f5OJpc/PzM9/61rfv/s03vrV6iBgpCJIcPZjPuru4o4SJsscK4mSvQCn+ebEpByzzoO8BAAAAUAca5JDv987kfWBGL+2PkBSLkr3dhfdNFzaLhMPeFThoQYV/sFeQqAeIHAAAAADYT6TsrRZvHiBEDpoebB6wHDqsjslh4mTvAg8SI4WvCeIEAAAAsL0o2asPHmhpc4QgOWg5BwqTh63A3jonhwkSBYIEAAAAsL1AMR8iUIq/pgNEyQPoR/wzZc/3eyMphe+NhwgSCBMAAADA3sLkKIFiHvJ+Ouh7vYR/qBz2x3vEyV5RAkECAAAANIZAOUqklCRIShEme8XHQQppbxl7OkSQQKQAAAAA9hIjR/3MPEp80CMM5Ry2AOWQnxf//qjyrxAoAAAAgL0ESTl/X7IwOWyBSrlXCAAAAAANI2ROLEwgNAAAAABQMf5/AQYA2zMN5TYSR+EAAAAASUVORK5CYII=">
            <a:extLst>
              <a:ext uri="{FF2B5EF4-FFF2-40B4-BE49-F238E27FC236}">
                <a16:creationId xmlns:a16="http://schemas.microsoft.com/office/drawing/2014/main" id="{BEA483C9-0ADE-488D-9051-D1F9AB9BFA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4517" name="AutoShape 4" descr="data:image/png;base64,iVBORw0KGgoAAAANSUhEUgAAAiYAAAGuCAYAAACkxc1uAAAAGXRFWHRTb2Z0d2FyZQBBZG9iZSBJbWFnZVJlYWR5ccllPAAAA2lpVFh0WE1MOmNvbS5hZG9iZS54bXAAAAAAADw/eHBhY2tldCBiZWdpbj0i77u/IiBpZD0iVzVNME1wQ2VoaUh6cmVTek5UY3prYzlkIj8+IDx4OnhtcG1ldGEgeG1sbnM6eD0iYWRvYmU6bnM6bWV0YS8iIHg6eG1wdGs9IkFkb2JlIFhNUCBDb3JlIDUuNS1jMDIxIDc5LjE1NDkxMSwgMjAxMy8xMC8yOS0xMTo0NzoxNi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pEQjhDQUQ4Q0U4QzlFMzExOTY0Qzk1RDczMjFBOEIyOCIgeG1wTU06RG9jdW1lbnRJRD0ieG1wLmRpZDozRTY5MjhCRTJCOEUxMUU1ODhFQ0M2NTE3NUE4REZBNiIgeG1wTU06SW5zdGFuY2VJRD0ieG1wLmlpZDozRTY5MjhCRDJCOEUxMUU1ODhFQ0M2NTE3NUE4REZBNiIgeG1wOkNyZWF0b3JUb29sPSJBZG9iZSBQaG90b3Nob3AgQ0MgKFdpbmRvd3MpIj4gPHhtcE1NOkRlcml2ZWRGcm9tIHN0UmVmOmluc3RhbmNlSUQ9InhtcC5paWQ6MWZkZTFlYjktOTY3Zi01YjQ0LThkYTgtOTIyOTg1OTgyNWIzIiBzdFJlZjpkb2N1bWVudElEPSJ4bXAuZGlkOkRCOENBRDhDRThDOUUzMTE5NjRDOTVENzMyMUE4QjI4Ii8+IDwvcmRmOkRlc2NyaXB0aW9uPiA8L3JkZjpSREY+IDwveDp4bXBtZXRhPiA8P3hwYWNrZXQgZW5kPSJyIj8+0VbfmAAAVzFJREFUeNrsvXeQJHl23/fSlPfV1d7b8bNmdm/vdu/2zO7hPA6WII6Iw+FgyAAgkkIADEiKgCgxpAghQkRI4h+UgiGAIAJigBApAsTd4W53D+d293Znzezs+Gk/3dPed/nK1O/9qqu3pt1UT5fJyvp+Kl68NtXZWWm/+X7v954SjbUTAAAAAIAVULEJAAAAAGAV9BP+vYJNCAAAAIBDMCstTJQK/x4AAAAA9Ss0zIfc9x8qVEoVJspDfq485L0QJAAAAIB9BYq5535vPkSomCcRJspDxEixP+hrAAAAANgXY49AMXc0QLHfK0aUw8SJfgxBcpj4YFMP+T1BoAAAAAC2pCAs1D2ipCBWTDo8slKsD8xShIlSgiBR9/iHCRQAAAAA2E+YHCRI1KKvDXpwqMekI6InpQ7l7DV1jx0lUAgCBQAAALCdICE6OEJSLEiMnfv/QRGUkodylCNESbEY0Q4QKHtFCkQJAAAAYH9xsleMFFuuSJwYhyxnN2qiH0OUaHtESbEdJlAOEiUQKQAAAEB9i5Hi748SJAVRkivSE7mjxMnDkl/3ipJiMaLvmPbiC58KffnLXxxpa23t9Pl8EafT4VYURcM+BAAAAOxNLpfLptPprUQiuTU3Pz/zjW/+7Z1vfvNv13YESPYQQZI7TPAoRb1yDoqW7I2Q7IoR9p9+8VPhX/naV59taWkeFEIEkRAAAACgwTEFCwuLo3/8J3/66ndeemVtR5wURErha7ZCZOWB3JODhMnenJJiUeIoiJP/9vd/b+gTn3j+RU3THEUrgz0CAAAANCjFMQrDMDKvvfbj7/3BP/8XN4pESeYAcWIWi5OjhMlBkRIWIY4/+pd/eOnC+XMf4ShJQYzkcrl9EROxUoiiAAAAADZFVdV9EQlN08wikWK+d/X91//r3/lnl3dESYYOjpwcKUwKiasHipL//g/+u7PPf+y5F/g9e0VJwbMg4d9BmAAAAAD2FiYsQAoCpSBK9oqT7//gRy//D//j/3T9CHFSSKDdnZVzWHn54hwTmVPy0ec+8vGCKCkWIvx1wQqiBEM7AAAAgH0piBL2LEbEvd8siJKCQOHRFdYOQkPMfuelV1bpg9ySQhG2B8rXH1bH5KCaJRonuooVcBQLjoIYyWQyajabVViQsOf3CIM4AQAAAGwqSjijg72u6yYLFPYOh8MQgmQ3asI6gLWD0BDPCWHyzR1NkSvSGMXi5NA6JnuruKo/8ekXQjz7pliQFCIl6XRaZWHS2dk50N3d/YTP52vhlcBuAwAAAOwNJ7lub28vTE9Pvz0zMzPOQsTpdBqFRNiCQBEaYoC1xLe/8/LyATpjV5yoB4mgIr8bNfniFz4/UpgSXJxTwoKE7ezZs88K+2IgEOiEKAEAAAAaA77n871faIAvsRYo6IK9+aesIVhL0EOKsaqHCJK9TfrU9va2Tv5lccIrGw/bdHZ29gt7CrsHAAAAaFxYC/DoCWuDgk4o1g47WuKwPntSg+yNmByaBOvz+aJ7V6AwnNPd3f0kdgcAAAAAOKWjkOqx93c7WmKfGCn2JQ/lOJ0OV/GbCrNuWBV5vd4W7AoAAAAAsCYoTILZWzaEW9bQMYZyioXJXiWj7O19UzwluLj6KwAAAAAaF9YEh5UNEVrioGiJ8jBhslek7IP/WeEf8pRg7AYAAAAAFCiUCynoheNoDPWINysP++Odf449AAAAAIBStYFyhN4gtQT1gogIAAAAAMrJoXrjkYZyAAAAAAAqIE4eqPxaNRGSvPXnlNu6R5q/Cx4eHh4eHr4OvPvUV6oiVtSTqBoAAAAAgHJESgqo2D4AAAAAsAoQJgAAAACAMAEAAAAAsIgwMWEwGAwGg9WVIWICAAAAAERMAAAAAABqg16Lf2qY3G+HSIGHh4eHh4evC4+ICQAAAAAaDggTAAAAAECYAAAAAABYSJiY8PDw8PDw8HXjETEBgDRfGzYCAAAgYgKABQ5OTzNpoSFsCAAAgDABoLZowV7SfO2koK81AAA0FDo2AbCcKGFBojmxIQAAoAFBxKRRUBRSVAcpDi8pupdUV1h87d/1ijMgfu4RgsAl3lurw0IhPTwkh3AAAAA0JoiY2E1/aE4hMoKkBXqEdZPqjpLmbSM92Ct+HiLN3yG96W3Oe09T/ucF723Je1+HFDGqWJbi9BMZ2byAEeKmUsKJ11fB2A0AAECYVB3ThJXLFE2IhzApYTdpwT6igBAgriCZqY28J3GjV7Wd2V5myV4Ry+XoieqKyOUoikN6zd0kjho3KbpPRliM5OpO48kTfAaBI3Ja/K+QXO9964P9DIPBYLU3REzAUdEF1RMjPdQvIyOqO5wXIpqDzGyiKlEZTfx/FiqqwycjKtLEz4344nEXRnqwXxz0BvYrAACA2ggTE/ZIRqouZ6vo0TNkZrZlXkg+wpD/vVIrr6hCHDWRypEVR4CIE1d5SEZ1Hf2ZWJTEzktRY7CwOmT5MBgMBrPAPQgRE7CLECR6sE8IktNkprdIUbUq1+E77uq65ZASCxVViA4eTjK25x4MlKgO0sMDRLkM9i8AAAAIk7pAUeVQjSNyKh8hEd+b9fYRHH7SWKDonnxkJ70hRYmj+aL8mQFhAgAAAMLE+vA0XkdkhMxs0vIRklJFFkdQHLGL+SGo9CZ2MgAAAKsIEwN2mKkcJenamRVTSGa110glp5+Yx/obHBcwGAxWe6vSgzm0mYWCCg4fOVsukeaOYGMAAABoSCBMLALnkuihwXzlVQAAAKBBQY5JreEps6EBWbyGq56a2CIAAAAamNpETDAhXJqiOMnZ/DipXPujsF3gD/YwGAwGa4hCJjWMmDT23ZaLiumRYTKz2ydenmnmZH0TTk3Kbc/KhNnc1qxshmeI71VvK+Xic6T5OslIzJPm7yIjtZr/62ycTGcA6gceHh4e/iHe5sKkkXcvJ7k6uGGdqj/S7jZzacpuzZCqr1Jm7Q5pnhbKbk6RHuj5wG/dI11RKRufJ11zCWGyQIrmFj+fFSugy/eZ2VT+/cFeMpIrpIeHpajh2iNWA5cFeHh4+EaQJcgxqf7YmSsic0rMzPHqeBhCMHBNk/TSVSFEmncFCP/s5Hd9k4z0JhmJpbxgycTF9+vkaDpXg0MSAABAIwNhUkW4sJgj2FNyBVeu9ZGLL0rLrNzYESKJKqypECqpNcptTsvIi7P5MVkWX3WGsBMBAABAmNgB1RmU/W5KiZSYpkHZzXukiFdmfVQKkpoh1sVILIv1mSYSAkXhPjgAAAAAhEn9wjdzR+D8QyMlUpBsTMny7dn1sdoKkv1rJ/NQstuz5Gr7kMxTAQAAAMr+IF+rm1yjmKI5SQ/1y0TXw7eGKSMkmZXrQpiMExkZ634msW48xJNZvkqmkcXxAoPBYJgvbAdh0iihEo0csfNClDgPfQvnj2SXb1B2fZQzXOvmo3EOCk81BgAAAOpfmDSEuFRID/SSqvs/+MxF3khvU2ZtlDLL1+X03/oSzSo5m87LvBkUV4PBYDAETBAxqQO4NojqCu7XZGZOFj9LL7xFZnqz/j6YqpMeHpTTngEAAABbCBPbN4Z2hUgN9uwTm9nkGiXn3qBMfIEMrh1SZ5/LFKLE0XxRFoirpkhHs3EYDAazwL2tWg/2tdFDNk92DXSTmdna/ZlpZCi9fI0U3UNmLlWnn8shIyVUp+sPg8FgMCS/NiAKOaKnSVG13Z9wKfjMyk3KJRbr91Np3GzwCVJRwwQAAACESf2geVtIc4XzMSEjQ5n1cUqv3KjitNoKiBLdS47wMEQJAAAACJO62pDOAGm+Nvk1951JzV8mI7Ve15+Jh55cLY/LYRwAAACgGiDHpBymEDkiI/Jr7vbL9UvMOs/FYKHlCA/t5MrUGoztwmAwGHJMqnGvsYnXPC1yU2ZWb1N2c6buPw+LEmfssQdyZSyhTeDh4eHha+dtL0xsAg93cC+cFNclqUrn38qieZpIDw1YS5QAAABoGNCJ7eTShLIbk0RGrv4/ieYk1eGTuTFGYkk2FbSCBwAAAGFSUew04mZk4zLsZIvPkktTdvUu6cFt2eVYD/ZYxmN0FwaDwRqiIn0th3IwaAcPDw8PD48kE8sIEwAAAAAACBMAAAAAQJgAAAAAABxNbWblGCasnsxUSHWESHNFibxp6Q3nOrcbtuD6EimqizR3s1jPJrm+vO6K5sF+hMFgsJOYrYUJqI9wmitIzuaL5Aj1k5HeEN+HHjRnUNz8Q9w/mWhjqqbrqmhu0v2dpAe6SPM2yynP+fUMSq95ovmaM7I+CwKFAACAiAmoGxTNRa6WJ0gP9eb7/SjKIW9USHWH5Y1fUR1CvNSifL0iexQ5Qn1iXSJH9ifiOi16sFdWts23DAAAAABhsgMmX1nTq+4oOaOnychsHmt/qk4/6f52yiWXq7e+ikbO5gvy/x6rYaKikiMyJBZiUmbzHvY7PDw8PFmmIn2tYtooVWPNxn1+eaMnVX20Q1fc8J1NZ0lzRyq/vlJcDMohmkc91Tja42o+L5swYv/DYDBYozfxA5aCh284l0Q5bNim1OWIPy8Ml1QSZ3REls8/KSyiODcFAACANYAwARJHeFAcDWUa2RPqhIeDKnbQOvyk+9rKtjzN0yyjRQAAABpVmCAiZilTdC9p3tayLpPFg+oKV2R9NY5wlDU6qZAjNIhjAQaDwSzQLAcRE0CaJ0ZKhZZb9gPWGSjLEM6+5bqjcjgLAABAI0ZMID0tZVzr44P9Uj7PwyP5uiHlW1fN01T29WTPwiy/HXA8wGAwWMMlv2L3Wugw092yBkllppeJ273DX9b1VZzBCqznzrIdXhwTMBgMVtuRHAzlNDqVHr5Q9fIuX9Ert76K6sQBAQAAjTmUAywjTBStosuXeSZKeQ4zzi3h0vOVOxs0HBAAAFBjaliSHrX0rOBNM1PR5WveFnLoXjLS64++HK7wGj1FDmFGaq1y62vkcFzAw8PD17j2a+2ECfazJbyZSVY+KqM5ydX8mLzxZ3dKwJe6fpq7iVyxs2Rktisyc+iBQ5L75+C4gIeHh6+lLkETv0bHzKWFXqhOQzueUeNuf5qM1EYJakaVnYI574OTc6sBix8AAAC1BcIEkJFcq0hS6UEiW9E95PC1HdmJmBNy3W1Pke5todzu0M3Ryz35yppFw0QAAABqRY2SXw2YhSyXmOfQCZV7cllm7a4cujH3/JyHZByRAXKE+vLNdYrWRXOH831wnL59y+OhltTCO0JArJZ9XbPb98k00jgeYDAY7FCzccQEu9daluPhHCEg3O5o2W712cQS5VLrlFmfEEeZSwiNEKl73sMN9FxtT4v3rcj1UL0tpIcGZM+evcvLxBfIzMQpk1gmZWuGHL6Osq2rYRqUWh+T/XdwPMBgMFgtZQmmC4MdMuvjZcs1MY0spVZu7X7PAiUx9wYZ2cT+A9DpI1f0tDRHoHsngvLgEEtGCJHU4vviy1z+R9lkXvCUiaxYPi8TAABAow7loISe5czMZSm9ckfcoNMf7KNH8UaO0qt387N9ipcvvk8t36RcfGnf33Fyq86N+fb83DQNSi68J4TDnBQoxctLr41TNrFy4izzzMY9ym4v4BiAwWCwxm7ihz1sRTNzSUrOXybjEaMHZi4j/v5tMjJbh6kfITSuUDa+WFLUJb16h3KJxcMGYGSUJ7M5/cjHIOeVpGVkB/seBoPBrKJMMCsHPICRiVNq+bqMYnzQ3O8ht3hzJ3k0l5bDNqo7cqQgyGxMyoqzmvuJIwTOWzsN+44WFywsVIeXVN0rvg+X9hmF8EouvCs7FVd9gj4AAAAIE3DcYILxQSTByJGinz7kBp+izOYU0ZZG6eUb+Vk2paIcUS5NoZ0qrKWRS65ScuMKuVuF0DGMgwWVmRPvW6PU4lXZrC+XWN4RJgAAACBMdp524a3tOQLCwyWcdJrdnCZn5BRlt2dJ93cI4XJbFkDj3ztC/cdaLkdCNFf40N9ztMbVcoGyMh+l1BK2OSk2eH249gkntDojw5TZmJKzbXhYiIVTNj537PWFh4eHh68eNZuVg91cX94wsmRk45RNrsrhHsPIPNJyFIefHMHehx+Y4n1O8b5H7AAkZxhxJddceoNMsa7m7m+wP+Hh4eGtK0swXRhUE0UlV/N5UvZ0Gza5h05iad/bNU+UdF87thsAADQQmC4Mq5qxyNAc/j1TgknWJOFpwbtl6ot+74qMCCHjwPaDwWAwTBeGMoGVzzjRVPe17gsQZjYmKJdckTki6bXRnSJvRfkmmoMcoR5sQxgMBmsQZYKhHFCFIRyFXLGzpNCDM3E4B4SLse3K1VyaUkvX9w/puMIY0gEAAAzlAFAedF8HaXum5nJV17QsK/+gCs8llg7MN3FFT8nZOgAAACBMAHj0A8zhJ93ftu/nnFdiHtA7h5EdiXPpB34mh3SCPdigAAAAYVJ+TLwa5uWMjrCs2Pkuv+8NHrLh+iiHvHgqcmptdPf9Bc8VZdmwVfHCCy+8qv9CxATUPZo7Kqf87ouIxOdksutRcEdh00jv+zkP6RAp2LgAAGBTalP5Nd+DDf4RvTt2kXRfJ+meJkt7h69VFjjb3ec7Xve2kbfjow/9e4W0fRV+eGjI3dwq81as+rlZNqVXx3G8wsPD28sjYgIOQ9Fd4gbtsbwnVTt4/TVnVf6+dp8bLagAAKDOhAnmg5dnPjm8dT0MBoOhjgkiJgAAAABAxAQAAAAAoG6FCQJiddGuAOAYh8FgsKrfe2rUxM+EncgI3sqecIzCYDAbGoZyAAAAANBoYF4jAAAAy+GOnaOmJ38LG6IBqWHEBFNKT+aBtcFxCg//qN4Z7idf98dwGUHEBNQL8ftvUHptTJy8A/AW9QCAR3xadvopdOpnuZIiNgYiJgAAAEDt4KrOgYHPy9YTAMKkqhgmDAaDwWAPWuj0L5DubcadGcKkFmBGeCVmmCuqJkyHr7InRcHxB4Od0Lxtl8jT+jjuygA5JrbZkd6YOLGfJFe4nzR3BL6KnlQnpVfv4iAE4BFxx86Sr+MZbAgAYWInHL42bIQaoTl9pDp82BAAPMr5IwR+WCa7KtgYAMLENigq6b4WbIdaCkN/G5kmpnIDcBxU3U2hoS9IXyqmadCPbv4JGcIvb05QU6APvkr++bO/Vp3jojaHI8ZTy2maK5TPdQC1U/gyYoVjEQYr2RSiyPmviutX+Fjn2t25V2lxYwwXHTsL1lrpkuKWIvAn87qnCduhxp6nN6q6F9sDHr5E7+t4ltxNp48nSu6/SvdXbuSjk8Lgq+vtLUxAGUdx9GM/cYAKRU2EQAQAPBxv+1MyWf84rGxO0dWpb2LjNcK1FEM59W2cW6Jguqo1htQ8URzfMFgJ16zwyE8f646xEZ+nmzPflfklAEM5wOJgNo6FTibNRZo7hA0BwCFoziCFBr8gK7yWSiabpFdv/TvK5FJySEG+4GviIUzAQ+FhHN0Tw4awlFBsx0YA4MALlkZNj31d9sIpFcPM0bXpb9N2cgXbDxETUBdPHzx0gLn/1hImfhYm2CcA7CXQ+wlyhvqO9Tdvj/5HWt++n0+8hNXe7C9M0N77pB7JllZ8KHSS5gri+ISHL/L+7o+RO3buWOfS1OK7NLHwNrJyLGS2FibyQ5rwJ/Hi7keqM4hLngW9tjN9G8cpPDyRI9B17GTX2ZUbNL7wBp50GhQM5dTrkAFyGSwLl9jmarwANDoc1Q0Ofu5Y5wPnk7x+68/JMHaSLuUoArwVPIQJOFqY+CFMrIpMSvYiKRk0+nngoNjjv0aq7in5b1KZLboy8Q3KGRlsQERMqg1G605iqu4ifXdaKgZQrOjzES0cq7DGzUYI9n9aPEB1lHxXMIws/fD6v6VUeguVVlH5FdQbGpJerR/R4qaKGM4BDUpw4LPkigwd62H15r3v0fLmFDYegDCpR3Q3hInVUVRN7KcINgRoOFyRQQoNfvZYf3N96hWaW7uNQmYosFZDYWKYsEc0Tffnx2yR8m95r7uiOGZhDWU8hBns+wwdp5bPwvooXZ38NhQd+ODhuxb/FCOwj276TtIrMjms7zV3mNsO47iFNYQpupti53+JFM1R8r1gZXOark+9LHvgmKYJs7hhKAcciCOA2Th1M5yjqOIJshUbAjTC2CWFhr5wrNloPAPnh9f+hHK5DCqqovIrhEm9wj0mVIcPG6KuhGQHNgKwPZFTP03OYHfJ7+fpwFfGv0nbqXVEm6ie5lpVB702hzF/RAP+mF7n3jgYJKkrz/ssJy6+OH7h7eo9zWdlH5zj8NqNP6fk7rRggq8Tj4gJ2BsrRSfhutxtyo6gBMB+uML9FOh74Vh/M3r/xzS1+B42HrBYxAQxsWOb7o6SqjnJSCMQUW9eCkocwzCbmebwU+Ts3xPaWyv50j8x/xaNzb2J6beYLoyIiR1ACfr6RXUGjlWWGwDLBwI1B4WGv0SaK1Ty36xvz9HrN/49EkiR/GpNYcLKy8jrMPhSvMLThNt2foJXvb24pIO2s/9wPMPbwUfO/aJ4WGor+ZofT63RO6P/hbJGFsEmQvIrIiY2QHOFxROKExuijnFidg6wCb72S+TveKbk9/MMnJff/T8plYmjFgjqmECY2GYYB71xbCAuQ6TqbmwIUNd4Ymco0P186dFx06D3xv6W1jZnUQ3aDh7CBDBcpEvDrA5bcJziUwBYTly7w9T82K/JmWal8s7o39D82hiGQQhDOXUgTLCLSzXd1yIbwgEbCBMZ+cIxDas/42hfZOTLpDpKT+KeWb5BV8e/I/8+PwwAX+/e3sIE53nJ5vR3YMqtTbyqe0lzBnFcw+rMFIpd/NqOsC6N+dVRujb+EmaxYFYOhnJsN4yjauTwtmBD2AgpNAGoI/zdz5G35WLJ74+n1um7V/4N5cwcNB2GcupHmGAHl2aaOyr2EIZxbDWcE+jAsQ2rG/PyDJzO0mfgpLMJeuvOX1EitYlZLJiV8+jXydpcnnHKl5Rf4kVOgt1Mc3hIc/qxLWCWN4evmZrO/v3Sr+rixvW9K39MmWwKs1cwKwdDObYcxtGcsn4JsGHUBLNzgMXRnAGKjPzUseon3Zj6Hk0vXoOkw1AOhIldcfrbSDnGtDxQR8KEe+dg3wKrPhQpGrU88RviwShY8t/cnP4Bjd9/e6cLrQlvU29/YVL4kPAHeoe/c+d7greZVzWHbMqI4xzeij7Y9ylyR4dLvpQvb0zRa9f+In9wF6aVwtvTI2LSwE8smlM8VaOomq0jYoFObARgOQI9HyNv62Mlv39je5Eu3/oryuUySA5F8iuEiZ1xeGOkEEL9tt7H3AANwznAUmK561jJrplcir715v9B6WwS+ReEHJO6FybYwQ+ZJuyJYTvY3BQ1n9yMbQGzRmmCCEVGflIcl6VN1OQeOG/e/M+0tjW/U3vLhG8Ab/OICS4Fh5Z+fmA6KcHb2Odn5+CYh9XWWIy0PvWb4trjLfkK/qP3/x9aWptEJVRUfsVQTmOEU5F70ChwHhHPgACgdigUHvwsuYI9Jf/F+P136NrE9/B40YAewqRRhQlKljfOLUGIEplrAkCNCA9+jjxNp0t+P9cpuTr+Uj60v9PcDb5xvL2FCaKnB5ps8naM2gHAJkIUxz6sBuYOD1J05CdLPlY348v0nTf/NZmGgSENDOXYMWKCq8KBJaB3K4IicNgo3uFtls0acfzDqnqt8bdRePgLnIVd0hWbe9+8fv3/pVQ6jiRQJL9WnBr1ygEH7gwhTIxMHBuikRCiBDVrQHUPORc1P/U16UvBMHP07Tf/tfAGJF2Dm80jJmCfKHGHSdXd2BANKUibsRFAdVBUOS3Y4Wsp+U/evfNturd4AyXZ4e0tTKA895sDs3EaFs0VIkU8veI8gFXaoqd/hlzh/mOIkm/R5Ny7KMUOX9WYCXJMLGLOQEfRtoFvJM/NGh2BNpwHsIqat/kshQc+U/JV+v7yHfrR1b9AKXYYStI36hMzhnEaGy4HDkClcIX7jiVKltfv0Zs3/wp5JbAGyjExYMXm8MRwxDe46a4oqYoL5wOs7KbpPmq79FukqI6SLs+pTJz++kd/RJlMameaKMHDV1WZIGJihYiJE7VLGh3u54caNqDsx5WqU/T0T5PujpT0/pyRpVev/oXsGoyhC1ithnIwXdgCmGYOGwGQaWSwEUBZab7wS8dqc/HSm/9GFlJD5hf8Qb4BIibY1QVvZpO4ggIy5HGA8wG+PN7ffokCPR8t+fi7Ofkq3Zj8EUqvwzdmSXr+eAb8rs9l4kizaHAzjBzlsimcD/Bl8e7YGQr1v1DyNXl05i26OvoySq7D0F0Y5MmmNrARGpxMfLEGAVNgR7hYY9ulf5hPXCqBtc05+sar/wo5FLDGni7c+vjXKTL4GdKcflxFOGKS2iRDPC2DBhYm2wvYCODkF3TNRU1nfkZcWwMlvX8rsUo/uPLvKZNLI3IJs8x04Zokvzp8zRQ7+/dkaCi+dIOSa+OUWp+gxq2oZ1BqY5qcgXZUFmxEbxqU3pwhV6gX2wP+RL71iV+VjSFLeiDKZeivf/BHpKo6psHCY7rwLooiqxFGh79AA5/53yg68iXytV4sOQRpJ5Kr41UdwwPWipYgYgZOSrD7ozLhtTRMeuPGX9Hs0h35tbkjbODhD/MO3VW1Y9ky04UVzSlEyjlp3GF3Y/pH8ikysXy7IS4qRmab0lv3S+74CewBTxVPrU9hQ4AT4W9/koLHmIHz6tX/SFPz72N4AnaoqZqDetou0PmBj9PzT/wStUUHGk+YPBDGcXgpPPBp+XV48DOUXL5Dmfiy7S8uqbVJcga7xE5pwpW2QYgvXpdFsAB4VHjohuuVlMrU3Pv06nt/SV0tpzDLBLZrqnh1xk7Ruf7n6bmLPy+/VlWtJse05a+ITn+7tGDvxyi1cY/Wx1+mbGLFlhrVNLO0OfN6PtcE2B4ewkmujpGnaRjPZ7BHMs3pk8muaolh9vtLd+n1a/+fuNYYmGWCGTbUEumjU73P0jPnfoq6W8+SrjktcW2so0c1hVzBbmp57GtkGjnamntHJswmVkdtdanhqcOcEOzwtuRD/YWQP7ytfHp7njLJFSqULbKa+dqfIleoh4xcmkhzQAJY0RSF2p76zZLLzceTG/Sfvv+/Utjfgm3XoBYNddJw94fo0ukvUF/7BXI6PJa829dlDFlRNQp0PCUtMvg5SizfEmLFsM2TdDa5JnNrOCkY2A2TUpuztDHzY/JEhyy3djwzqOX8P5CihGka+VI+uhNfFKJ5XQ6rSjFlZJEPVWPCfS+QN3amtOhcNkXfe+fPaWt7mcK+FswuaRAf9MZooOMJemzoRRrofJw8rkBdHNt1P7jNoUxO/GLLJldpffL7MonUDuJka+5tUhSNdE8EV2EbkMts08a912QBLJ4ibK3zyC9E/mfJ3/r4gbPiOI+BzRPJi6no0Od3jtPVvJBeuSM+U77nk6p7sLMrDCe6BjqeLlkM//UP/ndKpDYxhGFz87iC1NN2ns72f4yGusR90Ruty+PbVll3HNJsOvVl+XWk/0VKrI5RemO2buNuZi5H8eUbOyUKDNIcT2AcpN682G/ZxCpt3ntddg/ObC2Q7gpb5hhTSKVA+9MU/NCzMun8Uc45Nne4P3/eDX4uL8LETTCbXBGCZVQ2J1RIE8t3I5ZeBnP6O6nlwldK3kfv3n6Jbk+/Qd0tZ3BK2sw7nV7qbDlFp3o/TEPdT1HYzzVs6r/chm2nA7ijQ9LC/S9Qcm2M1ka/LZ9Y6zIpNpeSQzt8gc9szZO/45LMRVE1JxmZBJnuHK7WNVeRptw/fENWFIWSK3cp41qgzZk3yB3pl1G8fBjVOuvM69X62C+TM9BR/giM+KxssmicFCyf2Y0asVDj7cPDQYrmIFV34/gp0Th6GjvzMyXP5Lo29gNpKEBnD6+rDmprGpDDMpwr0hTqENcb+3WWqYkw+e7b71I0GKBTPd3kdlY2C5jzUTzRYWlcxGpz5seU2pjKh57rcYgntS5nJ7FQyQlxwt7TNAJvUc9ixYqRxY4P/VfHKMZVRsHi8ElzBbvk9+GBF6Xnzso8LMSCxRDbjIeD5EyTBiy2ePi1TKeOp3+75FYeS2vT9Dc//FfU0TyMYY46NRYdsXCPnDHDUZFYqIs0IebtTk2EycZ2nG5N3aPJuQVSxYXnsaEBoQKj5NAruzp8oQv1Pr8zRv45ii/folx6C1c80Bg3Ns1JsbM/RxFx7HPukpXgqEmhNIAULH2fkr4tl6ZMYpVSa+NSvHAPGI6yWG39q0Fk6PPkjpRW5Gp9a5H+7q0/o5yRxYFfT+eouB9Ggu3UERumU30foWYhSpw8BGoBOGZTrceEmg7lsCK8t7QsTh6DFtfW6YmRIbEjQtTd0ix3UEU/uKeJgl3PSktvzdH6xHcpE0cjNWBPgt3PUvP5r9Rd40wWU05/qzQm1PeJ/LXjiV/LR1jWJoRgSZDuCsn3cl0Ye4qSz5Kv5XxJ7+UZOP/hpf+ZXE7fzpM3wVvYB7wxevLUZ+h0/3PUEumx1MyZta0tWt3cojvTM+I+naPPffhD9hcmxWRzObq3sEhv3rhFfW2tFPR56Wx/L4X9lb+QOv1t4qL9i3Icb3vhqrzYpYR9oBPh4evT8xN2Po+k015Plqq+O1NICpaefCS09YmvUy65LhuD8tAt52RwLhZ/X6/7kfdhMzc9Lelhz6AfXvkPNL86KcP/yMqxnnk9Ybow9Ek6N/AxahZCJGChmTNbiQStbGzS3XuzQuBmafz+HLU3Ren+8or01aImwuRhOy6ZydD46DgtrK1TIp2mJ0eGqDPWRH5PhachKopsIsgWGfwJmYeyetdBhpnFCQWrK9PcYYoMf4H8LY3VFDM/vT4qrhXR3UiRFCyPfT2fn7U+SblMIi9ohLhJiu+tvB8dvlZqOvXTrMRK+vyvXP53NLNwGyXWLWRuh5fO9D1L5wefpy9+9LcoGrROZe9EKkXLQoiMzsxSOpOlu8IXC5G9x6Othclxduqa2Gg3xifFCfcOnR/oo6ZQiIa7OsmhV3aMmce8fS0XpHEeysb0D3eSTm9hXABYOpIQ7HxG3JCf25ntAgoPHVw/RtaQYcHS9WHp2x7/FTnDjRspGtm4zHHhhPm0ONdrDefEtT3zT0ouN393+jK99t5/op62s+iGW9MuvE4a6r5EF4c+SZ/9yK9TS5Rnplnj4SAlHvpXdoVIRuZ6PhARedg92dbC5BFZXt+g98cm6O69GXI7HXRhcIBaI2FS1cpOlyoUn2LYJ7ip4PYiHsthljIuftb2xK+S09d64mN+bPa+TEbnWXPRgJ80zb7JprorSPpO/kagIz+G3nrxq+KBZFtGWDiHZTvQKbSNTunNKtVFEjeyppGfLHkIbvL++/T6+/8ZArQGaOJhoL/jIl0c/iS98PQvy1lQVpnCyykSLET4fE6l03RjcpraopGqD83YWpgUMAxDKL77FE+maGVzky6dGpEbuzVa+QqpPM2RLdz3CRkGXht7SYaIAagVDm+TuIn9LvlaL5x4WUtr63RTXLyujo0/8CS1nUjSYGe7vGd2xJrI7WLBEqx45LKmNxynj7zNZ+XXhanVLRf/gawdxCUHcpk4xcN9UkRwQ8ZyEjv9M7LEQSlsbi/TX778hxQLd2KKbVWa3ynU2XyKLgx9gp5/8hepu/WMFCdWuTdysirnhvAwzfWJKfnwvjs0Y5p1ce7VfYG1VDpD40INvnr1Gg11dchk2bN9veTzVDiMrSjkFheltid/TRaK2pq9LIVKcvUOHt1hVTEO8Tef//syH+qk02eT4mmKBcnr125Ikb+XjXic5lZW5QVufsfzhY5/PtTZIdeI88BcTic1BYPkdNi2diOpDg95mk7lBUtbvhpzy4VflMm26c17lE1vUWJpQN7AsomlY+9Xb/Npajr1pRKvf3F65fKfioc0fjjqJFCRi7146O2nswMfpWcv/gz1dVwUgtwafaJYaKxvbe8KkWvjk3Jma+H8NOq0h5ytrh78VMfZxDOLS2SIHfb48GD+6a7iRdx0CnR9WFqhPooVC2sB+1wouR4PzyTjYmUnesIS5wkL+++9854senjcJyo+5xZW1+SFcHHH8wWRpxkOdeWf4LuaY0KoOKgpFKz4uVhTwSJuVu7IYF6wtD4mffO5XyAzl6HU5ozMVUss3RDSQ6Fccu3ApGRunphvnPjwnASegfOXL/8vlMmmMe22zD4a7KCRnmfo6bNfpIGux8Vx67PMcbYpHgYm7s8LMZqUQoTP28J5x0M3dsC2jzX8VPfe3TH6zptvywJurCL72ttIq3Q+iisom2uxZeLLtD75d7JOCgDlgDsStz3xdTnFvRznyHffviLztTgprpwkUmk5LMQXTM4NK1w4ebybk9dZEHW15AVLTAgWj8u+nYq5IJxbDvnQbi2S5rM/Jx5ecpTeESzx5ZuyWzMnLStqaZU937j2X2j03jvU03YOJ8YJCfpiNNj1JD15+tPCXyKfJ2SpB+7J+QWKJxL0vhAiYb9v93wq93nb0MKkmgFvLt7GO/Ht23epp7WZfG4PXRjspyahMitdxI3H/mNnfjZ/oR74NCVW7spQLwDHPlE9UYqd/qmdnIeTHbd8ofvBe1eleOAcrYOmBVbKuBTA0kZeqPD/Llxgl4R4Ge7qkIKFCyw6dZ1i4mHCKwSLYtPpzjz7hyMkTCGXpVQuX/8GXR97FTkfj9yFN0C97efp/ODHaKTnQxT0xyxzXPCwKldF304mZESEy2QUzpN4KkUhIUxqNYCMiEkFyGRzdGNySoaZN4X6vDQyLId6IoHKF3Hjvilssj7K6iit3v2WzPYH4Oinbad8iubprSed/sth3ss379D8ygrNLC1bKiufizlx0h5fgHnMvHAh5orQLFiy4gGjt7WFdE2nlogQLG63bGfRiNxfGqVvvvp/UVfLaZwgJeJ0eKi79TSd7vswnep7Rlzz2ywjeLl+yPTiIm3FE3R9YlIOdxaO/03xs4rX70LEpDhsYtbUb23H6fb0PfreO1foTF8vRYP+KjUV1MnbdEoaC5ONe69Tan2a4su3d6NJ8PCyQqQ4Rtqf/HVy+FpOfNxxvQKeMsj5JO1CjNf6/CvVZ4VgWWOhIoQUX7jZ8/rzMNRwd6f4fY5621rl7KDmcFhcxN0VLx9Qa9a3lujc4PNCpDmkSMH5st9rQtC3xwZpsOsJKUZi4S5xXFhjBhk/IHAeJIuO6+OTMlF8due4Xt3YtPb5iYhJ9eAIyg2hVMfvz5MuLmqPDQ9SWzRahSJuHgr3fVJ+HR36rEyazU89xoyTRjYeAuw58/vkjZ098THGN/CbU9N0bWwif8GzCTzbgJuBslDh8PauYBFPmoNdnZQTF/+ethZyaDo1R/KCRbdJLZbT4omfjfnS879N23FOOh6lZGqboqF2OXV1fnk8fzztFP6yu1cVVeznbllc7uzAs7IjLxc6swKcTjDHkcDtbTnzjYXzrBAmfLwura/b6ryEMKlIEMekqfkFyoiLGifuPXlqmFrERY1nFVQ8H0U8FYfYej4mE+JWx16mbHwZ9+kGMlVzU+vFX6ZI/6dKLkF+GJyxf3PqHv2Yp/9auJBS2QWLOIe53wcLFW5nURAsfGMY7OyQQ0YywiJESks0IgVLpbuaVzQCK15+b4SGvU/J7y8MfVz6L37st2g7sS4+9xgl09viRt1NmhBpCyuTttjP/Lm5C297bIjODXxUVld1Ob2WuY/Mr67JIcmbk1Py3sF94ArHIYQIhMkjwxcwFil8Ye/vaJdNBbkkfshX+WljXO2x9bGvyumA2/NXKLk6TondJmTAdggREhl4kZrP/jypjpNdXGXxwdn79HdvX5HJo/VSUKkaN4ttIdZYqKTFuV0QLOxZsKSzGepraxM3b1VGS7kOksvhqOvPzDNLeCiD4Zs38/nn/hElUps0t8SCJS4evHrlEMfi6rTlE1YD3ia6dOYzsucMCxGfJ2yNY4u4Kvk6rW1u0+2pacqJdZ0W947C8QUhUkfCpJ7GLDlLmsfnuV4DF3R78tSQTJqtdFISlzXmAk5sPNTDTQXpjsZ3Hxy5NsEbO0NtT5anjDwXQHvp8tvkc7vlzbfezrNaeR4K4jH+bM6Qns9t9gPigYT7iRTKDHDhOZ845z2u+q7FwjNS+jvzdVbO9H9E+s899w9lsba55XEpXNqaBqRgWd2oXakDrztIj418SkaBfvaFXgr5my2zDdc2t+SsstvTM3KoZuL+3O5xw96u5wsiJhZleWNDTuF66fI7dHGwn2KhkHziqng+iniS9rU+Ji2X2qC1ye/LIR9CU8G6RE4lP/uzUpicFE6i+7t3rsikOg4fszABJ4cfSPhGw8NDxYKlr71VzqRgwcIzg3j2BG/zilebrjA8FNLbnq+JwgmjzGef/XXxWZM0vzJBieQGdbackpPVOQG33I3p+P+fHXhO9pz5yY//Y5mwahX4HFuVQuSenN3JD6rFQgTYQZjYIB/ANExaXF2nK3fG6PbUPdk75OLggJzKqFahiFvTyBfl1xGOpCzfpvT2PCFRw/rGxbZCfR+XHYB5KvBJ4OHGN67fkvlQ9xaX8hdIbOKKWzqdlTck/rpYsPS2tQgxk5GRFk5J4xC+z+2igNdb1zcJp8Mtp9oyI735Joc/8ZFfFcdfSuasxJOb4vfvSaFSECylVFjVtXwX3sdPvUife/Y3qC02aJkpvBxFW1nflA1jOfp4Z3rmQSHSqMe/vSMm9tpbOSMnDtx7tJ1IyFoMT50ekQ0Fq9FU0B3qlRbpf4GSaxO0OvZtyibRVNB6KORtOU/tT/2mjJac9Oy5OTElp/6O74SQoRhqbywUuUaMpioPCJbu1hYZfckLFoU6mqKyDgvnrdVz8TjuF9PZMiK/Hu7JNzn89Ie/RrlchhZWp6RgGZ+5Io/9rcSqFCLchZeFCL+vS4gd1SJdeLmCKlcllkJEfM2zZx6MiOD4rqYywVBOmeFGSqMzs/SDK1fpVE9Xvqlgf6+8EFX2vqeSOzJA7Zf+EZm5NG3OvimbCsY5LwXU9onT30axsz9XlmEbzuq/IUQJF2JCCLk+4KnL3EeIZwIVC5aulmZKpliwtMm+OfxzLs0fDvjrunicpjlkDRFmsOtx6V985quWWkce9mQhwtfqlBCN3IWXh+QwNGMNIEwqCI9LcmGr6YVFqTWfHBmSUzcrXsStUC1UWHTo85RYvkVGLoUdUmU4L4j72uRr1ZzsRsNTYFmQvHH9Ji6cNoFnUHEdi0KBrV3B0hyj7WRK3NQ7ZJ2OTvF9vmtzwPbF4yomDsW25oRVzg1hMXhtfEJGtHeTVTF7DcKkEQNgckya8gWvnhACheuj9LW1VvxCo7vDFOh8Rlomvkir469QemueeF4PrDJmKiqFhz5LLWd+rixl5O+Kpzru/suNKBFMtr/xdFOe8eFeXJLXDW4fwJ4FCgvUoc4O+T7+3iMEC3eXtUvxuLLdY8Q25IrBPNzJ9WzeHxuXlYELQoRbHOBYQ68cUKTc+eS4fPO2FCZ+r4cuDPTLlvCVxuFtppZzvyAPsfjSTYqv3KXkxjR2Shnxt16k9sd/RW7rk8LHCc/+4iJgmZ3pv6Cxb7aFPkJ8bMzteL7Rcrn+fISFBUuTjLBw1+Z6Lh53XLgSMOdc8XD61dFxeU0tbB+eSQMQMUHIpJTs/kyW3h+dkNnfW4kkPXV6WGbyV76poCLzHdiaBj8jBcrK3W/mmwo2SAnrcnunr4Vazv682Kany3KBfUUIEp6muiFuRH7OT8L5AjvC+JiZX16VN2KOyhZuyFwGfbir84OuzY581+Z6Lx7HcJfsibl5igt/dWxc5vMVPjfXm8JxQZiVA2VyMtvY3pLli1956x1ZYTYaDMqmgi5nZS8gnI/iaz4rLZeJ0/rUDym1eY/iS6iPUgo8VMMl5IOdH5YNGk8CR0VevXpNJuXNFKb/4tyAncB4puDCal6oLK2t7d64efbgSHcn5QwhWFpZsDhkTSYrF4/j3JDJ+XkZHXp/bIICXs/u5+EWDGG/D/scs3JApeAbE594YzOzpOs6Pc5NBZuiFR9H1hxeig7+hPy6aejzFF++SdnEGnbIIVEnHrbp+tA/lnk8Jw3R8/6eFE9/E7vTfwGoHDzcsbi2Lm/sKxsbuzf45fUNGunpkkPOHGHhyApHWLw1KNrH03Z54sBmPE7XxialaCqsJ/+MhQnAUA7iJVT9JLhpcaPiOfZL4oJx6dSwFCidsRhVejYhT3FlC/d+nFIbM7Qy9h3KxJdwxghc3Mvo/FfIEx068bI4MnJjckrOuCmUsobBamXJnWsNCwCOqhSEwOLaGo10d8uZRFyXxalz1+aQrHhbrlosnOjNze424gm6Pj4hh51mFvP/n5OBO1w4P5D8CiwFPz3wE/Vr71+XJfA5bMlDPsGKNxVUyBXskgmdppmjrbl3KbE6RomVsYbbB5rTTx1P/gaF+56nk07/5ankPGXxzRu3ECEBloeTR7kkOwsVzlspCBbOZ+EhZxYVsmuzrskZhyxYHjbjkKMynMi7vrUlhTm/vzCEydEcnBeImIA6C8NyYSA+qTkv4dKpEXkSV7pXh6JoFGi/JK1p+AtyZk/+Bm3vGgD8uZuGP5/v/nvCMvJ8AefaNt9/9z15AQegnpH1QbbykRWeylwQLNxQknNYuDEil+p3aLo83jfFezhHhPPpGB6q4ffztQxCBNRWmCAmVjbjfj3v3R2jv/3xZZmLwuPBQ10dVclHCbQ/KY1L4K9NfJdSW7PiN/ZKmuXOzu1PfJ0cnuiJlzU9v0gvX35b9k7J8vRFHL8wm5ohBMnGVlwKFZ41U1xADj1nCGM5VhQmJl5lfxmmIZ5SVujt23fE00iLLG392PAAtUYiFe/HobtDFDv9U/Lr6OBnKbFyh9Kbs0UqtP68K9BRtjwSfqJ8+fI7Msl1Ix6XtWtwxOKFF1719sJQDjjhcMG0zFzngkxPnRmh9qamqgwdeCID0iIDL1JydYxWRr9N2VT9NBWUM5MGPk2BjqdPPP2Xk5Z/9N77cmy+kMQHAAAAwqSh2U4mZctuLml+urdb1kc528dNBV0V/b+cl+GJDlOnMCOXpo17r1NqY4riyxYd6lEU8rc9Tl3P/FPSXSerwsuRkSt3R2lybkEmLEOQAAAAhAk4AK4Oye28J+fm+E4spx/zTdNZ4SqQnDAa7n1efs1Js9tLNyiX3rbMduFZR20Xv0rucN+Jl8VChKNVhbbpAACwFyS+W1WYmPC18lxFfXZxST7ZL6ys0ZOnh/NNBdvbKt5uXXdHKNT1rLT09gKtjr5Eqe15Mg2qummOIHU+/dsU6n72xJ+LG4bdmJikN6/foo7mJhxn8PDwB3ru4eN1ueSMpLpbf7sLk0IiDXxtfSaXlUWNfnztBg10tMsZIxcGq9NUkPvLtF78ilRK24vXKL4ySsm1iYr/X84daT7zUzJh96TTf3m6NkdI/u7tK7L4HY4reHj4w3xnS4xaoxHa3I7X5frbP2ICLAcna47dHaWl9XXZIOvps6dkldmQv8JF3BSFfC3npTUNf47iS7dp+c43yMilyv6vgp1PU/sTv3LiMvIMD9t85423KBzwy3oOAABwGCxInDpuuRAm4JHhKa7Xxyfljffi0ICMoJzu6ZFloisJRzD8reelcR7K2uT3KbXBTQVv0Ekm4LuCndT+eHnySLiX0XfefIs0VZXJxeGKd4MGABz8TKPImk08NMIlEkI+nyw0WfB+j4fcTqfMo6v0MPURz10yGs3X0EKkBECYgBPCjb24iNvdezPkEIr/yZF8zx7tISWnT4rm9MkICtM0kq80e9x+PfllfJ4CHU/KmUInIZlO0w+vvE/r21s0t7xCnc0xHBwAVAGONHDTPj7n2CLiYYDz4rjRYMDnpXZxPWIfEzd/9tFA4AHfHA5Jz9ctFjC8LJ8QLVxagcvnV6ogJQunjlisZqIIwuQYmCasHi2XM2lq7j4lUxlaWlunD509LU70SFVu0FzwjC3S/0lKrk3J+iiZxMoRFwRNDtuEP/I7pLkCJ/rfhmHSO3fuis+en/7LnxfHAwxWOdNUTfYB42gHNw3sEgIk6PXKAoXs+YbP75GZDyaV7LkfD3dMDvn9cjksSNhHggH5v7wuN7ldTlrb3D7xvYpnPg53dcnoDa/33vWpx/1i84gJavvWu6UyaRqbnaUfXHmPhru75BMMJ81y8myFA6PkDvdSx6VfJ9PI0ebsZUqsjVNi5e7uO3i4pv2Jr5E71Hvi/zY+Oyf7enCCa16AYd/DYJUwDio0hQLU09YshEhs94buEOIhUaWoTFT8fxYqXOfJ73HLaAoPXy+trR3rs2iqQj2tzWQceTdHTXoM5YCKEZdF3O7JzqAcGn3q9Cl5E694ETd+qup6Rlps5Iu0vXRTRlQKNVNOAueRcPfft27expANAJW8CQnh0S1u4vyAE0+mKODJR0ZqjaqoMpLCQoWHfVi4cKTmYQmsPMR9uq9H5rdY4XNgKAc0PNwG/d07d+mbr/2Ynjw1TLFwWFxwOquQj+KnYMdTJ14Oz0ziCMn333lPjkcDACp0zmoq9bS2yOvDViJJuqpZen15qKcwpMSigxurL6yuPfAezsHrbW+lDDfpBPUlTBC0tL/lTJNml1fozZu36fpEqwyLPjY0KBPWFAsmgnGxuYm5efr2G5cpEghQ1jCwH2GwChif/53NzTTU1SWjrYqi7t4X6sV7xfWMh61ZrLBC4ciIpml0pr9X/MwlhEm8pOVgIMdKEROcnQ1lWfH0cG1sUiaUrW9t0YfOnaHOWBPFwiFLiBKedfSt19+UTzvxRIoi/gD2GwxWAeO8kcHODkqlM/koap1XcuXhHp7tc66vT3YN34onSv97KBOrDeXgDG1U20ok6NbkFL1y+W06K54uYqGQ9DyFr9okUin67tvvyovJwuoqklthsAqZrqni/GqSYoSTSVPptO0+Yz4QbPd9aWthAgDR+ta2LOI2NntfzvO/dHpEigNHhasjcpXWyzdv0czC0u70XwBAZfC688O4XIgQBcaAZYUJnh9gxcZT6rihFed1cPIs10dpjUSor7217PkoXCTu5tQ03Z66l69Hgu0Pg1XM+Bzj5qCb8Xg9j9hUxCNeYrWICc5Y2BH5KJP35+nV967JsWju08Ml8aPBkxVJK1Svfef23XyEBNsaBquYaYpKva2tsvmbQlAhtlEnGMoBjQ6XgB+9NSujKJwPwpEUOV3P5z3WMjjx9gfvvkftsSZsVAAqDA/FnpfFFlHHA9SVMMEjBex4trKxQVdHx+hbr79Bj48Myd4Xp3t7Ds1H4eGhsZlZ2YSQoy2GaWA7wmAVNi4LMNjZTvHUyTuDcy4YdznniAs/nCTFMueE52Z4/H1zKEQLa2uy3hC3yGhvaqL17W35/mQqLYWRtUHIxHIRE0Tx4B/VL66uySGZm5PTso4AF3IrbirIRY94+q/LocsLZJQC2G7w8BX2nOTKw6SP2hAvncnQ/aVlWnNt0tjsnGzId29xibrEMgt+VvyeE+X5HOcKrItCkHDvm/vLK/L85/fxjB/23OBvdXNLCqWE+BmXl7eiNKknb3thgjMZ/qTeEE9UnMTKRZqW1jbow+fPyAsV10ph8cL9NrCd4OEr77k+CSerb8WTx/o7jmxwJOTGxJSMhNxbWJLnLf/8pOvFRRO5FADnl/FyE8kUbWzH6XRv9wcN6eAtqUyQYwJsAeeS8IybwoUNAFAduDw7536pSmltJzghdml9XQiGdbolHiz4fE0UhEgln4WFGuESBdzTa3Zphc4P9O50MfZiJ1qMGgoTSFB4eHj4evacx9HT1vJBxdMj3s95XrNLS6QsKzQ+e1+KmVqtt2HkZKNOFinnB/rIJUvLY39aJWSCOiYwGAwGO7bxzfxMX5PsdXNk3yzDkHWKFFWlyftzUpBYqYbSyuYWzS2vyAKPnKeCfVv7OiYqAQAAAMfA6XBQb1urbFx36AMoN/JcWqZb0/doan6BcjnrdtzNinXj6Mn1iUlLr2ejUBthAukJg8FgdVs87ewRU/WZ5bUNmZg+MTtHuWyubj7bxua2rJmE+2BtQyaImAAAACgJbhHR1dpMXs/BU2955guLkVtT05TJZuvrKV1V6Ux/L/m9SIZtyIiJiRdeeOGFV929eAbNB4XLPkiM5DyS+8vL9M6du7SZiNfd59I0VU535hYY1Uokrcf9j4gJAAAAy8DTavMzaR6Ep+C+feu2rL5qmmbdfS7Okzk30Edetws72SKgiR8MBoPBjjSn7qCu5mZZIr7ws0w2RzcnpsjjclE6na3Tz6XTQHu7rDqL/UyNnWOC/QuDwWB1ci9SFBru7pQ5GIWfcY+aO9MztLS+Ubefy+HgZoMD5HI6sJ+tpUtqNZSDXQyDwWD1YNyzJp97wVGSDE3OzdPtqWnK5rJ1+5k8LqfsoeMWouSDe1K1PaSJxYQJAAAAq+P3eqg1GpFfb8bj9O7tu7SxvV3Xn4mHni4M9pOuoSOLVUGOCQwGg8H2mSJew52d8pI9NnNfVkVNZ7J1/ZkCXi/1t7fTdjJR+7svAibWipjgnIfBYDBrWywckmXkuTkmV3Ct98/j83joXH+fnBpsBaBLLDeUg9MeBoPBrGpul0Mmhb57585OJdT6/jzRYID6Olp3RImVGuNBmlhnKAcAAIBl4WGcadnfxqj7z8JTgn1hN21sx2llfSPfuM8CHlhNmOCBBAaDwSxrXFqegvb4LJwXwzkyXYkk3VtYlEXirOIRMLHUUI61gmnw8PDw8PDwR3vbCxMAAAAAAAsJE2hQeHh4eHh4xEwsIEzkcJUJDw8PDw8PXy++WmBWDgAA1EN4W1VlaXie+prNZqXnaqxc+MyKuJ1OWQulKRSkjFhfXvelNXTwBRAmAABQ13C10nMDfdTb1iqFSNDnE+bd9YEdz0+0PNujlnDtk/ZYE3UIY1HC5et5PQNej/SRgF+WhGcxpSgKdi6wjjAx8cILL7zwOvLldOh0YaifelpbaV3c4PlGftDIP9/eg34fhcSNX9dU2kokq76uvBIt0TB1tzYL8RGQ67t3PQveoevUJd7n93gonc1gT9fRy94RE9QJgMFgsEMt4vfTcHcXbcUTdOgd/gDvc3PTvSitcgGvKq2rpqh0tq+X2sT/Xd/aLnl9OWrCfWtM06SZhSXsd9Qx+WDYEkEjAACwDhxJODfQ/8i5I/x3p/t65LBJxW8gLC462ykaDD7yMsJiPXmoCkM7AMIEAAAshsvhoN721jLcpBXqbm2RIqeSDHd1ks/tPvFywn6/zEsBoGbCBCN1eOGFF177X30dbbuN5syd+Pmjes77GO7prNi6ej1umVdy0vUseJ694xPLxFGAHJPaREwwVgeDwWAPmMfpouZwuKw1sThiEvL5K7K+HU3Rsq1ngb72NhwLyDHBUA4AAFiBWDhIlUiziIWCZV+m3+shbxmGcPbCM3p4OAtgKKdmQRN4eHh4+LznOh+VWK5PiAhV08q63EKya9kLniu0W5MFxwWa+NVAlsBgMBiMzeXUSd8RD+WGgzB+j6us6xvwVS6p1uN24Zho8LEc5JjAYDBYjc2lOyv6qOvSHWVeX0fF1tep6zgmkGMCAACgllS63000FJQ1R8oBz5xxu5yVuympuC01OjUqSQ+DwWCwgmWNXEWvuS2RCHmEmOBS8Y+6jiwYhnu6aLCrkza24xVb11zOwDHR2AGTWjXxM/N9lOHh4eHhKZlKVfy2InvvDPZTzjBoZnHpWOsXDfjpVF83JZKpnZlDlVtP7p+D48Ki3t7CBAAAQIF0JkupdKYq/ysaDNCl0yO0Gd8uYVhFoc7mGDl0h8z9SFCq4uu3nUjggMBQDoZyYDAYrNa2trVFLqez/Ms29/+Mc0RaohEhTpKH/p3D4aDHR4YpFgnL5nylLPekZoiFrm1t43ho8KEcZBkBAIAFWFrfIMMo/+V/fPY+3V9a3ndn4SGZgc52WW11b/JtJBigkZ4uWUhtL5lMlq7eHZf5KuVmYWWVsrkcDoYGp4bThU14eHh4+B2fTmdodmGxrI+4y2sbMtpxe3KaxmbuS1Gx9z3cQO+JU0Pk1HS5HlwW/8JAP+mqtu+9i6trdHNiilbW1+n+4jKZRvnCJizKxmfncDxY2dtZmCAkBoPBYPttfG6ekmXKNeHIw+3pe7vL5gjHWzdvUyKV3vden9tDQz1dNNzTLXNK9nY3NsWNaXZpma6NTVDWyM+aSaTTNCnWt1zw8pNimTgOMJSDoRwAALAIOSEmxmZmKZ3Nnmw5Rk5GSFLpB0UI3/hZrCytr+/7G05u7Yg17fs55328LwTJ/Mrqvt9N3J+jlY3NE39uniXE0RgAIEwAAMBipDIZeufWnUeOnGSEuLlyZ4y2k8kDf28Yhox8cE5LKVGX0XuztHyAkCkwNb+wM/34+JjixYLnjhBLABSozXRh04TBYDDYIZYQouLW5BTpmkpBXx+VUsudh1vml1dkHZCNrS0K+32HLt8U4mR6bp40sfyLQ4MHLi+TzdK7t+/kG/Ydsa68rDtT0+RxOsnrdlGI/28J68vRm6tCQMkEW+zz+jBbC5OSDlt4eHj4xvUc2bgze5+4DR9HLk71OA98H0dYphcWSVOXhZiZpt621mN0i1UO/b0iIyZGyevL052vjo7RY8ODlDNMCnj3dwnm5a2L93HExut20/LGhhQm2N/14W0vTAAAADyctBAenGRq7FRsHerqpLmVFWpvitLde7MyL4R/z4LkOHChtVDAf/jNQdfp/GA/La+tl7xMzkfhnBNen43tbTlNeaCzg+4J4dQajdDovRnqEeu5sLp27PUFjQNyTAAAoE7gyEkilaK1zS2KJ1NyuOVR4EZ83a0tZXvfQfDQEkdz4skkbcbjcl1N7EJgVWHCBywMBoPBqm88RHOmrzc/JdjMX4/Z84wgjo4Uvi/4cMBPLZEwth0MERMAAADlp60pSn7PgxVdeXYMD7+8Pzp+4Gwe7irs0DHyDyBMAAAAlBFOSG0RwmQvU3MLcniIc0TGZ+7LvJZiHJr+yEM6ANSFMDF3prbBw8PDw1fH8xjO6d5uOZRj7mR7sOcICRd1K7yPpxvfmJja/X3B8zRgbvyH7dm4HhETAAAAZYOHcHx7mvJxf5rJ+3P78ge4oNpB1WFHujGkAyBMAAAAnBCeXdMWPWgIZ14WOjuI2cWlfbN+dF2jrpZmbFBgP2GCZkgwGAxWPRvu7iZSHiymxv14OOH1sL/h0vbc7Xdvka1wICAN2xVN/OwVMUH7aHh4ePiq+Ig/QJFCIbUilcHl63mK8FF/P7uwmI+a7FEnw92dpHC2CrZvY/kqgcFCAAB4BM4P9Muqq9xLxsqeE1Y3t+P71r81GqWPXDj30L/X1P3PrzzduCUSkdVnrfq5+T7K+TMAQzkAANAQOJ0O8rhclveqevBl3uHQq/L3tfK6puEghTA5HmiKBA8PDw8PjyZ+1hAmaB8Ng8Fs0QYe3rKecHyW/3jHUA4AAAAAMJRTnWEcGAwGw9RJgHsNjnlETAAAAACAiMmDMhZjdTAYzAbj7ciKtK43ca9BjgnCazAYDAaDYSgHQzkAAAAAsAu1q/yKUCM8PHwd+7du3KKJ2Tnq62iDt6jHcVpmb++ICYJiMBgMBoNhMMciwgS7FwaDwWAwyBILRUwAAMB+KDw+rmnk0HX4KvvDevqA+qM2OSaQnjAYzIbWFArR48ND1NfWRuGAH76KnpsKjk3P4ji0Qcikhk38THh4eHhb+ZZoZPfZC7663ud2k8ftwnFYQY+hHAAAqCNURaGWSBgbooa0NUWwEexwLmETAADAyQkF/KRpGjZEDWmNRrERIEweEYzVwWAwm1k0EMAdpcb4PB7yulw4HpFj8ii6BC+88MLLPi9NUynk9xGyEGrvI8EAjsgKvTCUAwAAdUJzJEwKpqtagmgwKKdtAwzlAABAw9LWhNwGq+B0Oijk92NDQJgcD3SPhsFgdjFN1eRTOhU6w8PX3HMSLI7N8pvNIybIIoLBYPawSNBPiqIQqolYx7c2RUjuEhyfVI/ZrxjKAQCAE9AUCmIjWG04x+GggNeLDYGhHMRLYDBYYxnnM/h3boCIU1jLR0IBHKN1GS+pZcQEZw88PHyd+zYU9LIskUBA3OAUHKfl9LYXJgAAUOe0NTVhI1gU7jrcFA5hQ9QhSH6FwWCwRzCXnJbqxaO0hX1+GjeOVSS/QpbAYLAGMJ4ijNu/tX2h8B2OV+SYQJnAYDD798YJBnDnt7jXhCgJc7E1HK/olQMAAHaGp6J63W5siDqgKYjp3PVGDYUJJD08PHx9ei7gBeoDbq6o6yqO27J4mwsT7GZ4ePh69eiNU0dP36pKLZEIjtu6kSXIMYHBYLBjmc/tyQ/j4G5VN15O68axixwTAACwIyhBX5/7zKFr2BD1EuWqTcAEL7zwwqv+Xnz1ispS53jV1X5TiMJB7LeTH/+ImAAAgKWIBPnJW8eGqENiIVSBRcTk6JAJDAaD1Z3tJr0ib6PuvN/jIbfTieMYOSYAAGAPFEXBbJy63oHobYSICQImMBjMRhb0+zCMU+e0xaI4lq0fMEETPxgMBivFmkIB3NnrnJDPR26nA8czmvgBAECdh5ZVlSIBCBM70IQkWOufbzX7z0jGgoeHrxPfEg6TpqEOhi2ESTiI49ripV+RYwKDwWAPsbZYE7aDTcztclHA58W2IKsO5CDHBAaDwY40TVWoORLCtrCRcRIstgNyTAAAoC6JBAMyxwTYh/YYpg1bGRRYg8FgsCOsKRjCdrCZeZwuCni82BYosLZfm8DDw8Nb2TscOoX8PjzC2pBoKIjj/Jje9sIEAACsTms0Kiu+AvvBHYexb61JDYUJNCg8PLy1fUczchHsClfxjQb9OM4tGDNBjgkMBoMdYE5x40JRNXvTHovhWEeOCXQJDAarD4tyhdCdUD+el+3pW7kpo9jHON5RxwQAACwP5yAA+w/nhP1+bAiLAWECAAB78Lpd5Pd6sCEaQYCGIUAhTCQIisFgMOvaBwW4MOhhd88F9Li6L477Bq/8apowGAxmXWNhYu5ci+Ht7VVFpeZIBMd9CYahHAAAqNEwTsDrxYZoIFCiHkM5AABgWZp4Ng5oKJojYdI1DRsCwgQAACwoTMIQJo2Gpqoy1wQ0sDAx8cILL7ws+OK+OG6nYyfNz4RvIM+zc3AGHP2yd8QEyc0wGMyChlyDxiXk85FTd+A8aOTuwgAAYDU6mmPYCA0KN/Rrj0WxIRp1KAcAAKxGUDwxu5xObAgIUwBhAgAAtSeGpNeGh5s2uhwObIjGFCaFRBp4eHh4a/iALEGPSqgN7RUiv8+D8+EQb/+ICc4DeHh4C/mcYWA7wFMum8N2OMzbXpgAAICFSKbT2AgAx4EFgDABAABBIpnERmhwOGqWymSwIRpRmGA6OAwGs5qtx+PYDg1uS2vrZJgmtgXVtIwJIiYAAMBsxROUxtNyQ7O4uoaN0KgRkw/iJvDw8PDW8KZ4Up5ZWMRdoUHh/X9/eQnnw5HezsIEMTEYDGZBm5idI9MwcQ9qQM/RklQqg/MAJekBAMA6xJNJml9ewYZoMHK5HN2bW8CGsAhIfoXBYLAim5yblwIFNA43J6Yomcng+CckvwIAgPWeng2DLl+/SVnxFA3sz+LaGk3M3seGsBA6NgEAADzIxnacbk1OUXMkjI1hYxZWVml1c6vahU3BQ6hZrxwYDAazsq1vbdFr712lZDqF7WEzkzNwlpbo8vUb4msD28Rigzk6dAkMBoMdbOub23Tl9l3SVJXCpwOYwWIDH0+m6I33r1PI7yeDZ2DhOLdckgmGcgAA4AhyOYNuTUyJJ2uST9ePeYaxUeoMrua6trlFb16/SQGvV04NZmECrElNhAmEJwwGqzdLZ7N0d/oeZYRQ4dyEx08N02Y8Tg6HgxLptEyaxXaqvWWyOdpMJEhRVRqdmaXFtXV668Yt6m1vo7nlFfILYYLtZO1ZOYiYAADAMdnY3qbZxSUpVDa349IPdXfBW9RnhKgE9QOmCwMAAAAAwgQAAAAAwBrCJJ9FBoPBYDAYrF4MERMAAAAAIGJSraAJPDw8PDw8fN14REwAAAAAgIgJAAAAAACECQAAAAAgTLAJAAAAAABhAgAAAABgDWFSmBMNDw8PDw8PXxfezsIEzZBgMBgMBkMTPwzlAAAAAMAWQzkmNhUAAAAAysCRmkKvhfj4va9+BbsFAAAAAPtEy8MiJoiUAAAAAKAiIuSgH6olvAniBAAAAACVFiXmQcKk+JdmKeJEURRsXgAAAACUqg3MI/QGPdJQjqqqJhv/Y2GIqAAAAACgWJhIjVDQC8fSGIe8sVjByK8Fub1qqCBOcrlcBrsBAAAAAIZhZIo1wgMCwzSNgzRGsUhRj1Aw7I2CpdOZ1AOKZucf6rpuxuPxBewKAAAAAGxvby+wNiiIk+LfCS2RLNYWezTHgcLEPMBLgSL+0cref65pmgzRTE9Pv4NdAQAAAADWBKwNWCMcIFpWigTJQZrjAWGyT4wUeeP+/bkZ/mUhLMP/kI1V0czMzJiwy9gdAAAAQOPCWoA1AWuDgk4o1g47WsLYozEeECmaxxuQf7Pzg4JXd75Wdr5WTdNMPPuRD19U8vA4kbKT/Cr/YH5+/l4qlVp0u90+h8PhET/XsIsAAAAAe8M5JVtbW3Ojo6PfHxsbe09oAMPpdBqF4RwWJzu6wfy3f/pn3707OhYXf5YVltsjUKQwUaKx9r3CRN0xvcicbH/+Z3/yudbWlkHTzAubXC6nFCyTyajZbFYRK6iw5/eweCm8FwAAAAD2oTAzt5BvysM37FmYFKIlxRGT+fmF0a/80te+Kb5N71i2yHajKPoB/6t4KKdgrGpyf/wnf/qjf/Z7v9Mj/rmjIDgKSkgYr4gUKWKlWEFBlAAAAAA2FyeFyTDFYqQ46ZV/x1EV1hAFPUH7E2B3368XiRFljzf3CJPsd156Ze2jH332ex997tkXeBynOLFlZ67yA6KEPXYbAAAAYE8KoqQgRAq6YE9uifnqa69/jzUEPTiEc2ASbGEoh+jB4ZzCkI62Y4UhHQfbH/3LP7x04fy5j7A4KR7W2bvCECYAAACAvYXJ3p/tFSXvX7v++j/5p7/7FuWHbzL0wfBNcfTELEWYHCROHAWR8t/8/u8Of/ITH39BrICjsAAM3QAAAACNS3FBNR6+ee21H3//D/75v7hRJEgyR4iSQ4UJ7REmB0VO5NeffvFT4V/52lefa2lpHlDQNAcAAABoeHj2zcLC4tj//cd/+upLL7+yWiREDoqU7MsxKRYme8VJ8ZRhbY9AeUCkvPjCp0Jf/vIXR9paWzt9Pl/U6XS4hU5RsXsAAAAA2wsRrg6f5OJpc/PzM9/61rfv/s03vrV6iBgpCJIcPZjPuru4o4SJsscK4mSvQCn+ebEpByzzoO8BAAAAUAca5JDv987kfWBGL+2PkBSLkr3dhfdNFzaLhMPeFThoQYV/sFeQqAeIHAAAAADYT6TsrRZvHiBEDpoebB6wHDqsjslh4mTvAg8SI4WvCeIEAAAAsL0o2asPHmhpc4QgOWg5BwqTh63A3jonhwkSBYIEAAAAsL1AMR8iUIq/pgNEyQPoR/wzZc/3eyMphe+NhwgSCBMAAADA3sLkKIFiHvJ+Ouh7vYR/qBz2x3vEyV5RAkECAAAANIZAOUqklCRIShEme8XHQQppbxl7OkSQQKQAAAAA9hIjR/3MPEp80CMM5Ry2AOWQnxf//qjyrxAoAAAAgL0ESTl/X7IwOWyBSrlXCAAAAAANI2ROLEwgNAAAAABQMf5/AQYA2zMN5TYSR+EAAAAASUVORK5CYII=">
            <a:extLst>
              <a:ext uri="{FF2B5EF4-FFF2-40B4-BE49-F238E27FC236}">
                <a16:creationId xmlns:a16="http://schemas.microsoft.com/office/drawing/2014/main" id="{A8AF9383-6D96-4BFC-B6EC-4126C9404D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4518" name="AutoShape 2" descr="data:image/png;base64,iVBORw0KGgoAAAANSUhEUgAAAiYAAAGuCAYAAACkxc1uAAAAGXRFWHRTb2Z0d2FyZQBBZG9iZSBJbWFnZVJlYWR5ccllPAAAA2lpVFh0WE1MOmNvbS5hZG9iZS54bXAAAAAAADw/eHBhY2tldCBiZWdpbj0i77u/IiBpZD0iVzVNME1wQ2VoaUh6cmVTek5UY3prYzlkIj8+IDx4OnhtcG1ldGEgeG1sbnM6eD0iYWRvYmU6bnM6bWV0YS8iIHg6eG1wdGs9IkFkb2JlIFhNUCBDb3JlIDUuNS1jMDIxIDc5LjE1NDkxMSwgMjAxMy8xMC8yOS0xMTo0NzoxNiAgICAgICAgIj4gPHJkZjpSREYgeG1sbnM6cmRmPSJodHRwOi8vd3d3LnczLm9yZy8xOTk5LzAyLzIyLXJkZi1zeW50YXgtbnMjIj4gPHJkZjpEZXNjcmlwdGlvbiByZGY6YWJvdXQ9IiIgeG1sbnM6eG1wTU09Imh0dHA6Ly9ucy5hZG9iZS5jb20veGFwLzEuMC9tbS8iIHhtbG5zOnN0UmVmPSJodHRwOi8vbnMuYWRvYmUuY29tL3hhcC8xLjAvc1R5cGUvUmVzb3VyY2VSZWYjIiB4bWxuczp4bXA9Imh0dHA6Ly9ucy5hZG9iZS5jb20veGFwLzEuMC8iIHhtcE1NOk9yaWdpbmFsRG9jdW1lbnRJRD0ieG1wLmRpZDpEQjhDQUQ4Q0U4QzlFMzExOTY0Qzk1RDczMjFBOEIyOCIgeG1wTU06RG9jdW1lbnRJRD0ieG1wLmRpZDozRTY5MjhCRTJCOEUxMUU1ODhFQ0M2NTE3NUE4REZBNiIgeG1wTU06SW5zdGFuY2VJRD0ieG1wLmlpZDozRTY5MjhCRDJCOEUxMUU1ODhFQ0M2NTE3NUE4REZBNiIgeG1wOkNyZWF0b3JUb29sPSJBZG9iZSBQaG90b3Nob3AgQ0MgKFdpbmRvd3MpIj4gPHhtcE1NOkRlcml2ZWRGcm9tIHN0UmVmOmluc3RhbmNlSUQ9InhtcC5paWQ6MWZkZTFlYjktOTY3Zi01YjQ0LThkYTgtOTIyOTg1OTgyNWIzIiBzdFJlZjpkb2N1bWVudElEPSJ4bXAuZGlkOkRCOENBRDhDRThDOUUzMTE5NjRDOTVENzMyMUE4QjI4Ii8+IDwvcmRmOkRlc2NyaXB0aW9uPiA8L3JkZjpSREY+IDwveDp4bXBtZXRhPiA8P3hwYWNrZXQgZW5kPSJyIj8+0VbfmAAAVzFJREFUeNrsvXeQJHl23/fSlPfV1d7b8bNmdm/vdu/2zO7hPA6WII6Iw+FgyAAgkkIADEiKgCgxpAghQkRI4h+UgiGAIAJigBApAsTd4W53D+d293Znzezs+Gk/3dPed/nK1O/9qqu3pt1UT5fJyvp+Kl68NtXZWWm/+X7v954SjbUTAAAAAIAVULEJAAAAAGAV9BP+vYJNCAAAAIBDMCstTJQK/x4AAAAA9Ss0zIfc9x8qVEoVJspDfq485L0QJAAAAIB9BYq5535vPkSomCcRJspDxEixP+hrAAAAANgXY49AMXc0QLHfK0aUw8SJfgxBcpj4YFMP+T1BoAAAAAC2pCAs1D2ipCBWTDo8slKsD8xShIlSgiBR9/iHCRQAAAAA2E+YHCRI1KKvDXpwqMekI6InpQ7l7DV1jx0lUAgCBQAAALCdICE6OEJSLEiMnfv/QRGUkodylCNESbEY0Q4QKHtFCkQJAAAAYH9xsleMFFuuSJwYhyxnN2qiH0OUaHtESbEdJlAOEiUQKQAAAEB9i5Hi748SJAVRkivSE7mjxMnDkl/3ipJiMaLvmPbiC58KffnLXxxpa23t9Pl8EafT4VYURcM+BAAAAOxNLpfLptPprUQiuTU3Pz/zjW/+7Z1vfvNv13YESPYQQZI7TPAoRb1yDoqW7I2Q7IoR9p9+8VPhX/naV59taWkeFEIEkRAAAACgwTEFCwuLo3/8J3/66ndeemVtR5wURErha7ZCZOWB3JODhMnenJJiUeIoiJP/9vd/b+gTn3j+RU3THEUrgz0CAAAANCjFMQrDMDKvvfbj7/3BP/8XN4pESeYAcWIWi5OjhMlBkRIWIY4/+pd/eOnC+XMf4ShJQYzkcrl9EROxUoiiAAAAADZFVdV9EQlN08wikWK+d/X91//r3/lnl3dESYYOjpwcKUwKiasHipL//g/+u7PPf+y5F/g9e0VJwbMg4d9BmAAAAAD2FiYsQAoCpSBK9oqT7//gRy//D//j/3T9CHFSSKDdnZVzWHn54hwTmVPy0ec+8vGCKCkWIvx1wQqiBEM7AAAAgH0piBL2LEbEvd8siJKCQOHRFdYOQkPMfuelV1bpg9ySQhG2B8rXH1bH5KCaJRonuooVcBQLjoIYyWQyajabVViQsOf3CIM4AQAAAGwqSjijg72u6yYLFPYOh8MQgmQ3asI6gLWD0BDPCWHyzR1NkSvSGMXi5NA6JnuruKo/8ekXQjz7pliQFCIl6XRaZWHS2dk50N3d/YTP52vhlcBuAwAAAOwNJ7lub28vTE9Pvz0zMzPOQsTpdBqFRNiCQBEaYoC1xLe/8/LyATpjV5yoB4mgIr8bNfniFz4/UpgSXJxTwoKE7ezZs88K+2IgEOiEKAEAAAAaA77n871faIAvsRYo6IK9+aesIVhL0EOKsaqHCJK9TfrU9va2Tv5lccIrGw/bdHZ29gt7CrsHAAAAaFxYC/DoCWuDgk4o1g47WuKwPntSg+yNmByaBOvz+aJ7V6AwnNPd3f0kdgcAAAAAOKWjkOqx93c7WmKfGCn2JQ/lOJ0OV/GbCrNuWBV5vd4W7AoAAAAAsCYoTILZWzaEW9bQMYZyioXJXiWj7O19UzwluLj6KwAAAAAaF9YEh5UNEVrioGiJ8jBhslek7IP/WeEf8pRg7AYAAAAAFCiUCynoheNoDPWINysP++Odf449AAAAAIBStYFyhN4gtQT1gogIAAAAAMrJoXrjkYZyAAAAAAAqIE4eqPxaNRGSvPXnlNu6R5q/Cx4eHh4eHr4OvPvUV6oiVtSTqBoAAAAAgHJESgqo2D4AAAAAsAoQJgAAAACAMAEAAAAAsIgwMWEwGAwGg9WVIWICAAAAAERMAAAAAABqg16Lf2qY3G+HSIGHh4eHh4evC4+ICQAAAAAaDggTAAAAAECYAAAAAABYSJiY8PDw8PDw8HXjETEBgDRfGzYCAAAgYgKABQ5OTzNpoSFsCAAAgDABoLZowV7SfO2koK81AAA0FDo2AbCcKGFBojmxIQAAoAFBxKRRUBRSVAcpDi8pupdUV1h87d/1ijMgfu4RgsAl3lurw0IhPTwkh3AAAAA0JoiY2E1/aE4hMoKkBXqEdZPqjpLmbSM92Ct+HiLN3yG96W3Oe09T/ucF723Je1+HFDGqWJbi9BMZ2byAEeKmUsKJ11fB2A0AAECYVB3ThJXLFE2IhzApYTdpwT6igBAgriCZqY28J3GjV7Wd2V5myV4Ry+XoieqKyOUoikN6zd0kjho3KbpPRliM5OpO48kTfAaBI3Ja/K+QXO9964P9DIPBYLU3REzAUdEF1RMjPdQvIyOqO5wXIpqDzGyiKlEZTfx/FiqqwycjKtLEz4344nEXRnqwXxz0BvYrAACA2ggTE/ZIRqouZ6vo0TNkZrZlXkg+wpD/vVIrr6hCHDWRypEVR4CIE1d5SEZ1Hf2ZWJTEzktRY7CwOmT5MBgMBrPAPQgRE7CLECR6sE8IktNkprdIUbUq1+E77uq65ZASCxVViA4eTjK25x4MlKgO0sMDRLkM9i8AAAAIk7pAUeVQjSNyKh8hEd+b9fYRHH7SWKDonnxkJ70hRYmj+aL8mQFhAgAAAMLE+vA0XkdkhMxs0vIRklJFFkdQHLGL+SGo9CZ2MgAAAKsIEwN2mKkcJenamRVTSGa110glp5+Yx/obHBcwGAxWe6vSgzm0mYWCCg4fOVsukeaOYGMAAABoSCBMLALnkuihwXzlVQAAAKBBQY5JreEps6EBWbyGq56a2CIAAAAamNpETDAhXJqiOMnZ/DipXPujsF3gD/YwGAwGa4hCJjWMmDT23ZaLiumRYTKz2ydenmnmZH0TTk3Kbc/KhNnc1qxshmeI71VvK+Xic6T5OslIzJPm7yIjtZr/62ycTGcA6gceHh4e/iHe5sKkkXcvJ7k6uGGdqj/S7jZzacpuzZCqr1Jm7Q5pnhbKbk6RHuj5wG/dI11RKRufJ11zCWGyQIrmFj+fFSugy/eZ2VT+/cFeMpIrpIeHpajh2iNWA5cFeHh4+EaQJcgxqf7YmSsic0rMzPHqeBhCMHBNk/TSVSFEmncFCP/s5Hd9k4z0JhmJpbxgycTF9+vkaDpXg0MSAABAIwNhUkW4sJgj2FNyBVeu9ZGLL0rLrNzYESKJKqypECqpNcptTsvIi7P5MVkWX3WGsBMBAABAmNgB1RmU/W5KiZSYpkHZzXukiFdmfVQKkpoh1sVILIv1mSYSAkXhPjgAAAAAhEn9wjdzR+D8QyMlUpBsTMny7dn1sdoKkv1rJ/NQstuz5Gr7kMxTAQAAAMr+IF+rm1yjmKI5SQ/1y0TXw7eGKSMkmZXrQpiMExkZ634msW48xJNZvkqmkcXxAoPBYJgvbAdh0iihEo0csfNClDgPfQvnj2SXb1B2fZQzXOvmo3EOCk81BgAAAOpfmDSEuFRID/SSqvs/+MxF3khvU2ZtlDLL1+X03/oSzSo5m87LvBkUV4PBYDAETBAxqQO4NojqCu7XZGZOFj9LL7xFZnqz/j6YqpMeHpTTngEAAABbCBPbN4Z2hUgN9uwTm9nkGiXn3qBMfIEMrh1SZ5/LFKLE0XxRFoirpkhHs3EYDAazwL2tWg/2tdFDNk92DXSTmdna/ZlpZCi9fI0U3UNmLlWnn8shIyVUp+sPg8FgMCS/NiAKOaKnSVG13Z9wKfjMyk3KJRbr91Np3GzwCVJRwwQAAACESf2geVtIc4XzMSEjQ5n1cUqv3KjitNoKiBLdS47wMEQJAAAACJO62pDOAGm+Nvk1951JzV8mI7Ve15+Jh55cLY/LYRwAAACgGiDHpBymEDkiI/Jr7vbL9UvMOs/FYKHlCA/t5MrUGoztwmAwGHJMqnGvsYnXPC1yU2ZWb1N2c6buPw+LEmfssQdyZSyhTeDh4eHha+dtL0xsAg93cC+cFNclqUrn38qieZpIDw1YS5QAAABoGNCJ7eTShLIbk0RGrv4/ieYk1eGTuTFGYkk2FbSCBwAAAGFSUew04mZk4zLsZIvPkktTdvUu6cFt2eVYD/ZYxmN0FwaDwRqiIn0th3IwaAcPDw8PD48kE8sIEwAAAAAACBMAAAAAQJgAAAAAABxNbWblGCasnsxUSHWESHNFibxp6Q3nOrcbtuD6EimqizR3s1jPJrm+vO6K5sF+hMFgsJOYrYUJqI9wmitIzuaL5Aj1k5HeEN+HHjRnUNz8Q9w/mWhjqqbrqmhu0v2dpAe6SPM2yynP+fUMSq95ovmaM7I+CwKFAACAiAmoGxTNRa6WJ0gP9eb7/SjKIW9USHWH5Y1fUR1CvNSifL0iexQ5Qn1iXSJH9ifiOi16sFdWts23DAAAAABhsgMmX1nTq+4oOaOnychsHmt/qk4/6f52yiWXq7e+ikbO5gvy/x6rYaKikiMyJBZiUmbzHvY7PDw8PFmmIn2tYtooVWPNxn1+eaMnVX20Q1fc8J1NZ0lzRyq/vlJcDMohmkc91Tja42o+L5swYv/DYDBYozfxA5aCh284l0Q5bNim1OWIPy8Ml1QSZ3REls8/KSyiODcFAACANYAwARJHeFAcDWUa2RPqhIeDKnbQOvyk+9rKtjzN0yyjRQAAABpVmCAiZilTdC9p3tayLpPFg+oKV2R9NY5wlDU6qZAjNIhjAQaDwSzQLAcRE0CaJ0ZKhZZb9gPWGSjLEM6+5bqjcjgLAABAI0ZMID0tZVzr44P9Uj7PwyP5uiHlW1fN01T29WTPwiy/HXA8wGAwWMMlv2L3Wugw092yBkllppeJ273DX9b1VZzBCqznzrIdXhwTMBgMVtuRHAzlNDqVHr5Q9fIuX9Ert76K6sQBAQAAjTmUAywjTBStosuXeSZKeQ4zzi3h0vOVOxs0HBAAAFBjaliSHrX0rOBNM1PR5WveFnLoXjLS64++HK7wGj1FDmFGaq1y62vkcFzAw8PD17j2a+2ECfazJbyZSVY+KqM5ydX8mLzxZ3dKwJe6fpq7iVyxs2Rktisyc+iBQ5L75+C4gIeHh6+lLkETv0bHzKWFXqhOQzueUeNuf5qM1EYJakaVnYI574OTc6sBix8AAAC1BcIEkJFcq0hS6UEiW9E95PC1HdmJmBNy3W1Pke5todzu0M3Ryz35yppFw0QAAABqRY2SXw2YhSyXmOfQCZV7cllm7a4cujH3/JyHZByRAXKE+vLNdYrWRXOH831wnL59y+OhltTCO0JArJZ9XbPb98k00jgeYDAY7FCzccQEu9daluPhHCEg3O5o2W712cQS5VLrlFmfEEeZSwiNEKl73sMN9FxtT4v3rcj1UL0tpIcGZM+evcvLxBfIzMQpk1gmZWuGHL6Osq2rYRqUWh+T/XdwPMBgMFgtZQmmC4MdMuvjZcs1MY0spVZu7X7PAiUx9wYZ2cT+A9DpI1f0tDRHoHsngvLgEEtGCJHU4vviy1z+R9lkXvCUiaxYPi8TAABAow7loISe5czMZSm9ckfcoNMf7KNH8UaO0qt387N9ipcvvk8t36RcfGnf33Fyq86N+fb83DQNSi68J4TDnBQoxctLr41TNrFy4izzzMY9ym4v4BiAwWCwxm7ihz1sRTNzSUrOXybjEaMHZi4j/v5tMjJbh6kfITSuUDa+WFLUJb16h3KJxcMGYGSUJ7M5/cjHIOeVpGVkB/seBoPBrKJMMCsHPICRiVNq+bqMYnzQ3O8ht3hzJ3k0l5bDNqo7cqQgyGxMyoqzmvuJIwTOWzsN+44WFywsVIeXVN0rvg+X9hmF8EouvCs7FVd9gj4AAAAIE3DcYILxQSTByJGinz7kBp+izOYU0ZZG6eUb+Vk2paIcUS5NoZ0qrKWRS65ScuMKuVuF0DGMgwWVmRPvW6PU4lXZrC+XWN4RJgAAACBMdp524a3tOQLCwyWcdJrdnCZn5BRlt2dJ93cI4XJbFkDj3ztC/cdaLkdCNFf40N9ztMbVcoGyMh+l1BK2OSk2eH249gkntDojw5TZmJKzbXhYiIVTNj537PWFh4eHh68eNZuVg91cX94wsmRk45RNrsrhHsPIPNJyFIefHMHehx+Y4n1O8b5H7AAkZxhxJddceoNMsa7m7m+wP+Hh4eGtK0swXRhUE0UlV/N5UvZ0Gza5h05iad/bNU+UdF87thsAADQQmC4Mq5qxyNAc/j1TgknWJOFpwbtl6ot+74qMCCHjwPaDwWAwTBeGMoGVzzjRVPe17gsQZjYmKJdckTki6bXRnSJvRfkmmoMcoR5sQxgMBmsQZYKhHFCFIRyFXLGzpNCDM3E4B4SLse3K1VyaUkvX9w/puMIY0gEAAAzlAFAedF8HaXum5nJV17QsK/+gCs8llg7MN3FFT8nZOgAAACBMAHj0A8zhJ93ftu/nnFdiHtA7h5EdiXPpB34mh3SCPdigAAAAYVJ+TLwa5uWMjrCs2Pkuv+8NHrLh+iiHvHgqcmptdPf9Bc8VZdmwVfHCCy+8qv9CxATUPZo7Kqf87ouIxOdksutRcEdh00jv+zkP6RAp2LgAAGBTalP5Nd+DDf4RvTt2kXRfJ+meJkt7h69VFjjb3ec7Xve2kbfjow/9e4W0fRV+eGjI3dwq81as+rlZNqVXx3G8wsPD28sjYgIOQ9Fd4gbtsbwnVTt4/TVnVf6+dp8bLagAAKDOhAnmg5dnPjm8dT0MBoOhjgkiJgAAAABAxAQAAAAAoG6FCQJiddGuAOAYh8FgsKrfe2rUxM+EncgI3sqecIzCYDAbGoZyAAAAANBoYF4jAAAAy+GOnaOmJ38LG6IBqWHEBFNKT+aBtcFxCg//qN4Z7idf98dwGUHEBNQL8ftvUHptTJy8A/AW9QCAR3xadvopdOpnuZIiNgYiJgAAAEDt4KrOgYHPy9YTAMKkqhgmDAaDwWAPWuj0L5DubcadGcKkFmBGeCVmmCuqJkyHr7InRcHxB4Od0Lxtl8jT+jjuygA5JrbZkd6YOLGfJFe4nzR3BL6KnlQnpVfv4iAE4BFxx86Sr+MZbAgAYWInHL42bIQaoTl9pDp82BAAPMr5IwR+WCa7KtgYAMLENigq6b4WbIdaCkN/G5kmpnIDcBxU3U2hoS9IXyqmadCPbv4JGcIvb05QU6APvkr++bO/Vp3jojaHI8ZTy2maK5TPdQC1U/gyYoVjEQYr2RSiyPmviutX+Fjn2t25V2lxYwwXHTsL1lrpkuKWIvAn87qnCduhxp6nN6q6F9sDHr5E7+t4ltxNp48nSu6/SvdXbuSjk8Lgq+vtLUxAGUdx9GM/cYAKRU2EQAQAPBxv+1MyWf84rGxO0dWpb2LjNcK1FEM59W2cW6Jguqo1htQ8URzfMFgJ16zwyE8f646xEZ+nmzPflfklAEM5wOJgNo6FTibNRZo7hA0BwCFoziCFBr8gK7yWSiabpFdv/TvK5FJySEG+4GviIUzAQ+FhHN0Tw4awlFBsx0YA4MALlkZNj31d9sIpFcPM0bXpb9N2cgXbDxETUBdPHzx0gLn/1hImfhYm2CcA7CXQ+wlyhvqO9Tdvj/5HWt++n0+8hNXe7C9M0N77pB7JllZ8KHSS5gri+ISHL/L+7o+RO3buWOfS1OK7NLHwNrJyLGS2FibyQ5rwJ/Hi7keqM4hLngW9tjN9G8cpPDyRI9B17GTX2ZUbNL7wBp50GhQM5dTrkAFyGSwLl9jmarwANDoc1Q0Ofu5Y5wPnk7x+68/JMHaSLuUoArwVPIQJOFqY+CFMrIpMSvYiKRk0+nngoNjjv0aq7in5b1KZLboy8Q3KGRlsQERMqg1G605iqu4ifXdaKgZQrOjzES0cq7DGzUYI9n9aPEB1lHxXMIws/fD6v6VUeguVVlH5FdQbGpJerR/R4qaKGM4BDUpw4LPkigwd62H15r3v0fLmFDYegDCpR3Q3hInVUVRN7KcINgRoOFyRQQoNfvZYf3N96hWaW7uNQmYosFZDYWKYsEc0Tffnx2yR8m95r7uiOGZhDWU8hBns+wwdp5bPwvooXZ38NhQd+ODhuxb/FCOwj276TtIrMjms7zV3mNsO47iFNYQpupti53+JFM1R8r1gZXOark+9LHvgmKYJs7hhKAcciCOA2Th1M5yjqOIJshUbAjTC2CWFhr5wrNloPAPnh9f+hHK5DCqqovIrhEm9wj0mVIcPG6KuhGQHNgKwPZFTP03OYHfJ7+fpwFfGv0nbqXVEm6ie5lpVB702hzF/RAP+mF7n3jgYJKkrz/ssJy6+OH7h7eo9zWdlH5zj8NqNP6fk7rRggq8Tj4gJ2BsrRSfhutxtyo6gBMB+uML9FOh74Vh/M3r/xzS1+B42HrBYxAQxsWOb7o6SqjnJSCMQUW9eCkocwzCbmebwU+Ts3xPaWyv50j8x/xaNzb2J6beYLoyIiR1ACfr6RXUGjlWWGwDLBwI1B4WGv0SaK1Ty36xvz9HrN/49EkiR/GpNYcLKy8jrMPhSvMLThNt2foJXvb24pIO2s/9wPMPbwUfO/aJ4WGor+ZofT63RO6P/hbJGFsEmQvIrIiY2QHOFxROKExuijnFidg6wCb72S+TveKbk9/MMnJff/T8plYmjFgjqmECY2GYYB71xbCAuQ6TqbmwIUNd4Ymco0P186dFx06D3xv6W1jZnUQ3aDh7CBDBcpEvDrA5bcJziUwBYTly7w9T82K/JmWal8s7o39D82hiGQQhDOXUgTLCLSzXd1yIbwgEbCBMZ+cIxDas/42hfZOTLpDpKT+KeWb5BV8e/I/8+PwwAX+/e3sIE53nJ5vR3YMqtTbyqe0lzBnFcw+rMFIpd/NqOsC6N+dVRujb+EmaxYFYOhnJsN4yjauTwtmBD2AgpNAGoI/zdz5G35WLJ74+n1um7V/4N5cwcNB2GcupHmGAHl2aaOyr2EIZxbDWcE+jAsQ2rG/PyDJzO0mfgpLMJeuvOX1EitYlZLJiV8+jXydpcnnHKl5Rf4kVOgt1Mc3hIc/qxLWCWN4evmZrO/v3Sr+rixvW9K39MmWwKs1cwKwdDObYcxtGcsn4JsGHUBLNzgMXRnAGKjPzUseon3Zj6Hk0vXoOkw1AOhIldcfrbSDnGtDxQR8KEe+dg3wKrPhQpGrU88RviwShY8t/cnP4Bjd9/e6cLrQlvU29/YVL4kPAHeoe/c+d7greZVzWHbMqI4xzeij7Y9ylyR4dLvpQvb0zRa9f+In9wF6aVwtvTI2LSwE8smlM8VaOomq0jYoFObARgOQI9HyNv62Mlv39je5Eu3/oryuUySA5F8iuEiZ1xeGOkEEL9tt7H3AANwznAUmK561jJrplcir715v9B6WwS+ReEHJO6FybYwQ+ZJuyJYTvY3BQ1n9yMbQGzRmmCCEVGflIcl6VN1OQeOG/e/M+0tjW/U3vLhG8Ab/OICS4Fh5Z+fmA6KcHb2Odn5+CYh9XWWIy0PvWb4trjLfkK/qP3/x9aWptEJVRUfsVQTmOEU5F70ChwHhHPgACgdigUHvwsuYI9Jf/F+P136NrE9/B40YAewqRRhQlKljfOLUGIEplrAkCNCA9+jjxNp0t+P9cpuTr+Uj60v9PcDb5xvL2FCaKnB5ps8naM2gHAJkIUxz6sBuYOD1J05CdLPlY348v0nTf/NZmGgSENDOXYMWKCq8KBJaB3K4IicNgo3uFtls0acfzDqnqt8bdRePgLnIVd0hWbe9+8fv3/pVQ6jiRQJL9WnBr1ygEH7gwhTIxMHBuikRCiBDVrQHUPORc1P/U16UvBMHP07Tf/tfAGJF2Dm80jJmCfKHGHSdXd2BANKUibsRFAdVBUOS3Y4Wsp+U/evfNturd4AyXZ4e0tTKA895sDs3EaFs0VIkU8veI8gFXaoqd/hlzh/mOIkm/R5Ny7KMUOX9WYCXJMLGLOQEfRtoFvJM/NGh2BNpwHsIqat/kshQc+U/JV+v7yHfrR1b9AKXYYStI36hMzhnEaGy4HDkClcIX7jiVKltfv0Zs3/wp5JbAGyjExYMXm8MRwxDe46a4oqYoL5wOs7KbpPmq79FukqI6SLs+pTJz++kd/RJlMameaKMHDV1WZIGJihYiJE7VLGh3u54caNqDsx5WqU/T0T5PujpT0/pyRpVev/oXsGoyhC1ithnIwXdgCmGYOGwGQaWSwEUBZab7wS8dqc/HSm/9GFlJD5hf8Qb4BIibY1QVvZpO4ggIy5HGA8wG+PN7ffokCPR8t+fi7Ofkq3Zj8EUqvwzdmSXr+eAb8rs9l4kizaHAzjBzlsimcD/Bl8e7YGQr1v1DyNXl05i26OvoySq7D0F0Y5MmmNrARGpxMfLEGAVNgR7hYY9ulf5hPXCqBtc05+sar/wo5FLDGni7c+vjXKTL4GdKcflxFOGKS2iRDPC2DBhYm2wvYCODkF3TNRU1nfkZcWwMlvX8rsUo/uPLvKZNLI3IJs8x04Zokvzp8zRQ7+/dkaCi+dIOSa+OUWp+gxq2oZ1BqY5qcgXZUFmxEbxqU3pwhV6gX2wP+RL71iV+VjSFLeiDKZeivf/BHpKo6psHCY7rwLooiqxFGh79AA5/53yg68iXytV4sOQRpJ5Kr41UdwwPWipYgYgZOSrD7ozLhtTRMeuPGX9Hs0h35tbkjbODhD/MO3VW1Y9ky04UVzSlEyjlp3GF3Y/pH8ikysXy7IS4qRmab0lv3S+74CewBTxVPrU9hQ4AT4W9/koLHmIHz6tX/SFPz72N4AnaoqZqDetou0PmBj9PzT/wStUUHGk+YPBDGcXgpPPBp+XV48DOUXL5Dmfiy7S8uqbVJcga7xE5pwpW2QYgvXpdFsAB4VHjohuuVlMrU3Pv06nt/SV0tpzDLBLZrqnh1xk7Ruf7n6bmLPy+/VlWtJse05a+ITn+7tGDvxyi1cY/Wx1+mbGLFlhrVNLO0OfN6PtcE2B4ewkmujpGnaRjPZ7BHMs3pk8muaolh9vtLd+n1a/+fuNYYmGWCGTbUEumjU73P0jPnfoq6W8+SrjktcW2so0c1hVzBbmp57GtkGjnamntHJswmVkdtdanhqcOcEOzwtuRD/YWQP7ytfHp7njLJFSqULbKa+dqfIleoh4xcmkhzQAJY0RSF2p76zZLLzceTG/Sfvv+/Utjfgm3XoBYNddJw94fo0ukvUF/7BXI6PJa829dlDFlRNQp0PCUtMvg5SizfEmLFsM2TdDa5JnNrOCkY2A2TUpuztDHzY/JEhyy3djwzqOX8P5CihGka+VI+uhNfFKJ5XQ6rSjFlZJEPVWPCfS+QN3amtOhcNkXfe+fPaWt7mcK+FswuaRAf9MZooOMJemzoRRrofJw8rkBdHNt1P7jNoUxO/GLLJldpffL7MonUDuJka+5tUhSNdE8EV2EbkMts08a912QBLJ4ibK3zyC9E/mfJ3/r4gbPiOI+BzRPJi6no0Od3jtPVvJBeuSM+U77nk6p7sLMrDCe6BjqeLlkM//UP/ndKpDYxhGFz87iC1NN2ns72f4yGusR90Ruty+PbVll3HNJsOvVl+XWk/0VKrI5RemO2buNuZi5H8eUbOyUKDNIcT2AcpN682G/ZxCpt3ntddg/ObC2Q7gpb5hhTSKVA+9MU/NCzMun8Uc45Nne4P3/eDX4uL8LETTCbXBGCZVQ2J1RIE8t3I5ZeBnP6O6nlwldK3kfv3n6Jbk+/Qd0tZ3BK2sw7nV7qbDlFp3o/TEPdT1HYzzVs6r/chm2nA7ijQ9LC/S9Qcm2M1ka/LZ9Y6zIpNpeSQzt8gc9szZO/45LMRVE1JxmZBJnuHK7WNVeRptw/fENWFIWSK3cp41qgzZk3yB3pl1G8fBjVOuvM69X62C+TM9BR/giM+KxssmicFCyf2Y0asVDj7cPDQYrmIFV34/gp0Th6GjvzMyXP5Lo29gNpKEBnD6+rDmprGpDDMpwr0hTqENcb+3WWqYkw+e7b71I0GKBTPd3kdlY2C5jzUTzRYWlcxGpz5seU2pjKh57rcYgntS5nJ7FQyQlxwt7TNAJvUc9ixYqRxY4P/VfHKMZVRsHi8ElzBbvk9+GBF6Xnzso8LMSCxRDbjIeD5EyTBiy2ePi1TKeOp3+75FYeS2vT9Dc//FfU0TyMYY46NRYdsXCPnDHDUZFYqIs0IebtTk2EycZ2nG5N3aPJuQVSxYXnsaEBoQKj5NAruzp8oQv1Pr8zRv45ii/folx6C1c80Bg3Ns1JsbM/RxFx7HPukpXgqEmhNIAULH2fkr4tl6ZMYpVSa+NSvHAPGI6yWG39q0Fk6PPkjpRW5Gp9a5H+7q0/o5yRxYFfT+eouB9Ggu3UERumU30foWYhSpw8BGoBOGZTrceEmg7lsCK8t7QsTh6DFtfW6YmRIbEjQtTd0ix3UEU/uKeJgl3PSktvzdH6xHcpE0cjNWBPgt3PUvP5r9Rd40wWU05/qzQm1PeJ/LXjiV/LR1jWJoRgSZDuCsn3cl0Ye4qSz5Kv5XxJ7+UZOP/hpf+ZXE7fzpM3wVvYB7wxevLUZ+h0/3PUEumx1MyZta0tWt3cojvTM+I+naPPffhD9hcmxWRzObq3sEhv3rhFfW2tFPR56Wx/L4X9lb+QOv1t4qL9i3Icb3vhqrzYpYR9oBPh4evT8xN2Po+k015Plqq+O1NICpaefCS09YmvUy65LhuD8tAt52RwLhZ/X6/7kfdhMzc9Lelhz6AfXvkPNL86KcP/yMqxnnk9Ybow9Ek6N/AxahZCJGChmTNbiQStbGzS3XuzQuBmafz+HLU3Ren+8or01aImwuRhOy6ZydD46DgtrK1TIp2mJ0eGqDPWRH5PhachKopsIsgWGfwJmYeyetdBhpnFCQWrK9PcYYoMf4H8LY3VFDM/vT4qrhXR3UiRFCyPfT2fn7U+SblMIi9ohLhJiu+tvB8dvlZqOvXTrMRK+vyvXP53NLNwGyXWLWRuh5fO9D1L5wefpy9+9LcoGrROZe9EKkXLQoiMzsxSOpOlu8IXC5G9x6Othclxduqa2Gg3xifFCfcOnR/oo6ZQiIa7OsmhV3aMmce8fS0XpHEeysb0D3eSTm9hXABYOpIQ7HxG3JCf25ntAgoPHVw/RtaQYcHS9WHp2x7/FTnDjRspGtm4zHHhhPm0ONdrDefEtT3zT0ouN393+jK99t5/op62s+iGW9MuvE4a6r5EF4c+SZ/9yK9TS5Rnplnj4SAlHvpXdoVIRuZ6PhARedg92dbC5BFZXt+g98cm6O69GXI7HXRhcIBaI2FS1cpOlyoUn2LYJ7ip4PYiHsthljIuftb2xK+S09d64mN+bPa+TEbnWXPRgJ80zb7JprorSPpO/kagIz+G3nrxq+KBZFtGWDiHZTvQKbSNTunNKtVFEjeyppGfLHkIbvL++/T6+/8ZArQGaOJhoL/jIl0c/iS98PQvy1lQVpnCyykSLET4fE6l03RjcpraopGqD83YWpgUMAxDKL77FE+maGVzky6dGpEbuzVa+QqpPM2RLdz3CRkGXht7SYaIAagVDm+TuIn9LvlaL5x4WUtr63RTXLyujo0/8CS1nUjSYGe7vGd2xJrI7WLBEqx45LKmNxynj7zNZ+XXhanVLRf/gawdxCUHcpk4xcN9UkRwQ8ZyEjv9M7LEQSlsbi/TX778hxQLd2KKbVWa3ynU2XyKLgx9gp5/8hepu/WMFCdWuTdysirnhvAwzfWJKfnwvjs0Y5p1ce7VfYG1VDpD40INvnr1Gg11dchk2bN9veTzVDiMrSjkFheltid/TRaK2pq9LIVKcvUOHt1hVTEO8Tef//syH+qk02eT4mmKBcnr125Ikb+XjXic5lZW5QVufsfzhY5/PtTZIdeI88BcTic1BYPkdNi2diOpDg95mk7lBUtbvhpzy4VflMm26c17lE1vUWJpQN7AsomlY+9Xb/Npajr1pRKvf3F65fKfioc0fjjqJFCRi7146O2nswMfpWcv/gz1dVwUgtwafaJYaKxvbe8KkWvjk3Jma+H8NOq0h5ytrh78VMfZxDOLS2SIHfb48GD+6a7iRdx0CnR9WFqhPooVC2sB+1wouR4PzyTjYmUnesIS5wkL+++9854senjcJyo+5xZW1+SFcHHH8wWRpxkOdeWf4LuaY0KoOKgpFKz4uVhTwSJuVu7IYF6wtD4mffO5XyAzl6HU5ozMVUss3RDSQ6Fccu3ApGRunphvnPjwnASegfOXL/8vlMmmMe22zD4a7KCRnmfo6bNfpIGux8Vx67PMcbYpHgYm7s8LMZqUQoTP28J5x0M3dsC2jzX8VPfe3TH6zptvywJurCL72ttIq3Q+iisom2uxZeLLtD75d7JOCgDlgDsStz3xdTnFvRznyHffviLztTgprpwkUmk5LMQXTM4NK1w4ebybk9dZEHW15AVLTAgWj8u+nYq5IJxbDvnQbi2S5rM/Jx5ecpTeESzx5ZuyWzMnLStqaZU937j2X2j03jvU03YOJ8YJCfpiNNj1JD15+tPCXyKfJ2SpB+7J+QWKJxL0vhAiYb9v93wq93nb0MKkmgFvLt7GO/Ht23epp7WZfG4PXRjspyahMitdxI3H/mNnfjZ/oR74NCVW7spQLwDHPlE9UYqd/qmdnIeTHbd8ofvBe1eleOAcrYOmBVbKuBTA0kZeqPD/Llxgl4R4Ge7qkIKFCyw6dZ1i4mHCKwSLYtPpzjz7hyMkTCGXpVQuX/8GXR97FTkfj9yFN0C97efp/ODHaKTnQxT0xyxzXPCwKldF304mZESEy2QUzpN4KkUhIUxqNYCMiEkFyGRzdGNySoaZN4X6vDQyLId6IoHKF3Hjvilssj7K6iit3v2WzPYH4Oinbad8iubprSed/sth3ss379D8ygrNLC1bKiufizlx0h5fgHnMvHAh5orQLFiy4gGjt7WFdE2nlogQLG63bGfRiNxfGqVvvvp/UVfLaZwgJeJ0eKi79TSd7vswnep7Rlzz2ywjeLl+yPTiIm3FE3R9YlIOdxaO/03xs4rX70LEpDhsYtbUb23H6fb0PfreO1foTF8vRYP+KjUV1MnbdEoaC5ONe69Tan2a4su3d6NJ8PCyQqQ4Rtqf/HVy+FpOfNxxvQKeMsj5JO1CjNf6/CvVZ4VgWWOhIoQUX7jZ8/rzMNRwd6f4fY5621rl7KDmcFhcxN0VLx9Qa9a3lujc4PNCpDmkSMH5st9rQtC3xwZpsOsJKUZi4S5xXFhjBhk/IHAeJIuO6+OTMlF8due4Xt3YtPb5iYhJ9eAIyg2hVMfvz5MuLmqPDQ9SWzRahSJuHgr3fVJ+HR36rEyazU89xoyTRjYeAuw58/vkjZ098THGN/CbU9N0bWwif8GzCTzbgJuBslDh8PauYBFPmoNdnZQTF/+ethZyaDo1R/KCRbdJLZbT4omfjfnS879N23FOOh6lZGqboqF2OXV1fnk8fzztFP6yu1cVVeznbllc7uzAs7IjLxc6swKcTjDHkcDtbTnzjYXzrBAmfLwura/b6ryEMKlIEMekqfkFyoiLGifuPXlqmFrERY1nFVQ8H0U8FYfYej4mE+JWx16mbHwZ9+kGMlVzU+vFX6ZI/6dKLkF+GJyxf3PqHv2Yp/9auJBS2QWLOIe53wcLFW5nURAsfGMY7OyQQ0YywiJESks0IgVLpbuaVzQCK15+b4SGvU/J7y8MfVz6L37st2g7sS4+9xgl09viRt1NmhBpCyuTttjP/Lm5C297bIjODXxUVld1Ob2WuY/Mr67JIcmbk1Py3sF94ArHIYQIhMkjwxcwFil8Ye/vaJdNBbkkfshX+WljXO2x9bGvyumA2/NXKLk6TondJmTAdggREhl4kZrP/jypjpNdXGXxwdn79HdvX5HJo/VSUKkaN4ttIdZYqKTFuV0QLOxZsKSzGepraxM3b1VGS7kOksvhqOvPzDNLeCiD4Zs38/nn/hElUps0t8SCJS4evHrlEMfi6rTlE1YD3ia6dOYzsucMCxGfJ2yNY4u4Kvk6rW1u0+2pacqJdZ0W947C8QUhUkfCpJ7GLDlLmsfnuV4DF3R78tSQTJqtdFISlzXmAk5sPNTDTQXpjsZ3Hxy5NsEbO0NtT5anjDwXQHvp8tvkc7vlzbfezrNaeR4K4jH+bM6Qns9t9gPigYT7iRTKDHDhOZ845z2u+q7FwjNS+jvzdVbO9H9E+s899w9lsba55XEpXNqaBqRgWd2oXakDrztIj418SkaBfvaFXgr5my2zDdc2t+SsstvTM3KoZuL+3O5xw96u5wsiJhZleWNDTuF66fI7dHGwn2KhkHziqng+iniS9rU+Ji2X2qC1ye/LIR9CU8G6RE4lP/uzUpicFE6i+7t3rsikOg4fszABJ4cfSPhGw8NDxYKlr71VzqRgwcIzg3j2BG/zilebrjA8FNLbnq+JwgmjzGef/XXxWZM0vzJBieQGdbackpPVOQG33I3p+P+fHXhO9pz5yY//Y5mwahX4HFuVQuSenN3JD6rFQgTYQZjYIB/ANExaXF2nK3fG6PbUPdk75OLggJzKqFahiFvTyBfl1xGOpCzfpvT2PCFRw/rGxbZCfR+XHYB5KvBJ4OHGN67fkvlQ9xaX8hdIbOKKWzqdlTck/rpYsPS2tQgxk5GRFk5J4xC+z+2igNdb1zcJp8Mtp9oyI735Joc/8ZFfFcdfSuasxJOb4vfvSaFSECylVFjVtXwX3sdPvUife/Y3qC02aJkpvBxFW1nflA1jOfp4Z3rmQSHSqMe/vSMm9tpbOSMnDtx7tJ1IyFoMT50ekQ0Fq9FU0B3qlRbpf4GSaxO0OvZtyibRVNB6KORtOU/tT/2mjJac9Oy5OTElp/6O74SQoRhqbywUuUaMpioPCJbu1hYZfckLFoU6mqKyDgvnrdVz8TjuF9PZMiK/Hu7JNzn89Ie/RrlchhZWp6RgGZ+5Io/9rcSqFCLchZeFCL+vS4gd1SJdeLmCKlcllkJEfM2zZx6MiOD4rqYywVBOmeFGSqMzs/SDK1fpVE9Xvqlgf6+8EFX2vqeSOzJA7Zf+EZm5NG3OvimbCsY5LwXU9onT30axsz9XlmEbzuq/IUQJF2JCCLk+4KnL3EeIZwIVC5aulmZKpliwtMm+OfxzLs0fDvjrunicpjlkDRFmsOtx6V985quWWkce9mQhwtfqlBCN3IWXh+QwNGMNIEwqCI9LcmGr6YVFqTWfHBmSUzcrXsStUC1UWHTo85RYvkVGLoUdUmU4L4j72uRr1ZzsRsNTYFmQvHH9Ji6cNoFnUHEdi0KBrV3B0hyj7WRK3NQ7ZJ2OTvF9vmtzwPbF4yomDsW25oRVzg1hMXhtfEJGtHeTVTF7DcKkEQNgckya8gWvnhACheuj9LW1VvxCo7vDFOh8Rlomvkir469QemueeF4PrDJmKiqFhz5LLWd+rixl5O+Kpzru/suNKBFMtr/xdFOe8eFeXJLXDW4fwJ4FCgvUoc4O+T7+3iMEC3eXtUvxuLLdY8Q25IrBPNzJ9WzeHxuXlYELQoRbHOBYQ68cUKTc+eS4fPO2FCZ+r4cuDPTLlvCVxuFtppZzvyAPsfjSTYqv3KXkxjR2Shnxt16k9sd/RW7rk8LHCc/+4iJgmZ3pv6Cxb7aFPkJ8bMzteL7Rcrn+fISFBUuTjLBw1+Z6Lh53XLgSMOdc8XD61dFxeU0tbB+eSQMQMUHIpJTs/kyW3h+dkNnfW4kkPXV6WGbyV76poCLzHdiaBj8jBcrK3W/mmwo2SAnrcnunr4Vazv682Kany3KBfUUIEp6muiFuRH7OT8L5AjvC+JiZX16VN2KOyhZuyFwGfbir84OuzY581+Z6Lx7HcJfsibl5igt/dWxc5vMVPjfXm8JxQZiVA2VyMtvY3pLli1956x1ZYTYaDMqmgi5nZS8gnI/iaz4rLZeJ0/rUDym1eY/iS6iPUgo8VMMl5IOdH5YNGk8CR0VevXpNJuXNFKb/4tyAncB4puDCal6oLK2t7d64efbgSHcn5QwhWFpZsDhkTSYrF4/j3JDJ+XkZHXp/bIICXs/u5+EWDGG/D/scs3JApeAbE594YzOzpOs6Pc5NBZuiFR9H1hxeig7+hPy6aejzFF++SdnEGnbIIVEnHrbp+tA/lnk8Jw3R8/6eFE9/E7vTfwGoHDzcsbi2Lm/sKxsbuzf45fUNGunpkkPOHGHhyApHWLw1KNrH03Z54sBmPE7XxialaCqsJ/+MhQnAUA7iJVT9JLhpcaPiOfZL4oJx6dSwFCidsRhVejYhT3FlC/d+nFIbM7Qy9h3KxJdwxghc3Mvo/FfIEx068bI4MnJjckrOuCmUsobBamXJnWsNCwCOqhSEwOLaGo10d8uZRFyXxalz1+aQrHhbrlosnOjNze424gm6Pj4hh51mFvP/n5OBO1w4P5D8CiwFPz3wE/Vr71+XJfA5bMlDPsGKNxVUyBXskgmdppmjrbl3KbE6RomVsYbbB5rTTx1P/gaF+56nk07/5ankPGXxzRu3ECEBloeTR7kkOwsVzlspCBbOZ+EhZxYVsmuzrskZhyxYHjbjkKMynMi7vrUlhTm/vzCEydEcnBeImIA6C8NyYSA+qTkv4dKpEXkSV7pXh6JoFGi/JK1p+AtyZk/+Bm3vGgD8uZuGP5/v/nvCMvJ8AefaNt9/9z15AQegnpH1QbbykRWeylwQLNxQknNYuDEil+p3aLo83jfFezhHhPPpGB6q4ffztQxCBNRWmCAmVjbjfj3v3R2jv/3xZZmLwuPBQ10dVclHCbQ/KY1L4K9NfJdSW7PiN/ZKmuXOzu1PfJ0cnuiJlzU9v0gvX35b9k7J8vRFHL8wm5ohBMnGVlwKFZ41U1xADj1nCGM5VhQmJl5lfxmmIZ5SVujt23fE00iLLG392PAAtUYiFe/HobtDFDv9U/Lr6OBnKbFyh9Kbs0UqtP68K9BRtjwSfqJ8+fI7Msl1Ix6XtWtwxOKFF1719sJQDjjhcMG0zFzngkxPnRmh9qamqgwdeCID0iIDL1JydYxWRr9N2VT9NBWUM5MGPk2BjqdPPP2Xk5Z/9N77cmy+kMQHAAAAwqSh2U4mZctuLml+urdb1kc528dNBV0V/b+cl+GJDlOnMCOXpo17r1NqY4riyxYd6lEU8rc9Tl3P/FPSXSerwsuRkSt3R2lybkEmLEOQAAAAhAk4AK4Oye28J+fm+E4spx/zTdNZ4SqQnDAa7n1efs1Js9tLNyiX3rbMduFZR20Xv0rucN+Jl8VChKNVhbbpAACwFyS+W1WYmPC18lxFfXZxST7ZL6ys0ZOnh/NNBdvbKt5uXXdHKNT1rLT09gKtjr5Eqe15Mg2qummOIHU+/dsU6n72xJ+LG4bdmJikN6/foo7mJhxn8PDwB3ru4eN1ueSMpLpbf7sLk0IiDXxtfSaXlUWNfnztBg10tMsZIxcGq9NUkPvLtF78ilRK24vXKL4ySsm1iYr/X84daT7zUzJh96TTf3m6NkdI/u7tK7L4HY4reHj4w3xnS4xaoxHa3I7X5frbP2ICLAcna47dHaWl9XXZIOvps6dkldmQv8JF3BSFfC3npTUNf47iS7dp+c43yMilyv6vgp1PU/sTv3LiMvIMD9t85423KBzwy3oOAABwGCxInDpuuRAm4JHhKa7Xxyfljffi0ICMoJzu6ZFloisJRzD8reelcR7K2uT3KbXBTQVv0Ekm4LuCndT+eHnySLiX0XfefIs0VZXJxeGKd4MGABz8TKPImk08NMIlEkI+nyw0WfB+j4fcTqfMo6v0MPURz10yGs3X0EKkBECYgBPCjb24iNvdezPkEIr/yZF8zx7tISWnT4rm9MkICtM0kq80e9x+PfllfJ4CHU/KmUInIZlO0w+vvE/r21s0t7xCnc0xHBwAVAGONHDTPj7n2CLiYYDz4rjRYMDnpXZxPWIfEzd/9tFA4AHfHA5Jz9ctFjC8LJ8QLVxagcvnV6ogJQunjlisZqIIwuQYmCasHi2XM2lq7j4lUxlaWlunD509LU70SFVu0FzwjC3S/0lKrk3J+iiZxMoRFwRNDtuEP/I7pLkCJ/rfhmHSO3fuis+en/7LnxfHAwxWOdNUTfYB42gHNw3sEgIk6PXKAoXs+YbP75GZDyaV7LkfD3dMDvn9cjksSNhHggH5v7wuN7ldTlrb3D7xvYpnPg53dcnoDa/33vWpx/1i84gJavvWu6UyaRqbnaUfXHmPhru75BMMJ81y8myFA6PkDvdSx6VfJ9PI0ebsZUqsjVNi5e7uO3i4pv2Jr5E71Hvi/zY+Oyf7enCCa16AYd/DYJUwDio0hQLU09YshEhs94buEOIhUaWoTFT8fxYqXOfJ73HLaAoPXy+trR3rs2iqQj2tzWQceTdHTXoM5YCKEZdF3O7JzqAcGn3q9Cl5E694ETd+qup6Rlps5Iu0vXRTRlQKNVNOAueRcPfft27expANAJW8CQnh0S1u4vyAE0+mKODJR0ZqjaqoMpLCQoWHfVi4cKTmYQmsPMR9uq9H5rdY4XNgKAc0PNwG/d07d+mbr/2Ynjw1TLFwWFxwOquQj+KnYMdTJ14Oz0ziCMn333lPjkcDACp0zmoq9bS2yOvDViJJuqpZen15qKcwpMSigxurL6yuPfAezsHrbW+lDDfpBPUlTBC0tL/lTJNml1fozZu36fpEqwyLPjY0KBPWFAsmgnGxuYm5efr2G5cpEghQ1jCwH2GwChif/53NzTTU1SWjrYqi7t4X6sV7xfWMh61ZrLBC4ciIpml0pr9X/MwlhEm8pOVgIMdKEROcnQ1lWfH0cG1sUiaUrW9t0YfOnaHOWBPFwiFLiBKedfSt19+UTzvxRIoi/gD2GwxWAeO8kcHODkqlM/koap1XcuXhHp7tc66vT3YN34onSv97KBOrDeXgDG1U20ok6NbkFL1y+W06K54uYqGQ9DyFr9okUin67tvvyovJwuoqklthsAqZrqni/GqSYoSTSVPptO0+Yz4QbPd9aWthAgDR+ta2LOI2NntfzvO/dHpEigNHhasjcpXWyzdv0czC0u70XwBAZfC688O4XIgQBcaAZYUJnh9gxcZT6rihFed1cPIs10dpjUSor7217PkoXCTu5tQ03Z66l69Hgu0Pg1XM+Bzj5qCb8Xg9j9hUxCNeYrWICc5Y2BH5KJP35+nV967JsWju08Ml8aPBkxVJK1Svfef23XyEBNsaBquYaYpKva2tsvmbQlAhtlEnGMoBjQ6XgB+9NSujKJwPwpEUOV3P5z3WMjjx9gfvvkftsSZsVAAqDA/FnpfFFlHHA9SVMMEjBex4trKxQVdHx+hbr79Bj48Myd4Xp3t7Ds1H4eGhsZlZ2YSQoy2GaWA7wmAVNi4LMNjZTvHUyTuDcy4YdznniAs/nCTFMueE52Z4/H1zKEQLa2uy3hC3yGhvaqL17W35/mQqLYWRtUHIxHIRE0Tx4B/VL66uySGZm5PTso4AF3IrbirIRY94+q/LocsLZJQC2G7w8BX2nOTKw6SP2hAvncnQ/aVlWnNt0tjsnGzId29xibrEMgt+VvyeE+X5HOcKrItCkHDvm/vLK/L85/fxjB/23OBvdXNLCqWE+BmXl7eiNKknb3thgjMZ/qTeEE9UnMTKRZqW1jbow+fPyAsV10ph8cL9NrCd4OEr77k+CSerb8WTx/o7jmxwJOTGxJSMhNxbWJLnLf/8pOvFRRO5FADnl/FyE8kUbWzH6XRv9wcN6eAtqUyQYwJsAeeS8IybwoUNAFAduDw7536pSmltJzghdml9XQiGdbolHiz4fE0UhEgln4WFGuESBdzTa3Zphc4P9O50MfZiJ1qMGgoTSFB4eHj4evacx9HT1vJBxdMj3s95XrNLS6QsKzQ+e1+KmVqtt2HkZKNOFinnB/rIJUvLY39aJWSCOiYwGAwGO7bxzfxMX5PsdXNk3yzDkHWKFFWlyftzUpBYqYbSyuYWzS2vyAKPnKeCfVv7OiYqAQAAAMfA6XBQb1urbFx36AMoN/JcWqZb0/doan6BcjnrdtzNinXj6Mn1iUlLr2ejUBthAukJg8FgdVs87ewRU/WZ5bUNmZg+MTtHuWyubj7bxua2rJmE+2BtQyaImAAAACgJbhHR1dpMXs/BU2955guLkVtT05TJZuvrKV1V6Ux/L/m9SIZtyIiJiRdeeOGFV929eAbNB4XLPkiM5DyS+8vL9M6du7SZiNfd59I0VU535hYY1Uokrcf9j4gJAAAAy8DTavMzaR6Ep+C+feu2rL5qmmbdfS7Okzk30Edetws72SKgiR8MBoPBjjSn7qCu5mZZIr7ws0w2RzcnpsjjclE6na3Tz6XTQHu7rDqL/UyNnWOC/QuDwWB1ci9SFBru7pQ5GIWfcY+aO9MztLS+Ubefy+HgZoMD5HI6sJ+tpUtqNZSDXQyDwWD1YNyzJp97wVGSDE3OzdPtqWnK5rJ1+5k8LqfsoeMWouSDe1K1PaSJxYQJAAAAq+P3eqg1GpFfb8bj9O7tu7SxvV3Xn4mHni4M9pOuoSOLVUGOCQwGg8H2mSJew52d8pI9NnNfVkVNZ7J1/ZkCXi/1t7fTdjJR+7svAibWipjgnIfBYDBrWywckmXkuTkmV3Ct98/j83joXH+fnBpsBaBLLDeUg9MeBoPBrGpul0Mmhb57585OJdT6/jzRYID6Olp3RImVGuNBmlhnKAcAAIBl4WGcadnfxqj7z8JTgn1hN21sx2llfSPfuM8CHlhNmOCBBAaDwSxrXFqegvb4LJwXwzkyXYkk3VtYlEXirOIRMLHUUI61gmnw8PDw8PDwR3vbCxMAAAAAAAsJE2hQeHh4eHh4xEwsIEzkcJUJDw8PDw8PXy++WmBWDgAA1EN4W1VlaXie+prNZqXnaqxc+MyKuJ1OWQulKRSkjFhfXvelNXTwBRAmAABQ13C10nMDfdTb1iqFSNDnE+bd9YEdz0+0PNujlnDtk/ZYE3UIY1HC5et5PQNej/SRgF+WhGcxpSgKdi6wjjAx8cILL7zwOvLldOh0YaifelpbaV3c4PlGftDIP9/eg34fhcSNX9dU2kokq76uvBIt0TB1tzYL8RGQ67t3PQveoevUJd7n93gonc1gT9fRy94RE9QJgMFgsEMt4vfTcHcXbcUTdOgd/gDvc3PTvSitcgGvKq2rpqh0tq+X2sT/Xd/aLnl9OWrCfWtM06SZhSXsd9Qx+WDYEkEjAACwDhxJODfQ/8i5I/x3p/t65LBJxW8gLC462ykaDD7yMsJiPXmoCkM7AMIEAAAshsvhoN721jLcpBXqbm2RIqeSDHd1ks/tPvFywn6/zEsBoGbCBCN1eOGFF177X30dbbuN5syd+Pmjes77GO7prNi6ej1umVdy0vUseJ694xPLxFGAHJPaREwwVgeDwWAPmMfpouZwuKw1sThiEvL5K7K+HU3Rsq1ngb72NhwLyDHBUA4AAFiBWDhIlUiziIWCZV+m3+shbxmGcPbCM3p4OAtgKKdmQRN4eHh4+LznOh+VWK5PiAhV08q63EKya9kLniu0W5MFxwWa+NVAlsBgMBiMzeXUSd8RD+WGgzB+j6us6xvwVS6p1uN24Zho8LEc5JjAYDBYjc2lOyv6qOvSHWVeX0fF1tep6zgmkGMCAACgllS63000FJQ1R8oBz5xxu5yVuympuC01OjUqSQ+DwWCwgmWNXEWvuS2RCHmEmOBS8Y+6jiwYhnu6aLCrkza24xVb11zOwDHR2AGTWjXxM/N9lOHh4eHhKZlKVfy2InvvDPZTzjBoZnHpWOsXDfjpVF83JZKpnZlDlVtP7p+D48Ki3t7CBAAAQIF0JkupdKYq/ysaDNCl0yO0Gd8uYVhFoc7mGDl0h8z9SFCq4uu3nUjggMBQDoZyYDAYrNa2trVFLqez/Ms29/+Mc0RaohEhTpKH/p3D4aDHR4YpFgnL5nylLPekZoiFrm1t43ho8KEcZBkBAIAFWFrfIMMo/+V/fPY+3V9a3ndn4SGZgc52WW11b/JtJBigkZ4uWUhtL5lMlq7eHZf5KuVmYWWVsrkcDoYGp4bThU14eHh4+B2fTmdodmGxrI+4y2sbMtpxe3KaxmbuS1Gx9z3cQO+JU0Pk1HS5HlwW/8JAP+mqtu+9i6trdHNiilbW1+n+4jKZRvnCJizKxmfncDxY2dtZmCAkBoPBYPttfG6ekmXKNeHIw+3pe7vL5gjHWzdvUyKV3vden9tDQz1dNNzTLXNK9nY3NsWNaXZpma6NTVDWyM+aSaTTNCnWt1zw8pNimTgOMJSDoRwAALAIOSEmxmZmKZ3Nnmw5Rk5GSFLpB0UI3/hZrCytr+/7G05u7Yg17fs55328LwTJ/Mrqvt9N3J+jlY3NE39uniXE0RgAIEwAAMBipDIZeufWnUeOnGSEuLlyZ4y2k8kDf28Yhox8cE5LKVGX0XuztHyAkCkwNb+wM/34+JjixYLnjhBLABSozXRh04TBYDDYIZYQouLW5BTpmkpBXx+VUsudh1vml1dkHZCNrS0K+32HLt8U4mR6bp40sfyLQ4MHLi+TzdK7t+/kG/Ydsa68rDtT0+RxOsnrdlGI/28J68vRm6tCQMkEW+zz+jBbC5OSDlt4eHj4xvUc2bgze5+4DR9HLk71OA98H0dYphcWSVOXhZiZpt621mN0i1UO/b0iIyZGyevL052vjo7RY8ODlDNMCnj3dwnm5a2L93HExut20/LGhhQm2N/14W0vTAAAADyctBAenGRq7FRsHerqpLmVFWpvitLde7MyL4R/z4LkOHChtVDAf/jNQdfp/GA/La+tl7xMzkfhnBNen43tbTlNeaCzg+4J4dQajdDovRnqEeu5sLp27PUFjQNyTAAAoE7gyEkilaK1zS2KJ1NyuOVR4EZ83a0tZXvfQfDQEkdz4skkbcbjcl1N7EJgVWHCBywMBoPBqm88RHOmrzc/JdjMX4/Z84wgjo4Uvi/4cMBPLZEwth0MERMAAADlp60pSn7PgxVdeXYMD7+8Pzp+4Gwe7irs0DHyDyBMAAAAlBFOSG0RwmQvU3MLcniIc0TGZ+7LvJZiHJr+yEM6ANSFMDF3prbBw8PDw1fH8xjO6d5uOZRj7mR7sOcICRd1K7yPpxvfmJja/X3B8zRgbvyH7dm4HhETAAAAZYOHcHx7mvJxf5rJ+3P78ge4oNpB1WFHujGkAyBMAAAAnBCeXdMWPWgIZ14WOjuI2cWlfbN+dF2jrpZmbFBgP2GCZkgwGAxWPRvu7iZSHiymxv14OOH1sL/h0vbc7Xdvka1wICAN2xVN/OwVMUH7aHh4ePiq+Ig/QJFCIbUilcHl63mK8FF/P7uwmI+a7FEnw92dpHC2CrZvY/kqgcFCAAB4BM4P9Muqq9xLxsqeE1Y3t+P71r81GqWPXDj30L/X1P3PrzzduCUSkdVnrfq5+T7K+TMAQzkAANAQOJ0O8rhclveqevBl3uHQq/L3tfK6puEghTA5HmiKBA8PDw8PjyZ+1hAmaB8Ng8Fs0QYe3rKecHyW/3jHUA4AAAAAMJRTnWEcGAwGw9RJgHsNjnlETAAAAACAiMmDMhZjdTAYzAbj7ciKtK43ca9BjgnCazAYDAaDYSgHQzkAAAAAsAu1q/yKUCM8PHwd+7du3KKJ2Tnq62iDt6jHcVpmb++ICYJiMBgMBoNhMMciwgS7FwaDwWAwyBILRUwAAMB+KDw+rmnk0HX4KvvDevqA+qM2OSaQnjAYzIbWFArR48ND1NfWRuGAH76KnpsKjk3P4ji0Qcikhk38THh4eHhb+ZZoZPfZC7663ud2k8ftwnFYQY+hHAAAqCNURaGWSBgbooa0NUWwEexwLmETAADAyQkF/KRpGjZEDWmNRrERIEweEYzVwWAwm1k0EMAdpcb4PB7yulw4HpFj8ii6BC+88MLLPi9NUynk9xGyEGrvI8EAjsgKvTCUAwAAdUJzJEwKpqtagmgwKKdtAwzlAABAw9LWhNwGq+B0Oijk92NDQJgcD3SPhsFgdjFN1eRTOhU6w8PX3HMSLI7N8pvNIybIIoLBYPawSNBPiqIQqolYx7c2RUjuEhyfVI/ZrxjKAQCAE9AUCmIjWG04x+GggNeLDYGhHMRLYDBYYxnnM/h3boCIU1jLR0IBHKN1GS+pZcQEZw88PHyd+zYU9LIskUBA3OAUHKfl9LYXJgAAUOe0NTVhI1gU7jrcFA5hQ9QhSH6FwWCwRzCXnJbqxaO0hX1+GjeOVSS/QpbAYLAGMJ4ijNu/tX2h8B2OV+SYQJnAYDD798YJBnDnt7jXhCgJc7E1HK/olQMAAHaGp6J63W5siDqgKYjp3PVGDYUJJD08PHx9ei7gBeoDbq6o6yqO27J4mwsT7GZ4ePh69eiNU0dP36pKLZEIjtu6kSXIMYHBYLBjmc/tyQ/j4G5VN15O68axixwTAACwIyhBX5/7zKFr2BD1EuWqTcAEL7zwwqv+Xnz1ispS53jV1X5TiMJB7LeTH/+ImAAAgKWIBPnJW8eGqENiIVSBRcTk6JAJDAaD1Z3tJr0ib6PuvN/jIbfTieMYOSYAAGAPFEXBbJy63oHobYSICQImMBjMRhb0+zCMU+e0xaI4lq0fMEETPxgMBivFmkIB3NnrnJDPR26nA8czmvgBAECdh5ZVlSIBCBM70IQkWOufbzX7z0jGgoeHrxPfEg6TpqEOhi2ESTiI49ripV+RYwKDwWAPsbZYE7aDTcztclHA58W2IKsO5CDHBAaDwY40TVWoORLCtrCRcRIstgNyTAAAoC6JBAMyxwTYh/YYpg1bGRRYg8FgsCOsKRjCdrCZeZwuCni82BYosLZfm8DDw8Nb2TscOoX8PjzC2pBoKIjj/Jje9sIEAACsTms0Kiu+AvvBHYexb61JDYUJNCg8PLy1fUczchHsClfxjQb9OM4tGDNBjgkMBoMdYE5x40JRNXvTHovhWEeOCXQJDAarD4tyhdCdUD+el+3pW7kpo9jHON5RxwQAACwP5yAA+w/nhP1+bAiLAWECAAB78Lpd5Pd6sCEaQYCGIUAhTCQIisFgMOvaBwW4MOhhd88F9Li6L477Bq/8apowGAxmXWNhYu5ci+Ht7VVFpeZIBMd9CYahHAAAqNEwTsDrxYZoIFCiHkM5AABgWZp4Ng5oKJojYdI1DRsCwgQAACwoTMIQJo2Gpqoy1wQ0sDAx8cILL7ws+OK+OG6nYyfNz4RvIM+zc3AGHP2yd8QEyc0wGMyChlyDxiXk85FTd+A8aOTuwgAAYDU6mmPYCA0KN/Rrj0WxIRp1KAcAAKxGUDwxu5xObAgIUwBhAgAAtSeGpNeGh5s2uhwObIjGFCaFRBp4eHh4a/iALEGPSqgN7RUiv8+D8+EQb/+ICc4DeHh4C/mcYWA7wFMum8N2OMzbXpgAAICFSKbT2AgAx4EFgDABAABBIpnERmhwOGqWymSwIRpRmGA6OAwGs5qtx+PYDg1uS2vrZJgmtgXVtIwJIiYAAMBsxROUxtNyQ7O4uoaN0KgRkw/iJvDw8PDW8KZ4Up5ZWMRdoUHh/X9/eQnnw5HezsIEMTEYDGZBm5idI9MwcQ9qQM/RklQqg/MAJekBAMA6xJNJml9ewYZoMHK5HN2bW8CGsAhIfoXBYLAim5yblwIFNA43J6Yomcng+CckvwIAgPWeng2DLl+/SVnxFA3sz+LaGk3M3seGsBA6NgEAADzIxnacbk1OUXMkjI1hYxZWVml1c6vahU3BQ6hZrxwYDAazsq1vbdFr712lZDqF7WEzkzNwlpbo8vUb4msD28Rigzk6dAkMBoMdbOub23Tl9l3SVJXCpwOYwWIDH0+m6I33r1PI7yeDZ2DhOLdckgmGcgAA4AhyOYNuTUyJJ2uST9ePeYaxUeoMrua6trlFb16/SQGvV04NZmECrElNhAmEJwwGqzdLZ7N0d/oeZYRQ4dyEx08N02Y8Tg6HgxLptEyaxXaqvWWyOdpMJEhRVRqdmaXFtXV668Yt6m1vo7nlFfILYYLtZO1ZOYiYAADAMdnY3qbZxSUpVDa349IPdXfBW9RnhKgE9QOmCwMAAAAAwgQAAAAAwBrCJJ9FBoPBYDAYrF4MERMAAAAAIGJSraAJPDw8PDw8fN14REwAAAAAgIgJAAAAAACECQAAAAAgTLAJAAAAAABhAgAAAABgDWFSmBMNDw8PDw8PXxfezsIEzZBgMBgMBkMTPwzlAAAAAMAWQzkmNhUAAAAAysCRmkKvhfj4va9+BbsFAAAAAPtEy8MiJoiUAAAAAKAiIuSgH6olvAniBAAAAACVFiXmQcKk+JdmKeJEURRsXgAAAACUqg3MI/QGPdJQjqqqJhv/Y2GIqAAAAACgWJhIjVDQC8fSGIe8sVjByK8Fub1qqCBOcrlcBrsBAAAAAIZhZIo1wgMCwzSNgzRGsUhRj1Aw7I2CpdOZ1AOKZucf6rpuxuPxBewKAAAAAGxvby+wNiiIk+LfCS2RLNYWezTHgcLEPMBLgSL+0cref65pmgzRTE9Pv4NdAQAAAADWBKwNWCMcIFpWigTJQZrjAWGyT4wUeeP+/bkZ/mUhLMP/kI1V0czMzJiwy9gdAAAAQOPCWoA1AWuDgk4o1g47WsLYozEeECmaxxuQf7Pzg4JXd75Wdr5WTdNMPPuRD19U8vA4kbKT/Cr/YH5+/l4qlVp0u90+h8PhET/XsIsAAAAAe8M5JVtbW3Ojo6PfHxsbe09oAMPpdBqF4RwWJzu6wfy3f/pn3707OhYXf5YVltsjUKQwUaKx9r3CRN0xvcicbH/+Z3/yudbWlkHTzAubXC6nFCyTyajZbFYRK6iw5/eweCm8FwAAAAD2oTAzt5BvysM37FmYFKIlxRGT+fmF0a/80te+Kb5N71i2yHajKPoB/6t4KKdgrGpyf/wnf/qjf/Z7v9Mj/rmjIDgKSkgYr4gUKWKlWEFBlAAAAAA2FyeFyTDFYqQ46ZV/x1EV1hAFPUH7E2B3368XiRFljzf3CJPsd156Ze2jH332ex997tkXeBynOLFlZ67yA6KEPXYbAAAAYE8KoqQgRAq6YE9uifnqa69/jzUEPTiEc2ASbGEoh+jB4ZzCkI62Y4UhHQfbH/3LP7x04fy5j7A4KR7W2bvCECYAAACAvYXJ3p/tFSXvX7v++j/5p7/7FuWHbzL0wfBNcfTELEWYHCROHAWR8t/8/u8Of/ITH39BrICjsAAM3QAAAACNS3FBNR6+ee21H3//D/75v7hRJEgyR4iSQ4UJ7REmB0VO5NeffvFT4V/52lefa2lpHlDQNAcAAABoeHj2zcLC4tj//cd/+upLL7+yWiREDoqU7MsxKRYme8VJ8ZRhbY9AeUCkvPjCp0Jf/vIXR9paWzt9Pl/U6XS4hU5RsXsAAAAA2wsRrg6f5OJpc/PzM9/61rfv/s03vrV6iBgpCJIcPZjPuru4o4SJsscK4mSvQCn+ebEpByzzoO8BAAAAUAca5JDv987kfWBGL+2PkBSLkr3dhfdNFzaLhMPeFThoQYV/sFeQqAeIHAAAAADYT6TsrRZvHiBEDpoebB6wHDqsjslh4mTvAg8SI4WvCeIEAAAAsL0o2asPHmhpc4QgOWg5BwqTh63A3jonhwkSBYIEAAAAsL1AMR8iUIq/pgNEyQPoR/wzZc/3eyMphe+NhwgSCBMAAADA3sLkKIFiHvJ+Ouh7vYR/qBz2x3vEyV5RAkECAAAANIZAOUqklCRIShEme8XHQQppbxl7OkSQQKQAAAAA9hIjR/3MPEp80CMM5Ry2AOWQnxf//qjyrxAoAAAAgL0ESTl/X7IwOWyBSrlXCAAAAAANI2ROLEwgNAAAAABQMf5/AQYA2zMN5TYSR+EAAAAASUVORK5CYII=">
            <a:extLst>
              <a:ext uri="{FF2B5EF4-FFF2-40B4-BE49-F238E27FC236}">
                <a16:creationId xmlns:a16="http://schemas.microsoft.com/office/drawing/2014/main" id="{FAE9C8C0-2623-42AA-A7F8-0C62EAF891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7515D-2959-47F0-8504-046588BDFA5D}"/>
              </a:ext>
            </a:extLst>
          </p:cNvPr>
          <p:cNvSpPr txBox="1"/>
          <p:nvPr/>
        </p:nvSpPr>
        <p:spPr>
          <a:xfrm>
            <a:off x="2699792" y="978491"/>
            <a:ext cx="2232247" cy="12618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ДОХОДЫ</a:t>
            </a:r>
          </a:p>
          <a:p>
            <a:pPr algn="ctr" eaLnBrk="1" hangingPunct="1">
              <a:defRPr/>
            </a:pPr>
            <a:r>
              <a:rPr lang="ru-RU" sz="2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840 046,7</a:t>
            </a:r>
          </a:p>
          <a:p>
            <a:pPr algn="ctr" eaLnBrk="1" hangingPunct="1">
              <a:defRPr/>
            </a:pPr>
            <a:r>
              <a:rPr lang="ru-RU" sz="16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тыс. руб.</a:t>
            </a:r>
          </a:p>
          <a:p>
            <a:pPr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BB382-7B1A-408D-9DF6-52FAC0BB78E1}"/>
              </a:ext>
            </a:extLst>
          </p:cNvPr>
          <p:cNvSpPr txBox="1"/>
          <p:nvPr/>
        </p:nvSpPr>
        <p:spPr>
          <a:xfrm>
            <a:off x="4483030" y="1650055"/>
            <a:ext cx="22320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ПРОФИЦИТ</a:t>
            </a:r>
          </a:p>
          <a:p>
            <a:pPr algn="ctr" eaLnBrk="1" hangingPunct="1">
              <a:defRPr/>
            </a:pPr>
            <a:r>
              <a:rPr lang="ru-RU" sz="20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17 309,6</a:t>
            </a:r>
          </a:p>
          <a:p>
            <a:pPr algn="ctr" eaLnBrk="1" hangingPunct="1">
              <a:defRPr/>
            </a:pPr>
            <a:r>
              <a:rPr lang="ru-RU" sz="1400" b="1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тыс. руб.</a:t>
            </a:r>
          </a:p>
          <a:p>
            <a:pPr eaLnBrk="1" hangingPunct="1"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E215BC77-7C16-4BA8-AD6A-823D936CC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14116"/>
              </p:ext>
            </p:extLst>
          </p:nvPr>
        </p:nvGraphicFramePr>
        <p:xfrm>
          <a:off x="6390353" y="2564370"/>
          <a:ext cx="2718954" cy="20956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6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063"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Показатели </a:t>
                      </a:r>
                    </a:p>
                    <a:p>
                      <a:pPr algn="ctr"/>
                      <a: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(тыс. руб.)</a:t>
                      </a: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Уточненный план</a:t>
                      </a:r>
                    </a:p>
                    <a:p>
                      <a:pPr algn="ctr"/>
                      <a: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 на 2025 год</a:t>
                      </a: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Исполнение</a:t>
                      </a:r>
                      <a:b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</a:br>
                      <a:r>
                        <a:rPr lang="ru-RU" sz="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за 2025 год</a:t>
                      </a: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25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</a:t>
                      </a:r>
                      <a:endParaRPr lang="ru-RU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856 125,9</a:t>
                      </a:r>
                      <a:endParaRPr lang="ru-RU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840 046,7</a:t>
                      </a: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906 441,3</a:t>
                      </a: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822 737,1</a:t>
                      </a: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1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ДЕФИЦИТ (-)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ПРОФИЦИТ (+)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-56 971,7</a:t>
                      </a: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</a:rPr>
                        <a:t>+17 309,6</a:t>
                      </a:r>
                    </a:p>
                  </a:txBody>
                  <a:tcPr marL="43882" marR="43882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089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BF50-ED67-469F-B808-7C36B78E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2625" y="4868863"/>
            <a:ext cx="2133600" cy="274637"/>
          </a:xfrm>
        </p:spPr>
        <p:txBody>
          <a:bodyPr/>
          <a:lstStyle/>
          <a:p>
            <a:pPr>
              <a:defRPr/>
            </a:pPr>
            <a:fld id="{9CCFE475-AE32-4D97-9BCC-655E10F62117}" type="slidenum">
              <a:rPr lang="ru-RU" sz="900">
                <a:solidFill>
                  <a:schemeClr val="bg1">
                    <a:lumMod val="85000"/>
                  </a:schemeClr>
                </a:solidFill>
              </a:rPr>
              <a:pPr>
                <a:defRPr/>
              </a:pPr>
              <a:t>42</a:t>
            </a:fld>
            <a:endParaRPr lang="ru-RU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4A2DA61-F3C9-4100-8407-51FA67AE1C52}"/>
              </a:ext>
            </a:extLst>
          </p:cNvPr>
          <p:cNvSpPr txBox="1">
            <a:spLocks/>
          </p:cNvSpPr>
          <p:nvPr/>
        </p:nvSpPr>
        <p:spPr>
          <a:xfrm>
            <a:off x="29328" y="45440"/>
            <a:ext cx="9137327" cy="567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Исполнение бюджета МО город Волхов за 2025 год</a:t>
            </a:r>
          </a:p>
        </p:txBody>
      </p:sp>
      <p:pic>
        <p:nvPicPr>
          <p:cNvPr id="67586" name="Picture 2" descr="Picture background">
            <a:extLst>
              <a:ext uri="{FF2B5EF4-FFF2-40B4-BE49-F238E27FC236}">
                <a16:creationId xmlns:a16="http://schemas.microsoft.com/office/drawing/2014/main" id="{2E7064D6-3324-4C4D-8DBC-657D9EB1B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558" y="722445"/>
            <a:ext cx="2426787" cy="147105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AC61C-104B-46CA-9BAD-4E3E675FD9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187" y="60975"/>
            <a:ext cx="2435113" cy="1359337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CE63C23-768A-400F-9C6F-FF35F2BD3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726877"/>
              </p:ext>
            </p:extLst>
          </p:nvPr>
        </p:nvGraphicFramePr>
        <p:xfrm>
          <a:off x="1835696" y="2427734"/>
          <a:ext cx="4751388" cy="336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89013F08-A7B1-4A92-BD0E-A716E9321C22}"/>
              </a:ext>
            </a:extLst>
          </p:cNvPr>
          <p:cNvSpPr/>
          <p:nvPr/>
        </p:nvSpPr>
        <p:spPr>
          <a:xfrm rot="10800000">
            <a:off x="2916238" y="2951163"/>
            <a:ext cx="3455987" cy="268287"/>
          </a:xfrm>
          <a:prstGeom prst="triangle">
            <a:avLst>
              <a:gd name="adj" fmla="val 4979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1E9693F-C18C-4FD0-9C99-01C6A1A67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59939"/>
              </p:ext>
            </p:extLst>
          </p:nvPr>
        </p:nvGraphicFramePr>
        <p:xfrm>
          <a:off x="101600" y="2136775"/>
          <a:ext cx="8934450" cy="80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4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Расходы по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адресной программе 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74" marB="45674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План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290 569,8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тыс. руб. </a:t>
                      </a:r>
                    </a:p>
                  </a:txBody>
                  <a:tcPr marL="91428" marR="91428" marT="45674" marB="45674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237 431,6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тыс. руб.</a:t>
                      </a:r>
                    </a:p>
                  </a:txBody>
                  <a:tcPr marL="91428" marR="91428" marT="45674" marB="45674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Исполнено на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81,7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674" marB="45674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578" name="TextBox 3">
            <a:extLst>
              <a:ext uri="{FF2B5EF4-FFF2-40B4-BE49-F238E27FC236}">
                <a16:creationId xmlns:a16="http://schemas.microsoft.com/office/drawing/2014/main" id="{BD4956AC-265B-4512-93CD-CD37210B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285341"/>
            <a:ext cx="479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" b="1" dirty="0"/>
              <a:t>тыс. руб.</a:t>
            </a:r>
          </a:p>
        </p:txBody>
      </p:sp>
      <p:pic>
        <p:nvPicPr>
          <p:cNvPr id="66580" name="Picture 5" descr="https://img.avto25.ru/files/photostudio/89cd21ecd5abb44def3252b8b419cca5">
            <a:extLst>
              <a:ext uri="{FF2B5EF4-FFF2-40B4-BE49-F238E27FC236}">
                <a16:creationId xmlns:a16="http://schemas.microsoft.com/office/drawing/2014/main" id="{4774F3B3-8B7B-46C3-9779-5EA82F65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837281"/>
            <a:ext cx="1872208" cy="12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6" name="TextBox 24">
            <a:extLst>
              <a:ext uri="{FF2B5EF4-FFF2-40B4-BE49-F238E27FC236}">
                <a16:creationId xmlns:a16="http://schemas.microsoft.com/office/drawing/2014/main" id="{4627A296-067E-4A7D-8A2A-E6E83FD4A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4" y="3076284"/>
            <a:ext cx="203108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Расходы по адресной программе капитальных  вложений и ремонтных работ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МО город Волхов отражены в муниципальных программах и непрограммных направлениях расходов исходя из их целевого направления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B6DCE38-5715-43C2-8456-A077A44C2B0A}"/>
              </a:ext>
            </a:extLst>
          </p:cNvPr>
          <p:cNvSpPr/>
          <p:nvPr/>
        </p:nvSpPr>
        <p:spPr>
          <a:xfrm>
            <a:off x="131312" y="243248"/>
            <a:ext cx="5364087" cy="1359338"/>
          </a:xfrm>
          <a:prstGeom prst="rect">
            <a:avLst/>
          </a:prstGeom>
          <a:noFill/>
          <a:ln w="28575">
            <a:noFill/>
          </a:ln>
        </p:spPr>
        <p:txBody>
          <a:bodyPr wrap="square" lIns="81272" tIns="40636" rIns="81272" bIns="4063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адресной программы капитальных  вложений и ремонтных работ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МО город Волхов за 2025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u="sng" dirty="0">
              <a:ln w="1905"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8307E-D92B-4328-BCB0-8A74484D03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694" y="1470883"/>
            <a:ext cx="1748805" cy="615320"/>
          </a:xfrm>
          <a:prstGeom prst="rect">
            <a:avLst/>
          </a:prstGeom>
        </p:spPr>
      </p:pic>
      <p:sp>
        <p:nvSpPr>
          <p:cNvPr id="27" name="TextBox 24">
            <a:extLst>
              <a:ext uri="{FF2B5EF4-FFF2-40B4-BE49-F238E27FC236}">
                <a16:creationId xmlns:a16="http://schemas.microsoft.com/office/drawing/2014/main" id="{6EF82B25-0E3D-4C9E-A396-1BF8A4AB1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3085307"/>
            <a:ext cx="20310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accent4">
                    <a:lumMod val="50000"/>
                  </a:schemeClr>
                </a:solidFill>
                <a:latin typeface="Bahnschrift SemiLight Condensed" panose="020B0502040204020203" pitchFamily="34" charset="0"/>
              </a:rPr>
              <a:t>Удельный вес расходов, включенных в адресную программу капитальных  вложений и ремонтных работ от общего объема расходов городского бюджета – 28,9%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637067A-F391-4AB7-BF5F-F2B2EA2DEB97}"/>
              </a:ext>
            </a:extLst>
          </p:cNvPr>
          <p:cNvSpPr/>
          <p:nvPr/>
        </p:nvSpPr>
        <p:spPr>
          <a:xfrm>
            <a:off x="967295" y="406496"/>
            <a:ext cx="2664296" cy="800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Объем ДОХОДОВ дорожного фонда 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  <a:p>
            <a:pPr lvl="0"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78 219,0 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/>
          </a:p>
        </p:txBody>
      </p:sp>
      <p:pic>
        <p:nvPicPr>
          <p:cNvPr id="1028" name="Picture 4" descr="https://admkrai.krasnodar.ru/upload/resize_cache/iblock/192/1000_600_1/1923209554197d61c8307f89661e904c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7662" y="3110068"/>
            <a:ext cx="2211366" cy="17156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94585" y="4891650"/>
            <a:ext cx="349233" cy="237109"/>
          </a:xfrm>
        </p:spPr>
        <p:txBody>
          <a:bodyPr/>
          <a:lstStyle/>
          <a:p>
            <a:pPr>
              <a:defRPr/>
            </a:pPr>
            <a:fld id="{678A38D6-93D9-4536-98F1-4040998D3599}" type="slidenum">
              <a:rPr lang="ru-RU" sz="8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>
                <a:defRPr/>
              </a:pPr>
              <a:t>44</a:t>
            </a:fld>
            <a:endParaRPr lang="ru-RU" sz="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8878" y="4260794"/>
            <a:ext cx="4427397" cy="4870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100" b="1" dirty="0">
                <a:solidFill>
                  <a:sysClr val="windowText" lastClr="000000"/>
                </a:solidFill>
                <a:latin typeface="Arial Narrow" pitchFamily="34" charset="0"/>
              </a:rPr>
              <a:t>Проведение мероприятий по паспортизации автомобильных дорог </a:t>
            </a:r>
          </a:p>
          <a:p>
            <a:pPr algn="ctr" fontAlgn="ctr"/>
            <a:r>
              <a:rPr lang="ru-RU" sz="1400" b="1" dirty="0">
                <a:solidFill>
                  <a:sysClr val="windowText" lastClr="000000"/>
                </a:solidFill>
                <a:latin typeface="Arial Narrow" pitchFamily="34" charset="0"/>
              </a:rPr>
              <a:t>23,5 </a:t>
            </a:r>
            <a:r>
              <a:rPr lang="ru-RU" sz="1100" b="1" dirty="0">
                <a:solidFill>
                  <a:sysClr val="windowText" lastClr="000000"/>
                </a:solidFill>
                <a:latin typeface="Arial Narrow" pitchFamily="34" charset="0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47589" y="3580443"/>
            <a:ext cx="4421612" cy="6076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1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Устройство проездов к земельным участкам, выделенным под ИЖС, в том числе участникам СВО и многодетным семьям</a:t>
            </a:r>
          </a:p>
          <a:p>
            <a:pPr algn="ctr" fontAlgn="ctr"/>
            <a:r>
              <a:rPr 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8 764,2 </a:t>
            </a:r>
            <a:r>
              <a:rPr lang="ru-RU" sz="11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41804" y="1926370"/>
            <a:ext cx="4427397" cy="73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100" b="1" dirty="0">
                <a:solidFill>
                  <a:sysClr val="windowText" lastClr="000000"/>
                </a:solidFill>
                <a:latin typeface="Arial Narrow" pitchFamily="34" charset="0"/>
              </a:rPr>
              <a:t>Проведение ремонта улиц, дорог, ремонт, устройство и благоустройство тротуаров, дворовых территорий многоквартирных домов, а также объектов дорожного хозяйства </a:t>
            </a:r>
          </a:p>
          <a:p>
            <a:pPr algn="ctr" fontAlgn="ctr"/>
            <a:r>
              <a:rPr lang="ru-RU" sz="1400" b="1" dirty="0">
                <a:solidFill>
                  <a:sysClr val="windowText" lastClr="000000"/>
                </a:solidFill>
                <a:latin typeface="Arial Narrow" pitchFamily="34" charset="0"/>
              </a:rPr>
              <a:t>57 974,3 </a:t>
            </a:r>
            <a:r>
              <a:rPr lang="ru-RU" sz="1100" b="1" dirty="0">
                <a:solidFill>
                  <a:sysClr val="windowText" lastClr="000000"/>
                </a:solidFill>
                <a:latin typeface="Arial Narrow" pitchFamily="34" charset="0"/>
              </a:rPr>
              <a:t>тыс. рублей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97A5A36-1505-44E5-B5B1-E408C4A5B2AC}"/>
              </a:ext>
            </a:extLst>
          </p:cNvPr>
          <p:cNvSpPr/>
          <p:nvPr/>
        </p:nvSpPr>
        <p:spPr>
          <a:xfrm>
            <a:off x="4139952" y="19084"/>
            <a:ext cx="4738944" cy="1082340"/>
          </a:xfrm>
          <a:prstGeom prst="rect">
            <a:avLst/>
          </a:prstGeom>
          <a:noFill/>
          <a:ln w="28575">
            <a:noFill/>
          </a:ln>
        </p:spPr>
        <p:txBody>
          <a:bodyPr wrap="square" lIns="81272" tIns="40636" rIns="81272" bIns="4063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Исполнение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по дорожному фонду МО город Волхов за 2025 год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u="sng" dirty="0">
              <a:ln w="1905"/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E02D03-4A92-4752-98F8-4A8981FB2DBE}"/>
              </a:ext>
            </a:extLst>
          </p:cNvPr>
          <p:cNvSpPr/>
          <p:nvPr/>
        </p:nvSpPr>
        <p:spPr>
          <a:xfrm>
            <a:off x="182816" y="1059086"/>
            <a:ext cx="915573" cy="11873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Остатки на начало                   2025 года  </a:t>
            </a:r>
          </a:p>
          <a:p>
            <a:pPr lvl="0"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4 171,0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 </a:t>
            </a:r>
          </a:p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7FE462-BA02-47C9-817F-8B726F8247D7}"/>
              </a:ext>
            </a:extLst>
          </p:cNvPr>
          <p:cNvSpPr/>
          <p:nvPr/>
        </p:nvSpPr>
        <p:spPr>
          <a:xfrm>
            <a:off x="1020721" y="1291223"/>
            <a:ext cx="958991" cy="12805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НДФЛ                     </a:t>
            </a:r>
          </a:p>
          <a:p>
            <a:pPr lvl="0"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12 557,4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/>
          </a:p>
          <a:p>
            <a:pPr lvl="0" algn="ctr"/>
            <a:endParaRPr lang="ru-RU" sz="11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B90266-DBD3-4743-A70A-7C6F967911D3}"/>
              </a:ext>
            </a:extLst>
          </p:cNvPr>
          <p:cNvSpPr/>
          <p:nvPr/>
        </p:nvSpPr>
        <p:spPr>
          <a:xfrm>
            <a:off x="1922585" y="1557520"/>
            <a:ext cx="1035520" cy="12805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Акцизы                         </a:t>
            </a:r>
          </a:p>
          <a:p>
            <a:pPr lvl="0"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11 047,0 </a:t>
            </a:r>
          </a:p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/>
          </a:p>
          <a:p>
            <a:pPr lvl="0" algn="ctr"/>
            <a:endParaRPr lang="ru-RU" sz="11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91D9B19-5BFE-40F3-AE14-840B8E689301}"/>
              </a:ext>
            </a:extLst>
          </p:cNvPr>
          <p:cNvSpPr/>
          <p:nvPr/>
        </p:nvSpPr>
        <p:spPr>
          <a:xfrm>
            <a:off x="2864993" y="1931486"/>
            <a:ext cx="1147847" cy="14610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Безвозмездные поступления из областного и районного бюджетов </a:t>
            </a:r>
          </a:p>
          <a:p>
            <a:pPr lvl="0"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50 443,6 </a:t>
            </a:r>
          </a:p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/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6C4025D4-DF64-44AB-A909-DFD9F6F5EEE2}"/>
              </a:ext>
            </a:extLst>
          </p:cNvPr>
          <p:cNvSpPr/>
          <p:nvPr/>
        </p:nvSpPr>
        <p:spPr>
          <a:xfrm>
            <a:off x="988021" y="1157753"/>
            <a:ext cx="238911" cy="223832"/>
          </a:xfrm>
          <a:prstGeom prst="mathPlus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нак ''плюс'' 26">
            <a:extLst>
              <a:ext uri="{FF2B5EF4-FFF2-40B4-BE49-F238E27FC236}">
                <a16:creationId xmlns:a16="http://schemas.microsoft.com/office/drawing/2014/main" id="{1FDD5175-6FC9-4991-BCD8-35A03C48DA44}"/>
              </a:ext>
            </a:extLst>
          </p:cNvPr>
          <p:cNvSpPr/>
          <p:nvPr/>
        </p:nvSpPr>
        <p:spPr>
          <a:xfrm>
            <a:off x="1908700" y="1428945"/>
            <a:ext cx="238911" cy="223832"/>
          </a:xfrm>
          <a:prstGeom prst="mathPlus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нак ''плюс'' 27">
            <a:extLst>
              <a:ext uri="{FF2B5EF4-FFF2-40B4-BE49-F238E27FC236}">
                <a16:creationId xmlns:a16="http://schemas.microsoft.com/office/drawing/2014/main" id="{EEC627CB-32E0-4339-A147-CC948FAA1D7C}"/>
              </a:ext>
            </a:extLst>
          </p:cNvPr>
          <p:cNvSpPr/>
          <p:nvPr/>
        </p:nvSpPr>
        <p:spPr>
          <a:xfrm>
            <a:off x="2864993" y="1763559"/>
            <a:ext cx="238911" cy="223832"/>
          </a:xfrm>
          <a:prstGeom prst="mathPlus">
            <a:avLst/>
          </a:prstGeom>
          <a:solidFill>
            <a:srgbClr val="005800"/>
          </a:solidFill>
          <a:ln>
            <a:solidFill>
              <a:srgbClr val="0058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6244890-B053-4AD1-8F3B-7781E189C946}"/>
              </a:ext>
            </a:extLst>
          </p:cNvPr>
          <p:cNvSpPr/>
          <p:nvPr/>
        </p:nvSpPr>
        <p:spPr>
          <a:xfrm>
            <a:off x="5205299" y="1162827"/>
            <a:ext cx="3134557" cy="593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tx1"/>
                </a:solidFill>
                <a:latin typeface="Arial Narrow" pitchFamily="34" charset="0"/>
              </a:rPr>
              <a:t>Объем РАСХОДОВ дорожного фонда </a:t>
            </a:r>
            <a:endParaRPr lang="ru-RU" sz="1100" b="1" dirty="0"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lvl="0" algn="ctr"/>
            <a:r>
              <a:rPr lang="ru-RU" sz="1600" b="1" dirty="0">
                <a:solidFill>
                  <a:schemeClr val="tx1"/>
                </a:solidFill>
                <a:effectLst/>
                <a:latin typeface="Arial Narrow" pitchFamily="34" charset="0"/>
              </a:rPr>
              <a:t>76 722,7 </a:t>
            </a:r>
            <a:r>
              <a:rPr lang="ru-RU" sz="1100" b="1" dirty="0">
                <a:solidFill>
                  <a:schemeClr val="tx1"/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B086A58-32BE-4637-AF03-08F84ABD2CF4}"/>
              </a:ext>
            </a:extLst>
          </p:cNvPr>
          <p:cNvSpPr/>
          <p:nvPr/>
        </p:nvSpPr>
        <p:spPr>
          <a:xfrm>
            <a:off x="35496" y="195486"/>
            <a:ext cx="4176464" cy="326404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FF162AF-B338-4613-849F-1AAD84C24034}"/>
              </a:ext>
            </a:extLst>
          </p:cNvPr>
          <p:cNvSpPr/>
          <p:nvPr/>
        </p:nvSpPr>
        <p:spPr>
          <a:xfrm>
            <a:off x="4539389" y="2748841"/>
            <a:ext cx="4421612" cy="73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1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Реализация мероприятий по приведению в нормативное состояние автомобильных дорог общего пользования, обеспечивающих доступ к садоводческим некоммерческим товариществам</a:t>
            </a:r>
          </a:p>
          <a:p>
            <a:pPr algn="ctr" fontAlgn="ctr"/>
            <a:r>
              <a:rPr lang="ru-RU" sz="1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9 960,7 </a:t>
            </a:r>
            <a:r>
              <a:rPr lang="ru-RU" sz="11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886D18F-E67A-4CD4-926D-9EAD16BE7541}"/>
              </a:ext>
            </a:extLst>
          </p:cNvPr>
          <p:cNvSpPr/>
          <p:nvPr/>
        </p:nvSpPr>
        <p:spPr>
          <a:xfrm>
            <a:off x="4399028" y="1030012"/>
            <a:ext cx="4709475" cy="391800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3BC2CE8-A91C-42F4-B631-68D0481EF9B8}"/>
              </a:ext>
            </a:extLst>
          </p:cNvPr>
          <p:cNvSpPr/>
          <p:nvPr/>
        </p:nvSpPr>
        <p:spPr>
          <a:xfrm>
            <a:off x="2000170" y="3762558"/>
            <a:ext cx="2211790" cy="98724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ОСТАТКИ средств дорожного фонда  на конец 2025 года  </a:t>
            </a:r>
          </a:p>
          <a:p>
            <a:pPr lvl="0"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1 496,3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effectLst/>
              <a:latin typeface="Arial Narrow" pitchFamily="34" charset="0"/>
            </a:endParaRPr>
          </a:p>
          <a:p>
            <a:pPr lvl="0" algn="ctr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effectLst/>
                <a:latin typeface="Arial Narrow" pitchFamily="34" charset="0"/>
              </a:rPr>
              <a:t>тыс. руб.</a:t>
            </a:r>
            <a:endParaRPr lang="ru-RU" sz="1100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9B58C7F-7857-48FD-8E54-4B901B9EBAA7}"/>
              </a:ext>
            </a:extLst>
          </p:cNvPr>
          <p:cNvSpPr/>
          <p:nvPr/>
        </p:nvSpPr>
        <p:spPr>
          <a:xfrm>
            <a:off x="4030765" y="1522524"/>
            <a:ext cx="490934" cy="31668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3A07DDE6-478B-48F9-9829-D617368C472D}"/>
              </a:ext>
            </a:extLst>
          </p:cNvPr>
          <p:cNvSpPr/>
          <p:nvPr/>
        </p:nvSpPr>
        <p:spPr>
          <a:xfrm rot="10800000">
            <a:off x="4002565" y="4166437"/>
            <a:ext cx="490934" cy="31668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''плюс'' 25">
            <a:extLst>
              <a:ext uri="{FF2B5EF4-FFF2-40B4-BE49-F238E27FC236}">
                <a16:creationId xmlns:a16="http://schemas.microsoft.com/office/drawing/2014/main" id="{26D2F3D1-B8B6-4942-A60B-F6B0EA1A9D73}"/>
              </a:ext>
            </a:extLst>
          </p:cNvPr>
          <p:cNvSpPr/>
          <p:nvPr/>
        </p:nvSpPr>
        <p:spPr>
          <a:xfrm>
            <a:off x="4558878" y="2558579"/>
            <a:ext cx="269287" cy="273306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''плюс'' 28">
            <a:extLst>
              <a:ext uri="{FF2B5EF4-FFF2-40B4-BE49-F238E27FC236}">
                <a16:creationId xmlns:a16="http://schemas.microsoft.com/office/drawing/2014/main" id="{2E9A03A1-5E17-4064-AECD-5E8E8B0EF64D}"/>
              </a:ext>
            </a:extLst>
          </p:cNvPr>
          <p:cNvSpPr/>
          <p:nvPr/>
        </p:nvSpPr>
        <p:spPr>
          <a:xfrm>
            <a:off x="4548573" y="3392581"/>
            <a:ext cx="269287" cy="273306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нак ''плюс'' 30">
            <a:extLst>
              <a:ext uri="{FF2B5EF4-FFF2-40B4-BE49-F238E27FC236}">
                <a16:creationId xmlns:a16="http://schemas.microsoft.com/office/drawing/2014/main" id="{CC18E423-1B0C-4D1B-A79C-5852E848BF50}"/>
              </a:ext>
            </a:extLst>
          </p:cNvPr>
          <p:cNvSpPr/>
          <p:nvPr/>
        </p:nvSpPr>
        <p:spPr>
          <a:xfrm>
            <a:off x="4572000" y="4094472"/>
            <a:ext cx="269287" cy="273306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55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2" descr="https://scontent-ams4-1.cdninstagram.com/v/t51.2885-15/e35/s1080x1080/106500788_698634757379444_1122990863543061685_n.jpg?_nc_ht=scontent-ams4-1.cdninstagram.com&amp;_nc_cat=108&amp;_nc_ohc=Q-uEoW48fe8AX-IA_y9&amp;oh=6d00b38a9380fe25d1f99ff4b2ef658b&amp;oe=5F62596D">
            <a:extLst>
              <a:ext uri="{FF2B5EF4-FFF2-40B4-BE49-F238E27FC236}">
                <a16:creationId xmlns:a16="http://schemas.microsoft.com/office/drawing/2014/main" id="{010392FC-48AD-495E-9F75-773C99195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7588" name="AutoShape 4" descr="https://scontent-ams4-1.cdninstagram.com/v/t51.2885-15/e35/s1080x1080/106500788_698634757379444_1122990863543061685_n.jpg?_nc_ht=scontent-ams4-1.cdninstagram.com&amp;_nc_cat=108&amp;_nc_ohc=Q-uEoW48fe8AX-IA_y9&amp;oh=6d00b38a9380fe25d1f99ff4b2ef658b&amp;oe=5F62596D">
            <a:extLst>
              <a:ext uri="{FF2B5EF4-FFF2-40B4-BE49-F238E27FC236}">
                <a16:creationId xmlns:a16="http://schemas.microsoft.com/office/drawing/2014/main" id="{34BE84A4-DD9C-402B-B118-5DBEE64A5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239E23-03AF-4298-8BA1-D7F689C4B378}"/>
              </a:ext>
            </a:extLst>
          </p:cNvPr>
          <p:cNvSpPr txBox="1">
            <a:spLocks/>
          </p:cNvSpPr>
          <p:nvPr/>
        </p:nvSpPr>
        <p:spPr>
          <a:xfrm>
            <a:off x="1187624" y="2355726"/>
            <a:ext cx="6120680" cy="1368152"/>
          </a:xfrm>
          <a:prstGeom prst="rect">
            <a:avLst/>
          </a:prstGeom>
          <a:solidFill>
            <a:srgbClr val="91B16B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"/>
                <a:solidFill>
                  <a:srgbClr val="91B1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905"/>
              <a:solidFill>
                <a:schemeClr val="bg1">
                  <a:lumMod val="8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6D6827-6148-4B9B-A7D3-D2DB7426A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62" y="3363838"/>
            <a:ext cx="3465745" cy="1505949"/>
          </a:xfrm>
          <a:prstGeom prst="rect">
            <a:avLst/>
          </a:prstGeom>
          <a:ln>
            <a:solidFill>
              <a:srgbClr val="006600">
                <a:alpha val="91000"/>
              </a:srgb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A08351-9691-4F37-9CF5-1FDD3BFB1562}"/>
              </a:ext>
            </a:extLst>
          </p:cNvPr>
          <p:cNvSpPr/>
          <p:nvPr/>
        </p:nvSpPr>
        <p:spPr>
          <a:xfrm>
            <a:off x="251520" y="195486"/>
            <a:ext cx="4789487" cy="1800200"/>
          </a:xfrm>
          <a:prstGeom prst="rect">
            <a:avLst/>
          </a:prstGeom>
          <a:solidFill>
            <a:srgbClr val="91B16B">
              <a:alpha val="13000"/>
            </a:srgbClr>
          </a:solidFill>
          <a:ln>
            <a:solidFill>
              <a:srgbClr val="006600"/>
            </a:solidFill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ctr" defTabSz="1778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 ДЛЯ ГРАЖДАН </a:t>
            </a:r>
          </a:p>
          <a:p>
            <a:pPr algn="ctr"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100" b="1" dirty="0">
                <a:ln w="10541" cmpd="sng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проекту решения Совета депутатов МО город Волхов 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«Об исполнении бюджета МО город Волхов </a:t>
            </a:r>
          </a:p>
          <a:p>
            <a:pPr algn="ctr" defTabSz="17780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2025 год»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2A0829-E150-4641-AFE4-E4776390E1EF}"/>
              </a:ext>
            </a:extLst>
          </p:cNvPr>
          <p:cNvSpPr/>
          <p:nvPr/>
        </p:nvSpPr>
        <p:spPr>
          <a:xfrm>
            <a:off x="299355" y="796468"/>
            <a:ext cx="6360878" cy="4207424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9900"/>
                </a:solidFill>
                <a:latin typeface="Bahnschrift" panose="020B0502040204020203" pitchFamily="34" charset="0"/>
              </a:rPr>
              <a:t>БЮДЖЕТ ДЛЯ ГРАЖДАН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- создан с целью обеспечения открытости и прозрачности исполнения бюджета, представления основных характеристик и положений в доступной и понятной для населения форме.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9900"/>
                </a:solidFill>
                <a:latin typeface="Bahnschrift" panose="020B0502040204020203" pitchFamily="34" charset="0"/>
              </a:rPr>
              <a:t>БЮДЖЕТ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9900"/>
                </a:solidFill>
                <a:latin typeface="Bahnschrift" panose="020B0502040204020203" pitchFamily="34" charset="0"/>
              </a:rPr>
              <a:t>ИСПОЛНЕНИЕ БЮДЖЕТА </a:t>
            </a: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– это этап бюджетного процесса, который начинается с момента утверждения бюджета и продолжается в течение текущего финансового года. 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Органы местного самоуправления муниципального образования самостоятельно с соблюдением требований, установленных Бюджетным кодексом РФ, Федеральным законом «Об общих принципах организации местного самоуправления в Российской Федерации», формируют, утверждают, исполняют бюджет и осуществляют контроль за его исполнением. 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Исполнение бюджета обеспечивается Администрацией Волховского муниципального района. Организация исполнения бюджета возлагается на Комитет финансов Волховского муниципального района. 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2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Исполнение бюджета организуется на основе сводной бюджетной росписи и кассового плана.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ru-RU" sz="1200" b="1" dirty="0">
              <a:ln w="10541" cmpd="sng">
                <a:noFill/>
                <a:prstDash val="solid"/>
              </a:ln>
              <a:solidFill>
                <a:srgbClr val="0033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88D454-508A-4CC8-BA89-4D9A9D0D6D93}"/>
              </a:ext>
            </a:extLst>
          </p:cNvPr>
          <p:cNvSpPr/>
          <p:nvPr/>
        </p:nvSpPr>
        <p:spPr>
          <a:xfrm>
            <a:off x="1844570" y="139608"/>
            <a:ext cx="3270448" cy="371126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ctr" defTabSz="1778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Глоссарий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52214-D0E2-4D87-A0AD-E452B57C6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1470"/>
            <a:ext cx="1989153" cy="51435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6FAB0-26A8-4491-BDCB-BC1B8588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920333"/>
            <a:ext cx="2133600" cy="274637"/>
          </a:xfrm>
        </p:spPr>
        <p:txBody>
          <a:bodyPr/>
          <a:lstStyle/>
          <a:p>
            <a:pPr>
              <a:defRPr/>
            </a:pPr>
            <a:fld id="{E32C4D5A-C2EE-4DEA-9738-EF4CF3DCEB34}" type="slidenum">
              <a:rPr lang="ru-RU" sz="1050" smtClean="0"/>
              <a:pPr>
                <a:defRPr/>
              </a:pPr>
              <a:t>5</a:t>
            </a:fld>
            <a:endParaRPr lang="ru-RU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2A0829-E150-4641-AFE4-E4776390E1EF}"/>
              </a:ext>
            </a:extLst>
          </p:cNvPr>
          <p:cNvSpPr/>
          <p:nvPr/>
        </p:nvSpPr>
        <p:spPr>
          <a:xfrm>
            <a:off x="2411760" y="699542"/>
            <a:ext cx="6504893" cy="4304350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9900"/>
                </a:solidFill>
                <a:latin typeface="Bahnschrift" panose="020B0502040204020203" pitchFamily="34" charset="0"/>
              </a:rPr>
              <a:t>УЧАСТИЕ ГРАЖДАН В БЮДЖЕТНОМ ПРОЦЕССЕ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Граждане, как налогоплательщики (формирование доходной части бюджета путем уплаты налогов в городской бюджет)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Граждане, как получатели муниципальных услуг (расходная часть бюджета на благоустройство территории, культурно-досуговые и физкультурно-спортивные мероприятия и пр. услуги)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9900"/>
                </a:solidFill>
                <a:latin typeface="Bahnschrift" panose="020B0502040204020203" pitchFamily="34" charset="0"/>
              </a:rPr>
              <a:t>ВОЗМОЖНОСТЬ ВЛИЯНИЯ ГРАЖДАНИНА НА СОСТАВ БЮДЖЕТА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Участие в публичных слушаниях проекта решения о бюджете МО город Волхов на очередной финансовый год и плановый период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Участие в публичных слушаниях проекта решения по отчету об исполнении бюджета МО город Волхов за отчетный финансовый год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1400" b="1" dirty="0">
                <a:ln w="10541" cmpd="sng">
                  <a:noFill/>
                  <a:prstDash val="solid"/>
                </a:ln>
                <a:solidFill>
                  <a:srgbClr val="003300"/>
                </a:solidFill>
                <a:latin typeface="Bahnschrift" panose="020B0502040204020203" pitchFamily="34" charset="0"/>
              </a:rPr>
              <a:t>Участие в публичных обсуждениях по объектам благоустройства территорий МО город Волхов (собрания и сходы жителей, опросы в сети Интернет и пр.)</a:t>
            </a:r>
          </a:p>
          <a:p>
            <a:pPr algn="just" defTabSz="1778000" eaLnBrk="1" hangingPunct="1">
              <a:lnSpc>
                <a:spcPct val="90000"/>
              </a:lnSpc>
              <a:spcAft>
                <a:spcPts val="1200"/>
              </a:spcAft>
              <a:defRPr/>
            </a:pPr>
            <a:endParaRPr lang="ru-RU" sz="1400" b="1" dirty="0">
              <a:ln w="10541" cmpd="sng">
                <a:noFill/>
                <a:prstDash val="solid"/>
              </a:ln>
              <a:solidFill>
                <a:srgbClr val="00330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88D454-508A-4CC8-BA89-4D9A9D0D6D93}"/>
              </a:ext>
            </a:extLst>
          </p:cNvPr>
          <p:cNvSpPr/>
          <p:nvPr/>
        </p:nvSpPr>
        <p:spPr>
          <a:xfrm>
            <a:off x="4028983" y="195486"/>
            <a:ext cx="3270448" cy="371126"/>
          </a:xfrm>
          <a:prstGeom prst="rect">
            <a:avLst/>
          </a:prstGeom>
          <a:solidFill>
            <a:schemeClr val="accent5">
              <a:lumMod val="50000"/>
              <a:alpha val="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z="152400"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0" tIns="152400" rIns="152400" bIns="152400" spcCol="1270" anchor="ctr"/>
          <a:lstStyle/>
          <a:p>
            <a:pPr algn="ctr" defTabSz="17780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Глоссарий</a:t>
            </a:r>
            <a:endParaRPr lang="ru-RU" sz="2000" b="1" dirty="0">
              <a:ln w="10541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52214-D0E2-4D87-A0AD-E452B57C6E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46" y="51470"/>
            <a:ext cx="1989153" cy="51435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EF730A-8832-4F36-8201-DBC950C3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E32C4D5A-C2EE-4DEA-9738-EF4CF3DCEB3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4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941E890-94FC-4A2B-A8B1-B5D4AAF8F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091897"/>
              </p:ext>
            </p:extLst>
          </p:nvPr>
        </p:nvGraphicFramePr>
        <p:xfrm>
          <a:off x="179512" y="697801"/>
          <a:ext cx="8784976" cy="4178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C76488-9AC0-488C-A068-A31574A3B009}"/>
              </a:ext>
            </a:extLst>
          </p:cNvPr>
          <p:cNvSpPr txBox="1"/>
          <p:nvPr/>
        </p:nvSpPr>
        <p:spPr>
          <a:xfrm>
            <a:off x="900113" y="50800"/>
            <a:ext cx="7831137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Этапы составления и утверждения отчета об исполнении </a:t>
            </a:r>
          </a:p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бюджета МО город Волхов за 2025 год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EB5B3A-4F92-4783-BFDF-05D66548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0036"/>
            <a:ext cx="2133600" cy="274637"/>
          </a:xfrm>
        </p:spPr>
        <p:txBody>
          <a:bodyPr/>
          <a:lstStyle/>
          <a:p>
            <a:pPr>
              <a:defRPr/>
            </a:pPr>
            <a:fld id="{E32C4D5A-C2EE-4DEA-9738-EF4CF3DCEB3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лево 1">
            <a:extLst>
              <a:ext uri="{FF2B5EF4-FFF2-40B4-BE49-F238E27FC236}">
                <a16:creationId xmlns:a16="http://schemas.microsoft.com/office/drawing/2014/main" id="{9E830744-00D9-4847-B895-BCC63B8C7760}"/>
              </a:ext>
            </a:extLst>
          </p:cNvPr>
          <p:cNvSpPr/>
          <p:nvPr/>
        </p:nvSpPr>
        <p:spPr>
          <a:xfrm>
            <a:off x="191763" y="656175"/>
            <a:ext cx="2874213" cy="135867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86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>
                <a:solidFill>
                  <a:srgbClr val="C00000"/>
                </a:solidFill>
              </a:rPr>
              <a:t>Отчёт об исполнении бюджета за 2025 год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отражает кассовое исполнение местного бюджета, которое </a:t>
            </a:r>
            <a:r>
              <a:rPr lang="ru-RU" sz="1300" b="1" dirty="0">
                <a:solidFill>
                  <a:srgbClr val="C00000"/>
                </a:solidFill>
              </a:rPr>
              <a:t>соответствует данным органа Федерального казначейства</a:t>
            </a:r>
          </a:p>
        </p:txBody>
      </p:sp>
      <p:sp>
        <p:nvSpPr>
          <p:cNvPr id="16" name="Выноска со стрелкой влево 15">
            <a:extLst>
              <a:ext uri="{FF2B5EF4-FFF2-40B4-BE49-F238E27FC236}">
                <a16:creationId xmlns:a16="http://schemas.microsoft.com/office/drawing/2014/main" id="{9FEBA2E9-BD80-4088-9A8B-115F8F360553}"/>
              </a:ext>
            </a:extLst>
          </p:cNvPr>
          <p:cNvSpPr/>
          <p:nvPr/>
        </p:nvSpPr>
        <p:spPr>
          <a:xfrm>
            <a:off x="2281121" y="3651870"/>
            <a:ext cx="6787730" cy="13681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190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Кроме того,  </a:t>
            </a:r>
            <a:r>
              <a:rPr lang="ru-RU" sz="1400" b="1" dirty="0">
                <a:solidFill>
                  <a:srgbClr val="C00000"/>
                </a:solidFill>
              </a:rPr>
              <a:t>на основании полномочий, установленных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статьей 217 Бюджетного кодекса Российской Федерации</a:t>
            </a:r>
            <a:r>
              <a:rPr lang="ru-RU" sz="1400" b="1" dirty="0">
                <a:solidFill>
                  <a:schemeClr val="tx1"/>
                </a:solidFill>
              </a:rPr>
              <a:t>, 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разрешающей вносить изменения в параметры бюджета без внесения изменений в Решение о бюджете, </a:t>
            </a:r>
            <a:r>
              <a:rPr lang="ru-RU" sz="1400" b="1" dirty="0">
                <a:solidFill>
                  <a:srgbClr val="C00000"/>
                </a:solidFill>
              </a:rPr>
              <a:t>были произведены четыре корректировки плана в части межбюджетных трансфертов, резервного фонда и изменения кода вида расходов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9E98C8EB-CAD7-4347-9FE2-DDCDEEE60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3586" y="2283718"/>
            <a:ext cx="2496525" cy="11663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Выноска со стрелкой вправо 14">
            <a:extLst>
              <a:ext uri="{FF2B5EF4-FFF2-40B4-BE49-F238E27FC236}">
                <a16:creationId xmlns:a16="http://schemas.microsoft.com/office/drawing/2014/main" id="{9860CBB9-4F13-4C65-B3C8-B7B6A4D5B836}"/>
              </a:ext>
            </a:extLst>
          </p:cNvPr>
          <p:cNvSpPr/>
          <p:nvPr/>
        </p:nvSpPr>
        <p:spPr>
          <a:xfrm>
            <a:off x="5693919" y="339502"/>
            <a:ext cx="3374932" cy="3227434"/>
          </a:xfrm>
          <a:prstGeom prst="downArrowCallout">
            <a:avLst>
              <a:gd name="adj1" fmla="val 17196"/>
              <a:gd name="adj2" fmla="val 16113"/>
              <a:gd name="adj3" fmla="val 8093"/>
              <a:gd name="adj4" fmla="val 9070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Все мероприятия по исполнению бюджета МО город Волхов выполнены в соответствии с решением Совета депутатов МО город Волхов 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от 19 декабря 2024 года №25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«О бюджете муниципального образования город  Волхов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на 2025 год и на плановый период 2026 и 2027 годов».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rgbClr val="C00000"/>
                </a:solidFill>
              </a:rPr>
              <a:t>В течение года в данное Решение о бюджете было внесено четыре изменения</a:t>
            </a:r>
          </a:p>
          <a:p>
            <a:pPr algn="ctr" eaLnBrk="1" hangingPunct="1">
              <a:defRPr/>
            </a:pPr>
            <a:endParaRPr lang="ru-RU" sz="14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A3E904-E376-47F8-9957-E508E1C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6275" y="4948238"/>
            <a:ext cx="2133600" cy="273050"/>
          </a:xfrm>
        </p:spPr>
        <p:txBody>
          <a:bodyPr/>
          <a:lstStyle/>
          <a:p>
            <a:pPr>
              <a:defRPr/>
            </a:pPr>
            <a:fld id="{88305765-4BCE-4426-9B96-212AA5475593}" type="slidenum">
              <a:rPr lang="ru-RU" sz="105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8</a:t>
            </a:fld>
            <a:endParaRPr lang="ru-RU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84172BC-6FEF-4D94-8E6F-4742A861668F}"/>
              </a:ext>
            </a:extLst>
          </p:cNvPr>
          <p:cNvSpPr txBox="1">
            <a:spLocks/>
          </p:cNvSpPr>
          <p:nvPr/>
        </p:nvSpPr>
        <p:spPr>
          <a:xfrm>
            <a:off x="-48090" y="-18218"/>
            <a:ext cx="6126116" cy="10119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Основные характеристики исполнения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бюджета МО город Волхов за 2025 год</a:t>
            </a:r>
          </a:p>
        </p:txBody>
      </p:sp>
      <p:pic>
        <p:nvPicPr>
          <p:cNvPr id="15381" name="Рисунок 12">
            <a:extLst>
              <a:ext uri="{FF2B5EF4-FFF2-40B4-BE49-F238E27FC236}">
                <a16:creationId xmlns:a16="http://schemas.microsoft.com/office/drawing/2014/main" id="{5B969C6C-40F0-4C39-AB02-C41F8D81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0711"/>
            <a:ext cx="2333989" cy="197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">
            <a:extLst>
              <a:ext uri="{FF2B5EF4-FFF2-40B4-BE49-F238E27FC236}">
                <a16:creationId xmlns:a16="http://schemas.microsoft.com/office/drawing/2014/main" id="{4D363017-27C0-404A-8DAC-7AB41015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783" y="4017341"/>
            <a:ext cx="4714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6700A3-A780-4BDA-84BA-F67401C59A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587" y="829548"/>
            <a:ext cx="2496524" cy="1011923"/>
          </a:xfrm>
          <a:prstGeom prst="rect">
            <a:avLst/>
          </a:prstGeom>
        </p:spPr>
      </p:pic>
      <p:sp>
        <p:nvSpPr>
          <p:cNvPr id="17" name="Выноска со стрелкой влево 1">
            <a:extLst>
              <a:ext uri="{FF2B5EF4-FFF2-40B4-BE49-F238E27FC236}">
                <a16:creationId xmlns:a16="http://schemas.microsoft.com/office/drawing/2014/main" id="{CE35DD12-C603-4FA0-BA43-D91909070B9B}"/>
              </a:ext>
            </a:extLst>
          </p:cNvPr>
          <p:cNvSpPr/>
          <p:nvPr/>
        </p:nvSpPr>
        <p:spPr>
          <a:xfrm>
            <a:off x="190441" y="2137390"/>
            <a:ext cx="2874213" cy="151447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86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>
                <a:solidFill>
                  <a:srgbClr val="C00000"/>
                </a:solidFill>
              </a:rPr>
              <a:t>По итогам проведенной внешней проверки бюджетная отчетность главных администраторов бюджетных средств бюджета МО город Волхов за 2025 год признана достоверной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70D65F6-DEB6-4906-B09F-E8E418373ECE}"/>
              </a:ext>
            </a:extLst>
          </p:cNvPr>
          <p:cNvSpPr/>
          <p:nvPr/>
        </p:nvSpPr>
        <p:spPr>
          <a:xfrm>
            <a:off x="154401" y="1775459"/>
            <a:ext cx="5459082" cy="3247043"/>
          </a:xfrm>
          <a:prstGeom prst="rect">
            <a:avLst/>
          </a:prstGeom>
          <a:solidFill>
            <a:schemeClr val="accent3">
              <a:lumMod val="40000"/>
              <a:lumOff val="60000"/>
              <a:alpha val="59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defRPr/>
            </a:pPr>
            <a:r>
              <a:rPr lang="ru-RU" sz="1000" b="1" u="sng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ДОХОДЫ И РАСХОДЫ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sz="10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Доходы</a:t>
            </a:r>
            <a:r>
              <a:rPr lang="ru-RU" sz="1000" dirty="0">
                <a:latin typeface="Arial Narrow" pitchFamily="34" charset="0"/>
                <a:cs typeface="Arial" charset="0"/>
              </a:rPr>
              <a:t> - денежные средства, поступающие в бюджет от населения, организаций, учреждений и других бюджетов, за исключением средств, являющихся источниками финансирования дефицита бюджета. К доходам бюджетов относятся налоговые доходы, неналоговые доходы и безвозмездные поступления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sz="10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Расходы</a:t>
            </a:r>
            <a:r>
              <a:rPr lang="ru-RU" sz="1000" dirty="0">
                <a:latin typeface="Arial Narrow" pitchFamily="34" charset="0"/>
                <a:cs typeface="Arial" charset="0"/>
              </a:rPr>
              <a:t> - выплачиваемые из бюджета денежные средства,  за исключением средств, являющихся источниками финансирования дефицита бюджета. Бюджетные средства расходуются в различных направлениях в соответствии с полномочиями, установленными для городских поселений Федеральным законом «Об общих принципах организации местного самоуправления в Российской Федерации»: жилищно-коммунальное хозяйство, дорожное хозяйство, культура, физическая культура и спорт и прочее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ru-RU" sz="1000" b="1" u="sng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ДЕФИЦИТ И ПРОФИЦИТ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000" dirty="0">
                <a:latin typeface="Arial Narrow" pitchFamily="34" charset="0"/>
                <a:cs typeface="Arial" charset="0"/>
              </a:rPr>
              <a:t>В случае превышения доходов над расходами образуется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профицит бюджета</a:t>
            </a:r>
            <a:endParaRPr lang="ru-RU" sz="1000" dirty="0">
              <a:latin typeface="Arial Narrow" pitchFamily="34" charset="0"/>
              <a:cs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000" dirty="0">
                <a:latin typeface="Arial Narrow" pitchFamily="34" charset="0"/>
                <a:cs typeface="Arial" charset="0"/>
              </a:rPr>
              <a:t>Если расходная часть бюджета превышает доходную - 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дефицит бюджета</a:t>
            </a:r>
            <a:r>
              <a:rPr lang="ru-RU" sz="1000" dirty="0">
                <a:latin typeface="Arial Narrow" pitchFamily="34" charset="0"/>
                <a:cs typeface="Arial" charset="0"/>
              </a:rPr>
              <a:t>. В таком случае 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000" dirty="0">
                <a:latin typeface="Arial Narrow" pitchFamily="34" charset="0"/>
                <a:cs typeface="Arial" charset="0"/>
              </a:rPr>
              <a:t>возникает необходимость в привлечении источников финансирования дефицита бюджета</a:t>
            </a:r>
          </a:p>
          <a:p>
            <a:pPr algn="just" eaLnBrk="1" hangingPunct="1">
              <a:spcAft>
                <a:spcPts val="0"/>
              </a:spcAft>
              <a:defRPr/>
            </a:pPr>
            <a:endParaRPr lang="ru-RU" sz="1000" b="1" u="sng" dirty="0">
              <a:solidFill>
                <a:srgbClr val="00B0F0"/>
              </a:solidFill>
              <a:latin typeface="Arial Narrow" pitchFamily="34" charset="0"/>
              <a:cs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000" b="1" u="sng" dirty="0">
                <a:solidFill>
                  <a:srgbClr val="00B0F0"/>
                </a:solidFill>
                <a:latin typeface="Arial Narrow" pitchFamily="34" charset="0"/>
                <a:cs typeface="Arial" charset="0"/>
              </a:rPr>
              <a:t>СБАЛАНСИРОВАННОСТЬ БЮДЖЕТА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000" dirty="0">
                <a:latin typeface="Arial Narrow" pitchFamily="34" charset="0"/>
                <a:cs typeface="Arial" charset="0"/>
              </a:rPr>
              <a:t>Бюджет должен быть сбалансирован, т.е. объем предусмотренных бюджетом расходов должен быть равен суммарному объему доходов совместно с привлеченными источниками финансирования дефицита бюджета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211759-A122-4611-94EB-FC402EB21730}"/>
              </a:ext>
            </a:extLst>
          </p:cNvPr>
          <p:cNvSpPr/>
          <p:nvPr/>
        </p:nvSpPr>
        <p:spPr>
          <a:xfrm>
            <a:off x="83724" y="856389"/>
            <a:ext cx="2800218" cy="819183"/>
          </a:xfrm>
          <a:prstGeom prst="rect">
            <a:avLst/>
          </a:prstGeom>
          <a:solidFill>
            <a:srgbClr val="00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4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ДОХОДЫ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840 046,7 </a:t>
            </a:r>
            <a:r>
              <a:rPr lang="ru-RU" sz="12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 руб.</a:t>
            </a:r>
            <a:endParaRPr lang="ru-RU" sz="1400" b="1" dirty="0">
              <a:ln/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Минус 3">
            <a:extLst>
              <a:ext uri="{FF2B5EF4-FFF2-40B4-BE49-F238E27FC236}">
                <a16:creationId xmlns:a16="http://schemas.microsoft.com/office/drawing/2014/main" id="{4C00CC2E-4ED0-4F14-A2C2-F4B5CFE91DF1}"/>
              </a:ext>
            </a:extLst>
          </p:cNvPr>
          <p:cNvSpPr/>
          <p:nvPr/>
        </p:nvSpPr>
        <p:spPr>
          <a:xfrm>
            <a:off x="2910466" y="966288"/>
            <a:ext cx="383404" cy="665110"/>
          </a:xfrm>
          <a:prstGeom prst="mathMinus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148A14"/>
              </a:solidFill>
            </a:endParaRPr>
          </a:p>
        </p:txBody>
      </p:sp>
      <p:sp>
        <p:nvSpPr>
          <p:cNvPr id="5" name="Равно 4">
            <a:extLst>
              <a:ext uri="{FF2B5EF4-FFF2-40B4-BE49-F238E27FC236}">
                <a16:creationId xmlns:a16="http://schemas.microsoft.com/office/drawing/2014/main" id="{8EBAE831-2CA6-439F-BE7D-B2885050F239}"/>
              </a:ext>
            </a:extLst>
          </p:cNvPr>
          <p:cNvSpPr/>
          <p:nvPr/>
        </p:nvSpPr>
        <p:spPr>
          <a:xfrm>
            <a:off x="6068230" y="992479"/>
            <a:ext cx="415695" cy="567490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5C746D9-138C-4773-8B0C-5C112345CCC3}"/>
              </a:ext>
            </a:extLst>
          </p:cNvPr>
          <p:cNvSpPr/>
          <p:nvPr/>
        </p:nvSpPr>
        <p:spPr>
          <a:xfrm>
            <a:off x="3315781" y="856389"/>
            <a:ext cx="2736304" cy="819183"/>
          </a:xfrm>
          <a:prstGeom prst="rect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4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РАСХОДЫ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822 737,1 </a:t>
            </a:r>
            <a:r>
              <a:rPr lang="ru-RU" sz="12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 руб.</a:t>
            </a:r>
            <a:endParaRPr lang="ru-RU" sz="1400" b="1" dirty="0">
              <a:ln/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07A220E-6FD4-4DDE-ABE9-D844AEB566C0}"/>
              </a:ext>
            </a:extLst>
          </p:cNvPr>
          <p:cNvSpPr/>
          <p:nvPr/>
        </p:nvSpPr>
        <p:spPr>
          <a:xfrm>
            <a:off x="6514454" y="856389"/>
            <a:ext cx="2544060" cy="81918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3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ПРОФИЦИТ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17 309,6 </a:t>
            </a:r>
            <a:r>
              <a:rPr lang="ru-RU" sz="1200" b="1" dirty="0">
                <a:ln/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 руб.</a:t>
            </a:r>
            <a:endParaRPr lang="ru-RU" sz="1400" b="1" dirty="0">
              <a:ln/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753BA7-DEBB-4AF3-BDD8-06B6AC30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575"/>
            <a:ext cx="2133600" cy="273050"/>
          </a:xfrm>
        </p:spPr>
        <p:txBody>
          <a:bodyPr/>
          <a:lstStyle/>
          <a:p>
            <a:pPr>
              <a:defRPr/>
            </a:pPr>
            <a:fld id="{55FF8D6F-22EF-4576-8C57-40CA02330FFC}" type="slidenum">
              <a:rPr lang="ru-RU" sz="105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9</a:t>
            </a:fld>
            <a:endParaRPr lang="ru-RU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019FEEE-C2C8-4E6A-8B46-6ADDCECD18AB}"/>
              </a:ext>
            </a:extLst>
          </p:cNvPr>
          <p:cNvSpPr txBox="1">
            <a:spLocks/>
          </p:cNvSpPr>
          <p:nvPr/>
        </p:nvSpPr>
        <p:spPr>
          <a:xfrm>
            <a:off x="683567" y="24211"/>
            <a:ext cx="7776865" cy="567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Основные показатели исполнения бюджета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МО город Волхов за 2025 год</a:t>
            </a:r>
          </a:p>
        </p:txBody>
      </p:sp>
      <p:pic>
        <p:nvPicPr>
          <p:cNvPr id="17426" name="Picture 2">
            <a:extLst>
              <a:ext uri="{FF2B5EF4-FFF2-40B4-BE49-F238E27FC236}">
                <a16:creationId xmlns:a16="http://schemas.microsoft.com/office/drawing/2014/main" id="{77A81B9D-67A1-4665-9F22-0A1B2965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75572"/>
            <a:ext cx="3744416" cy="346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26069</TotalTime>
  <Words>8015</Words>
  <Application>Microsoft Office PowerPoint</Application>
  <PresentationFormat>Экран (16:9)</PresentationFormat>
  <Paragraphs>837</Paragraphs>
  <Slides>45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Arial</vt:lpstr>
      <vt:lpstr>Arial Black</vt:lpstr>
      <vt:lpstr>Arial Narrow</vt:lpstr>
      <vt:lpstr>Bahnschrift</vt:lpstr>
      <vt:lpstr>Bahnschrift Light Condensed</vt:lpstr>
      <vt:lpstr>Bahnschrift SemiBold Condensed</vt:lpstr>
      <vt:lpstr>Bahnschrift SemiLight Condensed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Bogacheva</dc:creator>
  <cp:lastModifiedBy>Bogacheva</cp:lastModifiedBy>
  <cp:revision>1820</cp:revision>
  <cp:lastPrinted>2026-04-30T13:49:42Z</cp:lastPrinted>
  <dcterms:created xsi:type="dcterms:W3CDTF">2017-03-28T11:59:04Z</dcterms:created>
  <dcterms:modified xsi:type="dcterms:W3CDTF">2026-06-24T07:50:09Z</dcterms:modified>
</cp:coreProperties>
</file>