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notesSlides/notesSlide10.xml" ContentType="application/vnd.openxmlformats-officedocument.presentationml.notesSlide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50"/>
  </p:notesMasterIdLst>
  <p:sldIdLst>
    <p:sldId id="257" r:id="rId2"/>
    <p:sldId id="336" r:id="rId3"/>
    <p:sldId id="337" r:id="rId4"/>
    <p:sldId id="338" r:id="rId5"/>
    <p:sldId id="339" r:id="rId6"/>
    <p:sldId id="340" r:id="rId7"/>
    <p:sldId id="341" r:id="rId8"/>
    <p:sldId id="256" r:id="rId9"/>
    <p:sldId id="258" r:id="rId10"/>
    <p:sldId id="319" r:id="rId11"/>
    <p:sldId id="261" r:id="rId12"/>
    <p:sldId id="323" r:id="rId13"/>
    <p:sldId id="330" r:id="rId14"/>
    <p:sldId id="320" r:id="rId15"/>
    <p:sldId id="321" r:id="rId16"/>
    <p:sldId id="322" r:id="rId17"/>
    <p:sldId id="269" r:id="rId18"/>
    <p:sldId id="270" r:id="rId19"/>
    <p:sldId id="331" r:id="rId20"/>
    <p:sldId id="276" r:id="rId21"/>
    <p:sldId id="342" r:id="rId22"/>
    <p:sldId id="279" r:id="rId23"/>
    <p:sldId id="343" r:id="rId24"/>
    <p:sldId id="344" r:id="rId25"/>
    <p:sldId id="335" r:id="rId26"/>
    <p:sldId id="281" r:id="rId27"/>
    <p:sldId id="282" r:id="rId28"/>
    <p:sldId id="345" r:id="rId29"/>
    <p:sldId id="301" r:id="rId30"/>
    <p:sldId id="346" r:id="rId31"/>
    <p:sldId id="332" r:id="rId32"/>
    <p:sldId id="325" r:id="rId33"/>
    <p:sldId id="286" r:id="rId34"/>
    <p:sldId id="347" r:id="rId35"/>
    <p:sldId id="348" r:id="rId36"/>
    <p:sldId id="289" r:id="rId37"/>
    <p:sldId id="285" r:id="rId38"/>
    <p:sldId id="291" r:id="rId39"/>
    <p:sldId id="292" r:id="rId40"/>
    <p:sldId id="333" r:id="rId41"/>
    <p:sldId id="349" r:id="rId42"/>
    <p:sldId id="327" r:id="rId43"/>
    <p:sldId id="350" r:id="rId44"/>
    <p:sldId id="351" r:id="rId45"/>
    <p:sldId id="352" r:id="rId46"/>
    <p:sldId id="296" r:id="rId47"/>
    <p:sldId id="324" r:id="rId48"/>
    <p:sldId id="329" r:id="rId49"/>
  </p:sldIdLst>
  <p:sldSz cx="9144000" cy="5143500" type="screen16x9"/>
  <p:notesSz cx="6797675" cy="9926638"/>
  <p:defaultTextStyle>
    <a:defPPr>
      <a:defRPr lang="ru-RU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0" userDrawn="1">
          <p15:clr>
            <a:srgbClr val="A4A3A4"/>
          </p15:clr>
        </p15:guide>
        <p15:guide id="2" pos="2153" userDrawn="1">
          <p15:clr>
            <a:srgbClr val="A4A3A4"/>
          </p15:clr>
        </p15:guide>
        <p15:guide id="3" orient="horz" pos="3141" userDrawn="1">
          <p15:clr>
            <a:srgbClr val="A4A3A4"/>
          </p15:clr>
        </p15:guide>
        <p15:guide id="4" orient="horz" pos="3126" userDrawn="1">
          <p15:clr>
            <a:srgbClr val="A4A3A4"/>
          </p15:clr>
        </p15:guide>
        <p15:guide id="5" orient="horz" pos="3127" userDrawn="1">
          <p15:clr>
            <a:srgbClr val="A4A3A4"/>
          </p15:clr>
        </p15:guide>
        <p15:guide id="6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220"/>
    <a:srgbClr val="29487F"/>
    <a:srgbClr val="FF3300"/>
    <a:srgbClr val="3333FF"/>
    <a:srgbClr val="BCF2F1"/>
    <a:srgbClr val="FF9933"/>
    <a:srgbClr val="C8D7EA"/>
    <a:srgbClr val="FFCCFF"/>
    <a:srgbClr val="296D2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2362" autoAdjust="0"/>
  </p:normalViewPr>
  <p:slideViewPr>
    <p:cSldViewPr>
      <p:cViewPr varScale="1">
        <p:scale>
          <a:sx n="150" d="100"/>
          <a:sy n="150" d="100"/>
        </p:scale>
        <p:origin x="516" y="126"/>
      </p:cViewPr>
      <p:guideLst>
        <p:guide orient="horz" pos="2164"/>
        <p:guide pos="3840"/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94"/>
    </p:cViewPr>
  </p:sorterViewPr>
  <p:notesViewPr>
    <p:cSldViewPr>
      <p:cViewPr varScale="1">
        <p:scale>
          <a:sx n="81" d="100"/>
          <a:sy n="81" d="100"/>
        </p:scale>
        <p:origin x="-3972" y="-102"/>
      </p:cViewPr>
      <p:guideLst>
        <p:guide orient="horz" pos="3140"/>
        <p:guide pos="2153"/>
        <p:guide orient="horz" pos="3141"/>
        <p:guide orient="horz" pos="3126"/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9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depthPercent val="16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162401037565876E-2"/>
          <c:y val="2.7715095511725425E-2"/>
          <c:w val="0.92364005780528213"/>
          <c:h val="0.4211314904404561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оценка 2024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lumMod val="95000"/>
                  </a:schemeClr>
                </a:gs>
                <a:gs pos="100000">
                  <a:schemeClr val="accent3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3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c:spPr>
          <c:invertIfNegative val="0"/>
          <c:cat>
            <c:strRef>
              <c:f>Лист1!$A$2:$A$11</c:f>
              <c:strCache>
                <c:ptCount val="10"/>
                <c:pt idx="0">
                  <c:v>НДФЛ 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Госпошлина </c:v>
                </c:pt>
                <c:pt idx="4">
                  <c:v>Доходы от использования имущества</c:v>
                </c:pt>
                <c:pt idx="5">
                  <c:v>Платежи при использовании природными ресурсами</c:v>
                </c:pt>
                <c:pt idx="6">
                  <c:v>Доходы от оказания платных услуг и компенсации затрат государства</c:v>
                </c:pt>
                <c:pt idx="7">
                  <c:v>Доходы от продажи материальных и нематериальных активов</c:v>
                </c:pt>
                <c:pt idx="8">
                  <c:v>Штрафы, санкции, возмещение ущерба</c:v>
                </c:pt>
                <c:pt idx="9">
                  <c:v>Прочие неналоговые доходы</c:v>
                </c:pt>
              </c:strCache>
            </c:strRef>
          </c:cat>
          <c:val>
            <c:numRef>
              <c:f>Лист1!$B$2:$B$11</c:f>
              <c:numCache>
                <c:formatCode>#\ ##0.0</c:formatCode>
                <c:ptCount val="10"/>
                <c:pt idx="0">
                  <c:v>1056153.8999999999</c:v>
                </c:pt>
                <c:pt idx="1">
                  <c:v>12148.9</c:v>
                </c:pt>
                <c:pt idx="2">
                  <c:v>314656</c:v>
                </c:pt>
                <c:pt idx="3">
                  <c:v>13835</c:v>
                </c:pt>
                <c:pt idx="4">
                  <c:v>65519.6</c:v>
                </c:pt>
                <c:pt idx="5">
                  <c:v>3310</c:v>
                </c:pt>
                <c:pt idx="6">
                  <c:v>233.2</c:v>
                </c:pt>
                <c:pt idx="7">
                  <c:v>37497.599999999999</c:v>
                </c:pt>
                <c:pt idx="8">
                  <c:v>8158.2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35-4BD8-9902-B647DD35BA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lumMod val="95000"/>
                  </a:schemeClr>
                </a:gs>
                <a:gs pos="100000">
                  <a:schemeClr val="accent4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40005" dist="22984" dir="5400000" rotWithShape="0">
                <a:srgbClr val="000000">
                  <a:alpha val="45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r"/>
            </a:scene3d>
            <a:sp3d prstMaterial="matte">
              <a:bevelT w="19050" h="38100"/>
            </a:sp3d>
          </c:spPr>
          <c:invertIfNegative val="0"/>
          <c:cat>
            <c:strRef>
              <c:f>Лист1!$A$2:$A$11</c:f>
              <c:strCache>
                <c:ptCount val="10"/>
                <c:pt idx="0">
                  <c:v>НДФЛ 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Госпошлина </c:v>
                </c:pt>
                <c:pt idx="4">
                  <c:v>Доходы от использования имущества</c:v>
                </c:pt>
                <c:pt idx="5">
                  <c:v>Платежи при использовании природными ресурсами</c:v>
                </c:pt>
                <c:pt idx="6">
                  <c:v>Доходы от оказания платных услуг и компенсации затрат государства</c:v>
                </c:pt>
                <c:pt idx="7">
                  <c:v>Доходы от продажи материальных и нематериальных активов</c:v>
                </c:pt>
                <c:pt idx="8">
                  <c:v>Штрафы, санкции, возмещение ущерба</c:v>
                </c:pt>
                <c:pt idx="9">
                  <c:v>Прочие неналоговые доходы</c:v>
                </c:pt>
              </c:strCache>
            </c:strRef>
          </c:cat>
          <c:val>
            <c:numRef>
              <c:f>Лист1!$C$2:$C$11</c:f>
              <c:numCache>
                <c:formatCode>#\ ##0.0</c:formatCode>
                <c:ptCount val="10"/>
                <c:pt idx="0">
                  <c:v>1017484.8</c:v>
                </c:pt>
                <c:pt idx="1">
                  <c:v>13805</c:v>
                </c:pt>
                <c:pt idx="2">
                  <c:v>322193</c:v>
                </c:pt>
                <c:pt idx="3">
                  <c:v>13660</c:v>
                </c:pt>
                <c:pt idx="4">
                  <c:v>63723.6</c:v>
                </c:pt>
                <c:pt idx="5">
                  <c:v>4534.8</c:v>
                </c:pt>
                <c:pt idx="6">
                  <c:v>112.3</c:v>
                </c:pt>
                <c:pt idx="7">
                  <c:v>18182</c:v>
                </c:pt>
                <c:pt idx="8">
                  <c:v>1789.8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35-4BD8-9902-B647DD35B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4965376"/>
        <c:axId val="184971264"/>
        <c:axId val="0"/>
      </c:bar3DChart>
      <c:catAx>
        <c:axId val="18496537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184971264"/>
        <c:crosses val="autoZero"/>
        <c:auto val="1"/>
        <c:lblAlgn val="ctr"/>
        <c:lblOffset val="100"/>
        <c:noMultiLvlLbl val="0"/>
      </c:catAx>
      <c:valAx>
        <c:axId val="184971264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one"/>
        <c:crossAx val="1849653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dTable>
    </c:plotArea>
    <c:plotVisOnly val="1"/>
    <c:dispBlanksAs val="zero"/>
    <c:showDLblsOverMax val="0"/>
  </c:chart>
  <c:txPr>
    <a:bodyPr/>
    <a:lstStyle/>
    <a:p>
      <a:pPr>
        <a:defRPr sz="10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917183804974049"/>
          <c:y val="0.22331227662788233"/>
          <c:w val="0.58072962131191763"/>
          <c:h val="0.568800331808189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2027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  <a:contourClr>
                <a:srgbClr val="000000"/>
              </a:contourClr>
            </a:sp3d>
          </c:spPr>
          <c:explosion val="33"/>
          <c:dPt>
            <c:idx val="0"/>
            <c:bubble3D val="0"/>
            <c:explosion val="1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949-49E7-92C7-EF98525242A3}"/>
              </c:ext>
            </c:extLst>
          </c:dPt>
          <c:dPt>
            <c:idx val="1"/>
            <c:bubble3D val="0"/>
            <c:explosion val="6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A949-49E7-92C7-EF98525242A3}"/>
              </c:ext>
            </c:extLst>
          </c:dPt>
          <c:dPt>
            <c:idx val="2"/>
            <c:bubble3D val="0"/>
            <c:explosion val="7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A949-49E7-92C7-EF98525242A3}"/>
              </c:ext>
            </c:extLst>
          </c:dPt>
          <c:dPt>
            <c:idx val="3"/>
            <c:bubble3D val="0"/>
            <c:explosion val="2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A949-49E7-92C7-EF98525242A3}"/>
              </c:ext>
            </c:extLst>
          </c:dPt>
          <c:dPt>
            <c:idx val="4"/>
            <c:bubble3D val="0"/>
            <c:explosion val="23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949-49E7-92C7-EF98525242A3}"/>
              </c:ext>
            </c:extLst>
          </c:dPt>
          <c:dPt>
            <c:idx val="5"/>
            <c:bubble3D val="0"/>
            <c:explosion val="22"/>
            <c:spPr>
              <a:solidFill>
                <a:srgbClr val="CCCC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949-49E7-92C7-EF98525242A3}"/>
              </c:ext>
            </c:extLst>
          </c:dPt>
          <c:dPt>
            <c:idx val="6"/>
            <c:bubble3D val="0"/>
            <c:explosion val="22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A949-49E7-92C7-EF98525242A3}"/>
              </c:ext>
            </c:extLst>
          </c:dPt>
          <c:dPt>
            <c:idx val="7"/>
            <c:bubble3D val="0"/>
            <c:explosion val="19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A949-49E7-92C7-EF98525242A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A949-49E7-92C7-EF98525242A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A949-49E7-92C7-EF98525242A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A949-49E7-92C7-EF98525242A3}"/>
              </c:ext>
            </c:extLst>
          </c:dPt>
          <c:dLbls>
            <c:dLbl>
              <c:idx val="0"/>
              <c:layout>
                <c:manualLayout>
                  <c:x val="6.0872391505078345E-2"/>
                  <c:y val="-0.128733548614248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49-49E7-92C7-EF98525242A3}"/>
                </c:ext>
              </c:extLst>
            </c:dLbl>
            <c:dLbl>
              <c:idx val="1"/>
              <c:layout>
                <c:manualLayout>
                  <c:x val="-0.6622921527237714"/>
                  <c:y val="-9.807278631880701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949-49E7-92C7-EF98525242A3}"/>
                </c:ext>
              </c:extLst>
            </c:dLbl>
            <c:dLbl>
              <c:idx val="2"/>
              <c:layout>
                <c:manualLayout>
                  <c:x val="9.5344688883774814E-2"/>
                  <c:y val="-7.802032118812644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Национальная экономика
163</a:t>
                    </a:r>
                    <a:r>
                      <a:rPr lang="ru-RU" baseline="0" dirty="0"/>
                      <a:t> 661</a:t>
                    </a:r>
                    <a:r>
                      <a:rPr lang="ru-RU" dirty="0"/>
                      <a:t>.2
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A949-49E7-92C7-EF98525242A3}"/>
                </c:ext>
              </c:extLst>
            </c:dLbl>
            <c:dLbl>
              <c:idx val="3"/>
              <c:layout>
                <c:manualLayout>
                  <c:x val="0.10126107019854939"/>
                  <c:y val="0.1128811598429550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949-49E7-92C7-EF98525242A3}"/>
                </c:ext>
              </c:extLst>
            </c:dLbl>
            <c:dLbl>
              <c:idx val="4"/>
              <c:layout>
                <c:manualLayout>
                  <c:x val="7.3653853275561967E-2"/>
                  <c:y val="0.3463644819659847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949-49E7-92C7-EF98525242A3}"/>
                </c:ext>
              </c:extLst>
            </c:dLbl>
            <c:dLbl>
              <c:idx val="6"/>
              <c:layout>
                <c:manualLayout>
                  <c:x val="-5.4045229542396524E-2"/>
                  <c:y val="0.129679428050422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949-49E7-92C7-EF98525242A3}"/>
                </c:ext>
              </c:extLst>
            </c:dLbl>
            <c:dLbl>
              <c:idx val="7"/>
              <c:layout>
                <c:manualLayout>
                  <c:x val="-0.11484749769159742"/>
                  <c:y val="0.3279445029437063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949-49E7-92C7-EF98525242A3}"/>
                </c:ext>
              </c:extLst>
            </c:dLbl>
            <c:dLbl>
              <c:idx val="8"/>
              <c:layout>
                <c:manualLayout>
                  <c:x val="-2.2600332409972314E-2"/>
                  <c:y val="-3.385524504011341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937240997229913"/>
                      <c:h val="0.179576006706325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C-A949-49E7-92C7-EF98525242A3}"/>
                </c:ext>
              </c:extLst>
            </c:dLbl>
            <c:dLbl>
              <c:idx val="9"/>
              <c:layout>
                <c:manualLayout>
                  <c:x val="0.1480562880886426"/>
                  <c:y val="-1.951228390091202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43224376731302"/>
                      <c:h val="0.250303402098557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A949-49E7-92C7-EF98525242A3}"/>
                </c:ext>
              </c:extLst>
            </c:dLbl>
            <c:dLbl>
              <c:idx val="10"/>
              <c:layout>
                <c:manualLayout>
                  <c:x val="0.20908262234533695"/>
                  <c:y val="-2.647661168643705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949-49E7-92C7-EF98525242A3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Нац. безопасность и правоохранит.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гос.и муниципального долга</c:v>
                </c:pt>
                <c:pt idx="10">
                  <c:v>МБТ </c:v>
                </c:pt>
              </c:strCache>
            </c:strRef>
          </c:cat>
          <c:val>
            <c:numRef>
              <c:f>Лист1!$B$2:$B$12</c:f>
              <c:numCache>
                <c:formatCode>#\ ##0.0</c:formatCode>
                <c:ptCount val="11"/>
                <c:pt idx="0">
                  <c:v>419523.8</c:v>
                </c:pt>
                <c:pt idx="1">
                  <c:v>1180.5999999999999</c:v>
                </c:pt>
                <c:pt idx="2">
                  <c:v>163661.20000000001</c:v>
                </c:pt>
                <c:pt idx="3">
                  <c:v>20817.5</c:v>
                </c:pt>
                <c:pt idx="4">
                  <c:v>305</c:v>
                </c:pt>
                <c:pt idx="5">
                  <c:v>2289292.5</c:v>
                </c:pt>
                <c:pt idx="6">
                  <c:v>42683.3</c:v>
                </c:pt>
                <c:pt idx="7">
                  <c:v>142295.4</c:v>
                </c:pt>
                <c:pt idx="8">
                  <c:v>6958</c:v>
                </c:pt>
                <c:pt idx="9">
                  <c:v>277.5</c:v>
                </c:pt>
                <c:pt idx="10">
                  <c:v>202924.3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A949-49E7-92C7-EF98525242A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 b="1">
          <a:solidFill>
            <a:schemeClr val="bg1"/>
          </a:solidFill>
        </a:defRPr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002156971375807"/>
          <c:y val="0.37377993052571129"/>
          <c:w val="0.59962633120129494"/>
          <c:h val="0.586271168282889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  <a:contourClr>
                <a:srgbClr val="000000"/>
              </a:contourClr>
            </a:sp3d>
          </c:spPr>
          <c:explosion val="33"/>
          <c:dPt>
            <c:idx val="0"/>
            <c:bubble3D val="0"/>
            <c:explosion val="1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2ED-42DE-BED0-3BE7F61BD083}"/>
              </c:ext>
            </c:extLst>
          </c:dPt>
          <c:dPt>
            <c:idx val="1"/>
            <c:bubble3D val="0"/>
            <c:explosion val="6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52ED-42DE-BED0-3BE7F61BD083}"/>
              </c:ext>
            </c:extLst>
          </c:dPt>
          <c:dPt>
            <c:idx val="2"/>
            <c:bubble3D val="0"/>
            <c:explosion val="7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52ED-42DE-BED0-3BE7F61BD083}"/>
              </c:ext>
            </c:extLst>
          </c:dPt>
          <c:dPt>
            <c:idx val="3"/>
            <c:bubble3D val="0"/>
            <c:explosion val="2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52ED-42DE-BED0-3BE7F61BD083}"/>
              </c:ext>
            </c:extLst>
          </c:dPt>
          <c:dPt>
            <c:idx val="4"/>
            <c:bubble3D val="0"/>
            <c:explosion val="23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2ED-42DE-BED0-3BE7F61BD083}"/>
              </c:ext>
            </c:extLst>
          </c:dPt>
          <c:dPt>
            <c:idx val="5"/>
            <c:bubble3D val="0"/>
            <c:explosion val="22"/>
            <c:spPr>
              <a:solidFill>
                <a:srgbClr val="CCCC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2ED-42DE-BED0-3BE7F61BD083}"/>
              </c:ext>
            </c:extLst>
          </c:dPt>
          <c:dPt>
            <c:idx val="6"/>
            <c:bubble3D val="0"/>
            <c:explosion val="22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52ED-42DE-BED0-3BE7F61BD083}"/>
              </c:ext>
            </c:extLst>
          </c:dPt>
          <c:dPt>
            <c:idx val="7"/>
            <c:bubble3D val="0"/>
            <c:explosion val="19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2ED-42DE-BED0-3BE7F61BD08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07FA-4E0E-845D-6DE039304B02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52ED-42DE-BED0-3BE7F61BD08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2ED-42DE-BED0-3BE7F61BD083}"/>
              </c:ext>
            </c:extLst>
          </c:dPt>
          <c:dLbls>
            <c:dLbl>
              <c:idx val="0"/>
              <c:layout>
                <c:manualLayout>
                  <c:x val="-0.1021834164358264"/>
                  <c:y val="-0.142444061186918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ED-42DE-BED0-3BE7F61BD083}"/>
                </c:ext>
              </c:extLst>
            </c:dLbl>
            <c:dLbl>
              <c:idx val="1"/>
              <c:layout>
                <c:manualLayout>
                  <c:x val="9.6627885503231762E-3"/>
                  <c:y val="-0.3480943364004361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2ED-42DE-BED0-3BE7F61BD083}"/>
                </c:ext>
              </c:extLst>
            </c:dLbl>
            <c:dLbl>
              <c:idx val="2"/>
              <c:layout>
                <c:manualLayout>
                  <c:x val="8.2902456140350883E-2"/>
                  <c:y val="-0.2063682887968487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2ED-42DE-BED0-3BE7F61BD083}"/>
                </c:ext>
              </c:extLst>
            </c:dLbl>
            <c:dLbl>
              <c:idx val="4"/>
              <c:layout>
                <c:manualLayout>
                  <c:x val="3.3902566943674974E-2"/>
                  <c:y val="0.20292159839657395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2ED-42DE-BED0-3BE7F61BD083}"/>
                </c:ext>
              </c:extLst>
            </c:dLbl>
            <c:dLbl>
              <c:idx val="6"/>
              <c:layout>
                <c:manualLayout>
                  <c:x val="-5.8117377654662974E-2"/>
                  <c:y val="0.10333089991911557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2ED-42DE-BED0-3BE7F61BD083}"/>
                </c:ext>
              </c:extLst>
            </c:dLbl>
            <c:dLbl>
              <c:idx val="7"/>
              <c:layout>
                <c:manualLayout>
                  <c:x val="-0.21199261311172668"/>
                  <c:y val="-6.086112836604054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2ED-42DE-BED0-3BE7F61BD083}"/>
                </c:ext>
              </c:extLst>
            </c:dLbl>
            <c:dLbl>
              <c:idx val="9"/>
              <c:layout>
                <c:manualLayout>
                  <c:x val="-2.5834903047091411E-3"/>
                  <c:y val="-0.2643997755503801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2ED-42DE-BED0-3BE7F61BD083}"/>
                </c:ext>
              </c:extLst>
            </c:dLbl>
            <c:dLbl>
              <c:idx val="10"/>
              <c:layout>
                <c:manualLayout>
                  <c:x val="6.5160627885503225E-2"/>
                  <c:y val="-3.894989105936091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МБТ 
281 661.0
8.2%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52ED-42DE-BED0-3BE7F61BD083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60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Нац. безопасность и правоохранит.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гос.и муниципального долга</c:v>
                </c:pt>
                <c:pt idx="10">
                  <c:v>МБТ </c:v>
                </c:pt>
              </c:strCache>
            </c:strRef>
          </c:cat>
          <c:val>
            <c:numRef>
              <c:f>Лист1!$B$2:$B$12</c:f>
              <c:numCache>
                <c:formatCode>#\ ##0.0</c:formatCode>
                <c:ptCount val="11"/>
                <c:pt idx="0">
                  <c:v>488197.6</c:v>
                </c:pt>
                <c:pt idx="1">
                  <c:v>9409.6</c:v>
                </c:pt>
                <c:pt idx="2">
                  <c:v>168140.79999999999</c:v>
                </c:pt>
                <c:pt idx="3">
                  <c:v>51539.9</c:v>
                </c:pt>
                <c:pt idx="4">
                  <c:v>305</c:v>
                </c:pt>
                <c:pt idx="5">
                  <c:v>2254595.7000000002</c:v>
                </c:pt>
                <c:pt idx="6">
                  <c:v>47482</c:v>
                </c:pt>
                <c:pt idx="7">
                  <c:v>142295.5</c:v>
                </c:pt>
                <c:pt idx="8">
                  <c:v>10767.5</c:v>
                </c:pt>
                <c:pt idx="9">
                  <c:v>277.5</c:v>
                </c:pt>
                <c:pt idx="10">
                  <c:v>281661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2ED-42DE-BED0-3BE7F61BD08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 b="1">
          <a:solidFill>
            <a:schemeClr val="bg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8622489366260889"/>
          <c:y val="0.51532533043851181"/>
          <c:w val="0.33848086819718443"/>
          <c:h val="0.321724287679435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explosion val="3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B535-415F-A381-B611B69AFFB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B535-415F-A381-B611B69AFFB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B535-415F-A381-B611B69AFFB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B535-415F-A381-B611B69AFFB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B535-415F-A381-B611B69AFFB7}"/>
              </c:ext>
            </c:extLst>
          </c:dPt>
          <c:dPt>
            <c:idx val="5"/>
            <c:bubble3D val="0"/>
            <c:spPr>
              <a:solidFill>
                <a:srgbClr val="C8D7EA"/>
              </a:solidFill>
              <a:ln>
                <a:noFill/>
              </a:ln>
              <a:effectLst>
                <a:reflection blurRad="38100" stA="26000" endPos="23000" dist="25400" dir="5400000" sy="-100000" rotWithShape="0"/>
              </a:effectLst>
              <a:scene3d>
                <a:camera prst="orthographicFront">
                  <a:rot lat="0" lon="0" rev="0"/>
                </a:camera>
                <a:lightRig rig="balanced" dir="tr"/>
              </a:scene3d>
              <a:sp3d contourW="14605" prstMaterial="plastic">
                <a:bevelT w="50800"/>
                <a:contourClr>
                  <a:schemeClr val="accent2">
                    <a:shade val="30000"/>
                    <a:satMod val="12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B535-415F-A381-B611B69AFFB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B535-415F-A381-B611B69AFFB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B535-415F-A381-B611B69AFFB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B535-415F-A381-B611B69AFFB7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B535-415F-A381-B611B69AFFB7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B535-415F-A381-B611B69AFFB7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B535-415F-A381-B611B69AFFB7}"/>
              </c:ext>
            </c:extLst>
          </c:dPt>
          <c:dLbls>
            <c:dLbl>
              <c:idx val="0"/>
              <c:layout>
                <c:manualLayout>
                  <c:x val="0.41539486011939974"/>
                  <c:y val="-0.152584561311369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35-415F-A381-B611B69AFFB7}"/>
                </c:ext>
              </c:extLst>
            </c:dLbl>
            <c:dLbl>
              <c:idx val="1"/>
              <c:layout>
                <c:manualLayout>
                  <c:x val="0.14938157713817946"/>
                  <c:y val="-0.36503848057286564"/>
                </c:manualLayout>
              </c:layout>
              <c:tx>
                <c:rich>
                  <a:bodyPr/>
                  <a:lstStyle/>
                  <a:p>
                    <a:r>
                      <a:rPr lang="ru-RU" sz="600" dirty="0"/>
                      <a:t>МП ВМР «Обеспечение качественным жильем граждан на территории Волховского муниципального района»              804.8 тыс. руб.
0,1%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B535-415F-A381-B611B69AFFB7}"/>
                </c:ext>
              </c:extLst>
            </c:dLbl>
            <c:dLbl>
              <c:idx val="2"/>
              <c:layout>
                <c:manualLayout>
                  <c:x val="0.24843971336388143"/>
                  <c:y val="9.474452333579097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35-415F-A381-B611B69AFFB7}"/>
                </c:ext>
              </c:extLst>
            </c:dLbl>
            <c:dLbl>
              <c:idx val="3"/>
              <c:layout>
                <c:manualLayout>
                  <c:x val="0.19168133104258256"/>
                  <c:y val="6.56741681358446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35-415F-A381-B611B69AFFB7}"/>
                </c:ext>
              </c:extLst>
            </c:dLbl>
            <c:dLbl>
              <c:idx val="4"/>
              <c:layout>
                <c:manualLayout>
                  <c:x val="4.1376974978970589E-2"/>
                  <c:y val="0.1627961923252496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ВМР "Развитие физической культуры и спорта в Волховском муниципальном районе" </a:t>
                    </a:r>
                  </a:p>
                  <a:p>
                    <a:r>
                      <a:rPr lang="ru-RU" dirty="0"/>
                      <a:t>10 767.5 тыс. руб.
0.4%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B535-415F-A381-B611B69AFFB7}"/>
                </c:ext>
              </c:extLst>
            </c:dLbl>
            <c:dLbl>
              <c:idx val="5"/>
              <c:layout>
                <c:manualLayout>
                  <c:x val="0.13225407778570081"/>
                  <c:y val="-0.1730373392855339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МП ВМР "Современное образование в Волховском муниципальном районе"               2</a:t>
                    </a:r>
                    <a:r>
                      <a:rPr lang="ru-RU" baseline="0" dirty="0">
                        <a:solidFill>
                          <a:srgbClr val="FF0000"/>
                        </a:solidFill>
                      </a:rPr>
                      <a:t> 158 943.4 </a:t>
                    </a:r>
                    <a:r>
                      <a:rPr lang="ru-RU" dirty="0">
                        <a:solidFill>
                          <a:srgbClr val="FF0000"/>
                        </a:solidFill>
                      </a:rPr>
                      <a:t>тыс. руб.
78.3%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535-415F-A381-B611B69AFFB7}"/>
                </c:ext>
              </c:extLst>
            </c:dLbl>
            <c:dLbl>
              <c:idx val="6"/>
              <c:layout>
                <c:manualLayout>
                  <c:x val="-0.18738396577250097"/>
                  <c:y val="0.22817767722778276"/>
                </c:manualLayout>
              </c:layout>
              <c:tx>
                <c:rich>
                  <a:bodyPr/>
                  <a:lstStyle/>
                  <a:p>
                    <a:r>
                      <a:rPr lang="ru-RU" sz="700" dirty="0"/>
                      <a:t>МП ВМР "Молодежь Волховского муниципального района«</a:t>
                    </a:r>
                  </a:p>
                  <a:p>
                    <a:r>
                      <a:rPr lang="ru-RU" sz="700" dirty="0"/>
                      <a:t> 1 640.0 тыс.руб.
0.1%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129360376809458"/>
                      <c:h val="0.1354836836311116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6-B535-415F-A381-B611B69AFFB7}"/>
                </c:ext>
              </c:extLst>
            </c:dLbl>
            <c:dLbl>
              <c:idx val="7"/>
              <c:layout>
                <c:manualLayout>
                  <c:x val="-0.19934400491156937"/>
                  <c:y val="6.494278413509610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   МП ВМР "Развитие сельского хозяйства Волховского муниципального района"      </a:t>
                    </a:r>
                  </a:p>
                  <a:p>
                    <a:r>
                      <a:rPr lang="ru-RU" dirty="0"/>
                      <a:t>91 130,1 тыс. руб.
3.3 %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B535-415F-A381-B611B69AFFB7}"/>
                </c:ext>
              </c:extLst>
            </c:dLbl>
            <c:dLbl>
              <c:idx val="8"/>
              <c:layout>
                <c:manualLayout>
                  <c:x val="-0.24911649308830913"/>
                  <c:y val="-0.1154487885184474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034962955383379"/>
                      <c:h val="0.1645044490006160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B535-415F-A381-B611B69AFFB7}"/>
                </c:ext>
              </c:extLst>
            </c:dLbl>
            <c:dLbl>
              <c:idx val="9"/>
              <c:layout>
                <c:manualLayout>
                  <c:x val="-0.30439067441347356"/>
                  <c:y val="-0.28590080900102011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504961132730685"/>
                      <c:h val="0.190318499964650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B535-415F-A381-B611B69AFFB7}"/>
                </c:ext>
              </c:extLst>
            </c:dLbl>
            <c:dLbl>
              <c:idx val="10"/>
              <c:layout>
                <c:manualLayout>
                  <c:x val="-0.10226680437820362"/>
                  <c:y val="-0.2679856278595307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403436179975763"/>
                      <c:h val="0.13869039803658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B535-415F-A381-B611B69AFFB7}"/>
                </c:ext>
              </c:extLst>
            </c:dLbl>
            <c:dLbl>
              <c:idx val="11"/>
              <c:layout>
                <c:manualLayout>
                  <c:x val="2.1147567717942885E-2"/>
                  <c:y val="-0.3682492349334922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ВМР "Устойчивое общественное развитие Волховского муниципального района" 10 632.1 тыс. руб.
0.3%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372937124877288"/>
                      <c:h val="0.183744735433436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B535-415F-A381-B611B69AFFB7}"/>
                </c:ext>
              </c:extLst>
            </c:dLbl>
            <c:dLbl>
              <c:idx val="12"/>
              <c:layout>
                <c:manualLayout>
                  <c:x val="0.24530986694635326"/>
                  <c:y val="-0.1571875852178040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МП ВМР "Мероприятия по ликвидации борщевика Сосновского на территории муниципальных образований </a:t>
                    </a:r>
                    <a:r>
                      <a:rPr lang="ru-RU" dirty="0" err="1"/>
                      <a:t>Волховского</a:t>
                    </a:r>
                    <a:r>
                      <a:rPr lang="ru-RU" dirty="0"/>
                      <a:t> муниципального района" </a:t>
                    </a:r>
                  </a:p>
                  <a:p>
                    <a:r>
                      <a:rPr lang="ru-RU" dirty="0"/>
                      <a:t>3 000.0 тыс. руб.
0.1%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FA6B-4ABE-A4EE-A298B59F950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1" i="0" u="none" strike="noStrike" kern="1200" baseline="0">
                    <a:solidFill>
                      <a:srgbClr val="002060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multiLvlStrRef>
              <c:f>Лист1!$A$2:$C$14</c:f>
              <c:multiLvlStrCache>
                <c:ptCount val="13"/>
                <c:lvl>
                  <c:pt idx="0">
                    <c:v>тыс.руб.</c:v>
                  </c:pt>
                  <c:pt idx="1">
                    <c:v>тыс.руб.</c:v>
                  </c:pt>
                  <c:pt idx="2">
                    <c:v>тыс.руб.</c:v>
                  </c:pt>
                  <c:pt idx="3">
                    <c:v>тыс.руб.</c:v>
                  </c:pt>
                  <c:pt idx="4">
                    <c:v>тыс.руб.</c:v>
                  </c:pt>
                  <c:pt idx="5">
                    <c:v>тыс.руб.</c:v>
                  </c:pt>
                  <c:pt idx="6">
                    <c:v>тыс.руб.</c:v>
                  </c:pt>
                  <c:pt idx="7">
                    <c:v>тыс.руб.</c:v>
                  </c:pt>
                  <c:pt idx="8">
                    <c:v>тыс.руб.</c:v>
                  </c:pt>
                  <c:pt idx="9">
                    <c:v>тыс.руб.</c:v>
                  </c:pt>
                  <c:pt idx="10">
                    <c:v>тыс.руб.</c:v>
                  </c:pt>
                  <c:pt idx="11">
                    <c:v>тыс.руб.</c:v>
                  </c:pt>
                  <c:pt idx="12">
                    <c:v>тыс.руб.</c:v>
                  </c:pt>
                </c:lvl>
                <c:lvl>
                  <c:pt idx="0">
                    <c:v>33 851.0</c:v>
                  </c:pt>
                  <c:pt idx="1">
                    <c:v>804.8</c:v>
                  </c:pt>
                  <c:pt idx="2">
                    <c:v>260 534.6</c:v>
                  </c:pt>
                  <c:pt idx="3">
                    <c:v>162 883.4</c:v>
                  </c:pt>
                  <c:pt idx="4">
                    <c:v>10 767.5</c:v>
                  </c:pt>
                  <c:pt idx="5">
                    <c:v>2 158 943.4</c:v>
                  </c:pt>
                  <c:pt idx="6">
                    <c:v>1 640.0</c:v>
                  </c:pt>
                  <c:pt idx="7">
                    <c:v>91 130.1</c:v>
                  </c:pt>
                  <c:pt idx="8">
                    <c:v>8 928.7</c:v>
                  </c:pt>
                  <c:pt idx="9">
                    <c:v>1 558.4</c:v>
                  </c:pt>
                  <c:pt idx="10">
                    <c:v>12 997.4</c:v>
                  </c:pt>
                  <c:pt idx="11">
                    <c:v>10 632.1</c:v>
                  </c:pt>
                  <c:pt idx="12">
                    <c:v>3 000.0</c:v>
                  </c:pt>
                </c:lvl>
                <c:lvl>
                  <c:pt idx="0">
                    <c:v>МП ВМР "Обеспечение устойчивого функционирования и развития транспортной системы, дорожной, коммунальной и инженерной инфраструктуры и повышение энергоэффективности в Волховском муниципальном районе"</c:v>
                  </c:pt>
                  <c:pt idx="1">
                    <c:v>МП ВМР «Обеспечение качественным жильем граждан на территории Волховского муниципального района»</c:v>
                  </c:pt>
                  <c:pt idx="2">
                    <c:v>МП ВМР "Управление муниципальными финансами и муниципальным долгом Волховского муниципального района"</c:v>
                  </c:pt>
                  <c:pt idx="3">
                    <c:v>МП ВМР "Развитие культуры в Волховском муниципальном районе"</c:v>
                  </c:pt>
                  <c:pt idx="4">
                    <c:v>МП ВМР "Развитие физической культуры и спорта в Волховском муниципальном районе"</c:v>
                  </c:pt>
                  <c:pt idx="5">
                    <c:v>МП ВМР "Современное образование в Волховском муниципальном районе"</c:v>
                  </c:pt>
                  <c:pt idx="6">
                    <c:v>МП ВМР "Молодежь Волховского муниципального района"</c:v>
                  </c:pt>
                  <c:pt idx="7">
                    <c:v>МП ВМР "Развитие сельского хозяйства Волховского муниципального района"</c:v>
                  </c:pt>
                  <c:pt idx="8">
                    <c:v>МП ВМР "Стимулирование экономической активности в Волховском муниципальном районе"</c:v>
                  </c:pt>
                  <c:pt idx="9">
                    <c:v>МП  ВМР  «Развитие малого, среднего бизнеса и потребительского рынка Волховского муниципального района"</c:v>
                  </c:pt>
                  <c:pt idx="10">
                    <c:v>МП ВМР "Безопасность Волховского муниципального района"</c:v>
                  </c:pt>
                  <c:pt idx="11">
                    <c:v>МП ВМР "Устойчивое общественное развитие Волховского муниципального района"</c:v>
                  </c:pt>
                  <c:pt idx="12">
                    <c:v>МП ВМР "Мероприятия по ликвидации борщевика Сосновского на территории муниципальных образований Волховского муниципального района"</c:v>
                  </c:pt>
                </c:lvl>
              </c:multiLvlStrCache>
            </c:multiLvlStrRef>
          </c:cat>
          <c:val>
            <c:numRef>
              <c:f>Лист1!$B$2:$B$14</c:f>
              <c:numCache>
                <c:formatCode>#\ ##0.0</c:formatCode>
                <c:ptCount val="13"/>
                <c:pt idx="0">
                  <c:v>33851</c:v>
                </c:pt>
                <c:pt idx="1">
                  <c:v>804.8</c:v>
                </c:pt>
                <c:pt idx="2">
                  <c:v>260534.6</c:v>
                </c:pt>
                <c:pt idx="3">
                  <c:v>162883.4</c:v>
                </c:pt>
                <c:pt idx="4">
                  <c:v>10767.5</c:v>
                </c:pt>
                <c:pt idx="5">
                  <c:v>2158943.4</c:v>
                </c:pt>
                <c:pt idx="6">
                  <c:v>1640</c:v>
                </c:pt>
                <c:pt idx="7">
                  <c:v>91130.1</c:v>
                </c:pt>
                <c:pt idx="8">
                  <c:v>8928.7000000000007</c:v>
                </c:pt>
                <c:pt idx="9">
                  <c:v>1558.4</c:v>
                </c:pt>
                <c:pt idx="10">
                  <c:v>12997.4</c:v>
                </c:pt>
                <c:pt idx="11">
                  <c:v>10632.1</c:v>
                </c:pt>
                <c:pt idx="12">
                  <c:v>3000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535-415F-A381-B611B69AFFB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01117922634055"/>
          <c:y val="1.470684858193773E-2"/>
          <c:w val="0.68232375377458165"/>
          <c:h val="0.645557710619848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непрограммные расходы на обеспечение деятельности органов МСУ 311 044.6 тыс.руб. (МБ 291 284.1 тыс. руб.,                    ОБ 19 760.5 тыс. руб.)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elete val="1"/>
          </c:dLbls>
          <c:cat>
            <c:strRef>
              <c:f>Лист1!$A$2:$A$8</c:f>
              <c:strCache>
                <c:ptCount val="7"/>
                <c:pt idx="0">
                  <c:v>Администрация  </c:v>
                </c:pt>
                <c:pt idx="1">
                  <c:v>Комитет финансов  </c:v>
                </c:pt>
                <c:pt idx="2">
                  <c:v>КУМИ  </c:v>
                </c:pt>
                <c:pt idx="3">
                  <c:v>Совет депутатов ВМР</c:v>
                </c:pt>
                <c:pt idx="4">
                  <c:v>МКУ "Центр образования"</c:v>
                </c:pt>
                <c:pt idx="5">
                  <c:v>Комитет по образованию </c:v>
                </c:pt>
                <c:pt idx="6">
                  <c:v>КСО 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200309.9</c:v>
                </c:pt>
                <c:pt idx="1">
                  <c:v>38769.4</c:v>
                </c:pt>
                <c:pt idx="2">
                  <c:v>26852.799999999999</c:v>
                </c:pt>
                <c:pt idx="3">
                  <c:v>22406</c:v>
                </c:pt>
                <c:pt idx="4">
                  <c:v>0</c:v>
                </c:pt>
                <c:pt idx="5">
                  <c:v>11445.5</c:v>
                </c:pt>
                <c:pt idx="6">
                  <c:v>11261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F2-4ACB-8DA8-76515CADD4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иные непрограммные расходы                             (385 956.1 тыс.руб.)</c:v>
                </c:pt>
              </c:strCache>
            </c:strRef>
          </c:tx>
          <c:spPr>
            <a:solidFill>
              <a:srgbClr val="C8D7EA"/>
            </a:solidFill>
          </c:spPr>
          <c:invertIfNegative val="0"/>
          <c:dLbls>
            <c:delete val="1"/>
          </c:dLbls>
          <c:cat>
            <c:strRef>
              <c:f>Лист1!$A$2:$A$8</c:f>
              <c:strCache>
                <c:ptCount val="7"/>
                <c:pt idx="0">
                  <c:v>Администрация  </c:v>
                </c:pt>
                <c:pt idx="1">
                  <c:v>Комитет финансов  </c:v>
                </c:pt>
                <c:pt idx="2">
                  <c:v>КУМИ  </c:v>
                </c:pt>
                <c:pt idx="3">
                  <c:v>Совет депутатов ВМР</c:v>
                </c:pt>
                <c:pt idx="4">
                  <c:v>МКУ "Центр образования"</c:v>
                </c:pt>
                <c:pt idx="5">
                  <c:v>Комитет по образованию </c:v>
                </c:pt>
                <c:pt idx="6">
                  <c:v>КСО </c:v>
                </c:pt>
              </c:strCache>
            </c:strRef>
          </c:cat>
          <c:val>
            <c:numRef>
              <c:f>Лист1!$C$2:$C$8</c:f>
              <c:numCache>
                <c:formatCode>#\ ##0.0</c:formatCode>
                <c:ptCount val="7"/>
                <c:pt idx="0">
                  <c:v>304891.7</c:v>
                </c:pt>
                <c:pt idx="1">
                  <c:v>36740.400000000001</c:v>
                </c:pt>
                <c:pt idx="2">
                  <c:v>750</c:v>
                </c:pt>
                <c:pt idx="3">
                  <c:v>434</c:v>
                </c:pt>
                <c:pt idx="4">
                  <c:v>43140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9F2-4ACB-8DA8-76515CADD4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50392576"/>
        <c:axId val="250394112"/>
        <c:axId val="0"/>
      </c:bar3DChart>
      <c:catAx>
        <c:axId val="2503925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50394112"/>
        <c:crosses val="autoZero"/>
        <c:auto val="1"/>
        <c:lblAlgn val="ctr"/>
        <c:lblOffset val="100"/>
        <c:noMultiLvlLbl val="0"/>
      </c:catAx>
      <c:valAx>
        <c:axId val="250394112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txPr>
          <a:bodyPr/>
          <a:lstStyle/>
          <a:p>
            <a:pPr>
              <a:defRPr sz="7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5039257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050">
          <a:solidFill>
            <a:schemeClr val="bg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140589602257741"/>
          <c:y val="0.57942261157974317"/>
          <c:w val="0.42701433295511187"/>
          <c:h val="0.4205774521785161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7"/>
          <c:dPt>
            <c:idx val="0"/>
            <c:bubble3D val="0"/>
            <c:explosion val="12"/>
            <c:spPr>
              <a:solidFill>
                <a:srgbClr val="CCCCFF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2FB9-48DA-81C4-69356C290170}"/>
              </c:ext>
            </c:extLst>
          </c:dPt>
          <c:dPt>
            <c:idx val="2"/>
            <c:bubble3D val="0"/>
            <c:spPr>
              <a:solidFill>
                <a:schemeClr val="bg2">
                  <a:lumMod val="9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3AC9-43EF-9F98-D11F5450D7F7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2FB9-48DA-81C4-69356C290170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2FB9-48DA-81C4-69356C290170}"/>
              </c:ext>
            </c:extLst>
          </c:dPt>
          <c:dPt>
            <c:idx val="6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2FB9-48DA-81C4-69356C290170}"/>
              </c:ext>
            </c:extLst>
          </c:dPt>
          <c:dPt>
            <c:idx val="7"/>
            <c:bubble3D val="0"/>
            <c:spPr>
              <a:solidFill>
                <a:srgbClr val="C00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2FB9-48DA-81C4-69356C290170}"/>
              </c:ext>
            </c:extLst>
          </c:dPt>
          <c:dPt>
            <c:idx val="8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2FB9-48DA-81C4-69356C290170}"/>
              </c:ext>
            </c:extLst>
          </c:dPt>
          <c:dLbls>
            <c:dLbl>
              <c:idx val="0"/>
              <c:layout>
                <c:manualLayout>
                  <c:x val="-0.14568192504292696"/>
                  <c:y val="-0.1513677342083941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НДФЛ  </a:t>
                    </a:r>
                  </a:p>
                  <a:p>
                    <a:r>
                      <a:rPr lang="ru-RU" dirty="0"/>
                      <a:t>1 017 484.8 тыс. руб.
69.9%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FB9-48DA-81C4-69356C290170}"/>
                </c:ext>
              </c:extLst>
            </c:dLbl>
            <c:dLbl>
              <c:idx val="1"/>
              <c:layout>
                <c:manualLayout>
                  <c:x val="1.2911502768037776E-2"/>
                  <c:y val="5.4380407596987861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Акцизы 13 805.0 тыс. руб.
0,9%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490390468257186"/>
                      <c:h val="0.1171265523342934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E-3AC9-43EF-9F98-D11F5450D7F7}"/>
                </c:ext>
              </c:extLst>
            </c:dLbl>
            <c:dLbl>
              <c:idx val="2"/>
              <c:layout>
                <c:manualLayout>
                  <c:x val="-4.8961153641253169E-2"/>
                  <c:y val="3.106023449968973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совокупный доход </a:t>
                    </a:r>
                  </a:p>
                  <a:p>
                    <a:r>
                      <a:rPr lang="ru-RU" dirty="0"/>
                      <a:t>322 193.0 тыс. руб.
22.1%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3AC9-43EF-9F98-D11F5450D7F7}"/>
                </c:ext>
              </c:extLst>
            </c:dLbl>
            <c:dLbl>
              <c:idx val="3"/>
              <c:layout>
                <c:manualLayout>
                  <c:x val="-0.15186415666925765"/>
                  <c:y val="-4.9628361076411567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Госпошлина</a:t>
                    </a:r>
                  </a:p>
                  <a:p>
                    <a:r>
                      <a:rPr lang="ru-RU" dirty="0"/>
                      <a:t> 13 660.0 тыс. руб.
0.9%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FB9-48DA-81C4-69356C290170}"/>
                </c:ext>
              </c:extLst>
            </c:dLbl>
            <c:dLbl>
              <c:idx val="4"/>
              <c:layout>
                <c:manualLayout>
                  <c:x val="-0.12061845863344012"/>
                  <c:y val="-0.22362054887036023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Доходы от использования имущества, находящегося в государственной и муниципальной собственности                </a:t>
                    </a:r>
                  </a:p>
                  <a:p>
                    <a:r>
                      <a:rPr lang="ru-RU" sz="900" dirty="0"/>
                      <a:t> 63 723.6 тыс. руб.
4.4%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553979651593131"/>
                      <c:h val="0.2601997945304979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F-3AC9-43EF-9F98-D11F5450D7F7}"/>
                </c:ext>
              </c:extLst>
            </c:dLbl>
            <c:dLbl>
              <c:idx val="5"/>
              <c:layout>
                <c:manualLayout>
                  <c:x val="4.703967248879138E-2"/>
                  <c:y val="-0.3487554777061409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Платежи при пользовании природными ресурсами  4 534.8 тыс. руб.
0.3%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002714390074875"/>
                      <c:h val="0.2401740951660321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5-2FB9-48DA-81C4-69356C290170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B9-48DA-81C4-69356C290170}"/>
                </c:ext>
              </c:extLst>
            </c:dLbl>
            <c:dLbl>
              <c:idx val="7"/>
              <c:layout>
                <c:manualLayout>
                  <c:x val="0.25420105645796309"/>
                  <c:y val="-0.2785755512260155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продажи материальных и нематериальных активов </a:t>
                    </a:r>
                  </a:p>
                  <a:p>
                    <a:r>
                      <a:rPr lang="ru-RU" dirty="0"/>
                      <a:t>18 182.0 тыс. руб.
1.2%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2FB9-48DA-81C4-69356C290170}"/>
                </c:ext>
              </c:extLst>
            </c:dLbl>
            <c:dLbl>
              <c:idx val="8"/>
              <c:layout>
                <c:manualLayout>
                  <c:x val="0.2963152622768519"/>
                  <c:y val="0.11169084193897155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/>
                      <a:t>Штрафы, санкции, возмещение ущерба        1 789.8 тыс. руб.
0.1%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464612485512404"/>
                      <c:h val="0.14726342005344714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2FB9-48DA-81C4-69356C290170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AC9-43EF-9F98-D11F5450D7F7}"/>
                </c:ext>
              </c:extLst>
            </c:dLbl>
            <c:dLbl>
              <c:idx val="10"/>
              <c:layout>
                <c:manualLayout>
                  <c:x val="0.18692189815711874"/>
                  <c:y val="-7.135440235637774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оказания платных услуг </a:t>
                    </a:r>
                  </a:p>
                  <a:p>
                    <a:r>
                      <a:rPr lang="ru-RU" dirty="0"/>
                      <a:t>112.3</a:t>
                    </a:r>
                    <a:r>
                      <a:rPr lang="ru-RU" baseline="0" dirty="0"/>
                      <a:t> тыс. руб.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5615-4F2C-B51C-CAF017C2AC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Лист1!$A$2:$C$11</c:f>
              <c:multiLvlStrCache>
                <c:ptCount val="10"/>
                <c:lvl>
                  <c:pt idx="0">
                    <c:v>тыс.руб.</c:v>
                  </c:pt>
                  <c:pt idx="1">
                    <c:v>тыс.руб.</c:v>
                  </c:pt>
                  <c:pt idx="2">
                    <c:v>тыс.руб.</c:v>
                  </c:pt>
                  <c:pt idx="3">
                    <c:v>тыс.руб.</c:v>
                  </c:pt>
                  <c:pt idx="4">
                    <c:v>тыс.руб.</c:v>
                  </c:pt>
                  <c:pt idx="5">
                    <c:v>тыс.руб.</c:v>
                  </c:pt>
                  <c:pt idx="6">
                    <c:v>тыс.руб.</c:v>
                  </c:pt>
                  <c:pt idx="7">
                    <c:v>тыс.руб.</c:v>
                  </c:pt>
                  <c:pt idx="8">
                    <c:v>тыс.руб.</c:v>
                  </c:pt>
                  <c:pt idx="9">
                    <c:v>тыс.руб.</c:v>
                  </c:pt>
                </c:lvl>
                <c:lvl>
                  <c:pt idx="0">
                    <c:v>1 017 484.8</c:v>
                  </c:pt>
                  <c:pt idx="1">
                    <c:v>13 805.0</c:v>
                  </c:pt>
                  <c:pt idx="2">
                    <c:v>322 193.0</c:v>
                  </c:pt>
                  <c:pt idx="3">
                    <c:v>13 660.0</c:v>
                  </c:pt>
                  <c:pt idx="4">
                    <c:v>63 723.6</c:v>
                  </c:pt>
                  <c:pt idx="5">
                    <c:v>4 534.8</c:v>
                  </c:pt>
                  <c:pt idx="6">
                    <c:v>112.3</c:v>
                  </c:pt>
                  <c:pt idx="7">
                    <c:v>18 182.0</c:v>
                  </c:pt>
                  <c:pt idx="8">
                    <c:v>1 789.8</c:v>
                  </c:pt>
                  <c:pt idx="9">
                    <c:v>0.0</c:v>
                  </c:pt>
                </c:lvl>
                <c:lvl>
                  <c:pt idx="0">
                    <c:v>НДФЛ </c:v>
                  </c:pt>
                  <c:pt idx="1">
                    <c:v>Акцизы</c:v>
                  </c:pt>
                  <c:pt idx="2">
                    <c:v>Налоги на совокупный доход</c:v>
                  </c:pt>
                  <c:pt idx="3">
                    <c:v>Госпошлина</c:v>
                  </c:pt>
                  <c:pt idx="4">
                    <c:v>Доходы от использования имущества, находящегося в государственной и муниципальной собственности</c:v>
                  </c:pt>
                  <c:pt idx="5">
                    <c:v>Платежи при пользовании природными ресурсами</c:v>
                  </c:pt>
                  <c:pt idx="6">
                    <c:v>Доходы от оказания платных услуг и компенсации затрат государства</c:v>
                  </c:pt>
                  <c:pt idx="7">
                    <c:v>Доходы от продажи материальных и нематериальных активов</c:v>
                  </c:pt>
                  <c:pt idx="8">
                    <c:v>Штрафы, санкции, возмещение ущерба</c:v>
                  </c:pt>
                  <c:pt idx="9">
                    <c:v>Прочие неналоговые доходы</c:v>
                  </c:pt>
                </c:lvl>
              </c:multiLvlStrCache>
            </c:multiLvlStrRef>
          </c:cat>
          <c:val>
            <c:numRef>
              <c:f>Лист1!$B$2:$B$12</c:f>
              <c:numCache>
                <c:formatCode>#\ ##0.0</c:formatCode>
                <c:ptCount val="11"/>
                <c:pt idx="0">
                  <c:v>1017484.8</c:v>
                </c:pt>
                <c:pt idx="1">
                  <c:v>13805</c:v>
                </c:pt>
                <c:pt idx="2">
                  <c:v>322193</c:v>
                </c:pt>
                <c:pt idx="3">
                  <c:v>13660</c:v>
                </c:pt>
                <c:pt idx="4">
                  <c:v>63723.6</c:v>
                </c:pt>
                <c:pt idx="5">
                  <c:v>4534.8</c:v>
                </c:pt>
                <c:pt idx="6">
                  <c:v>112.3</c:v>
                </c:pt>
                <c:pt idx="7">
                  <c:v>18182</c:v>
                </c:pt>
                <c:pt idx="8">
                  <c:v>1789.8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FB9-48DA-81C4-69356C29017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multiLvlStrRef>
              <c:f>Лист1!$A$2:$C$11</c:f>
              <c:multiLvlStrCache>
                <c:ptCount val="10"/>
                <c:lvl>
                  <c:pt idx="0">
                    <c:v>тыс.руб.</c:v>
                  </c:pt>
                  <c:pt idx="1">
                    <c:v>тыс.руб.</c:v>
                  </c:pt>
                  <c:pt idx="2">
                    <c:v>тыс.руб.</c:v>
                  </c:pt>
                  <c:pt idx="3">
                    <c:v>тыс.руб.</c:v>
                  </c:pt>
                  <c:pt idx="4">
                    <c:v>тыс.руб.</c:v>
                  </c:pt>
                  <c:pt idx="5">
                    <c:v>тыс.руб.</c:v>
                  </c:pt>
                  <c:pt idx="6">
                    <c:v>тыс.руб.</c:v>
                  </c:pt>
                  <c:pt idx="7">
                    <c:v>тыс.руб.</c:v>
                  </c:pt>
                  <c:pt idx="8">
                    <c:v>тыс.руб.</c:v>
                  </c:pt>
                  <c:pt idx="9">
                    <c:v>тыс.руб.</c:v>
                  </c:pt>
                </c:lvl>
                <c:lvl>
                  <c:pt idx="0">
                    <c:v>1 017 484.8</c:v>
                  </c:pt>
                  <c:pt idx="1">
                    <c:v>13 805.0</c:v>
                  </c:pt>
                  <c:pt idx="2">
                    <c:v>322 193.0</c:v>
                  </c:pt>
                  <c:pt idx="3">
                    <c:v>13 660.0</c:v>
                  </c:pt>
                  <c:pt idx="4">
                    <c:v>63 723.6</c:v>
                  </c:pt>
                  <c:pt idx="5">
                    <c:v>4 534.8</c:v>
                  </c:pt>
                  <c:pt idx="6">
                    <c:v>112.3</c:v>
                  </c:pt>
                  <c:pt idx="7">
                    <c:v>18 182.0</c:v>
                  </c:pt>
                  <c:pt idx="8">
                    <c:v>1 789.8</c:v>
                  </c:pt>
                  <c:pt idx="9">
                    <c:v>0.0</c:v>
                  </c:pt>
                </c:lvl>
                <c:lvl>
                  <c:pt idx="0">
                    <c:v>НДФЛ </c:v>
                  </c:pt>
                  <c:pt idx="1">
                    <c:v>Акцизы</c:v>
                  </c:pt>
                  <c:pt idx="2">
                    <c:v>Налоги на совокупный доход</c:v>
                  </c:pt>
                  <c:pt idx="3">
                    <c:v>Госпошлина</c:v>
                  </c:pt>
                  <c:pt idx="4">
                    <c:v>Доходы от использования имущества, находящегося в государственной и муниципальной собственности</c:v>
                  </c:pt>
                  <c:pt idx="5">
                    <c:v>Платежи при пользовании природными ресурсами</c:v>
                  </c:pt>
                  <c:pt idx="6">
                    <c:v>Доходы от оказания платных услуг и компенсации затрат государства</c:v>
                  </c:pt>
                  <c:pt idx="7">
                    <c:v>Доходы от продажи материальных и нематериальных активов</c:v>
                  </c:pt>
                  <c:pt idx="8">
                    <c:v>Штрафы, санкции, возмещение ущерба</c:v>
                  </c:pt>
                  <c:pt idx="9">
                    <c:v>Прочие неналоговые доходы</c:v>
                  </c:pt>
                </c:lvl>
              </c:multiLvlStrCache>
            </c:multiLvlStrRef>
          </c:cat>
          <c:val>
            <c:numRef>
              <c:f>Лист1!$B$2:$B$12</c:f>
              <c:numCache>
                <c:formatCode>#\ ##0.0</c:formatCode>
                <c:ptCount val="11"/>
                <c:pt idx="0">
                  <c:v>1017484.8</c:v>
                </c:pt>
                <c:pt idx="1">
                  <c:v>13805</c:v>
                </c:pt>
                <c:pt idx="2">
                  <c:v>322193</c:v>
                </c:pt>
                <c:pt idx="3">
                  <c:v>13660</c:v>
                </c:pt>
                <c:pt idx="4">
                  <c:v>63723.6</c:v>
                </c:pt>
                <c:pt idx="5">
                  <c:v>4534.8</c:v>
                </c:pt>
                <c:pt idx="6">
                  <c:v>112.3</c:v>
                </c:pt>
                <c:pt idx="7">
                  <c:v>18182</c:v>
                </c:pt>
                <c:pt idx="8">
                  <c:v>1789.8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2FB9-48DA-81C4-69356C29017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59554493945116"/>
          <c:y val="0.19772264109957932"/>
          <c:w val="0.72035983139612181"/>
          <c:h val="0.508448407319552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lumMod val="95000"/>
                  </a:schemeClr>
                </a:gs>
                <a:gs pos="100000">
                  <a:schemeClr val="accent2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2">
                  <a:shade val="30000"/>
                  <a:satMod val="12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4028292389047098E-3"/>
                  <c:y val="8.90623264081765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7E-465C-A77E-13CA6F13B445}"/>
                </c:ext>
              </c:extLst>
            </c:dLbl>
            <c:dLbl>
              <c:idx val="1"/>
              <c:layout>
                <c:manualLayout>
                  <c:x val="-3.636480253625886E-4"/>
                  <c:y val="6.8464615042773029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7E-465C-A77E-13CA6F13B445}"/>
                </c:ext>
              </c:extLst>
            </c:dLbl>
            <c:dLbl>
              <c:idx val="2"/>
              <c:layout>
                <c:manualLayout>
                  <c:x val="4.1372837153260174E-3"/>
                  <c:y val="-1.975780468836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7E-465C-A77E-13CA6F13B445}"/>
                </c:ext>
              </c:extLst>
            </c:dLbl>
            <c:dLbl>
              <c:idx val="3"/>
              <c:layout>
                <c:manualLayout>
                  <c:x val="2.9363862205459418E-4"/>
                  <c:y val="8.82151983112987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27E-465C-A77E-13CA6F13B4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Оценка на 2024 год    1 511 512.4 тыс. руб.</c:v>
                </c:pt>
                <c:pt idx="1">
                  <c:v>2025 год                         1 455 485.3 тыс. руб.</c:v>
                </c:pt>
                <c:pt idx="2">
                  <c:v>2026 год                         1 584 309.3 тыс. руб.</c:v>
                </c:pt>
                <c:pt idx="3">
                  <c:v>2027 год                         1 697 608.7 тыс. руб.</c:v>
                </c:pt>
              </c:strCache>
            </c:strRef>
          </c:cat>
          <c:val>
            <c:numRef>
              <c:f>Лист1!$B$2:$B$5</c:f>
              <c:numCache>
                <c:formatCode>#\ ##0.0\ _₽;\-#\ ##0.0\ _₽</c:formatCode>
                <c:ptCount val="4"/>
                <c:pt idx="0">
                  <c:v>1396793.8</c:v>
                </c:pt>
                <c:pt idx="1">
                  <c:v>1367142.8</c:v>
                </c:pt>
                <c:pt idx="2">
                  <c:v>1494644.2</c:v>
                </c:pt>
                <c:pt idx="3">
                  <c:v>1606982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35-4BDA-8418-3B38D74F88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1">
                  <a:shade val="30000"/>
                  <a:satMod val="12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4558090338186936E-2"/>
                  <c:y val="-1.34901677591378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7E-465C-A77E-13CA6F13B445}"/>
                </c:ext>
              </c:extLst>
            </c:dLbl>
            <c:dLbl>
              <c:idx val="1"/>
              <c:layout>
                <c:manualLayout>
                  <c:x val="6.0716335069299285E-3"/>
                  <c:y val="-1.9895011665370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7E-465C-A77E-13CA6F13B445}"/>
                </c:ext>
              </c:extLst>
            </c:dLbl>
            <c:dLbl>
              <c:idx val="2"/>
              <c:layout>
                <c:manualLayout>
                  <c:x val="1.1912479369417145E-2"/>
                  <c:y val="-1.5757138095767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7E-465C-A77E-13CA6F13B445}"/>
                </c:ext>
              </c:extLst>
            </c:dLbl>
            <c:dLbl>
              <c:idx val="3"/>
              <c:layout>
                <c:manualLayout>
                  <c:x val="5.4653148504690777E-3"/>
                  <c:y val="-1.81563159648929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7E-465C-A77E-13CA6F13B4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Оценка на 2024 год    1 511 512.4 тыс. руб.</c:v>
                </c:pt>
                <c:pt idx="1">
                  <c:v>2025 год                         1 455 485.3 тыс. руб.</c:v>
                </c:pt>
                <c:pt idx="2">
                  <c:v>2026 год                         1 584 309.3 тыс. руб.</c:v>
                </c:pt>
                <c:pt idx="3">
                  <c:v>2027 год                         1 697 608.7 тыс. руб.</c:v>
                </c:pt>
              </c:strCache>
            </c:strRef>
          </c:cat>
          <c:val>
            <c:numRef>
              <c:f>Лист1!$C$2:$C$5</c:f>
              <c:numCache>
                <c:formatCode>#\ ##0.0\ _₽;\-#\ ##0.0\ _₽</c:formatCode>
                <c:ptCount val="4"/>
                <c:pt idx="0">
                  <c:v>114718.6</c:v>
                </c:pt>
                <c:pt idx="1">
                  <c:v>88342.5</c:v>
                </c:pt>
                <c:pt idx="2">
                  <c:v>89665.1</c:v>
                </c:pt>
                <c:pt idx="3">
                  <c:v>90626.7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235-4BDA-8418-3B38D74F888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4"/>
        <c:axId val="231580800"/>
        <c:axId val="231582336"/>
      </c:barChart>
      <c:catAx>
        <c:axId val="231580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31582336"/>
        <c:crosses val="autoZero"/>
        <c:auto val="1"/>
        <c:lblAlgn val="ctr"/>
        <c:lblOffset val="100"/>
        <c:noMultiLvlLbl val="0"/>
      </c:catAx>
      <c:valAx>
        <c:axId val="231582336"/>
        <c:scaling>
          <c:orientation val="minMax"/>
        </c:scaling>
        <c:delete val="1"/>
        <c:axPos val="l"/>
        <c:majorGridlines/>
        <c:numFmt formatCode="#\ ##0.0\ _₽;\-#\ ##0.0\ _₽" sourceLinked="1"/>
        <c:majorTickMark val="out"/>
        <c:minorTickMark val="none"/>
        <c:tickLblPos val="none"/>
        <c:crossAx val="2315808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2521093991920518"/>
          <c:y val="6.7388863923908957E-2"/>
          <c:w val="0.46426276709995185"/>
          <c:h val="7.3743381746970066E-2"/>
        </c:manualLayout>
      </c:layout>
      <c:overlay val="0"/>
      <c:txPr>
        <a:bodyPr/>
        <a:lstStyle/>
        <a:p>
          <a:pPr>
            <a:defRPr sz="105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794783960376674"/>
          <c:y val="2.1741125182814583E-2"/>
          <c:w val="0.87567954964757111"/>
          <c:h val="0.5023525480507414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BCF2F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Единый с/х налог</c:v>
                </c:pt>
                <c:pt idx="4">
                  <c:v>Патент</c:v>
                </c:pt>
                <c:pt idx="5">
                  <c:v>Госпошлина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1017484.8</c:v>
                </c:pt>
                <c:pt idx="1">
                  <c:v>13805</c:v>
                </c:pt>
                <c:pt idx="2">
                  <c:v>307500</c:v>
                </c:pt>
                <c:pt idx="3">
                  <c:v>353</c:v>
                </c:pt>
                <c:pt idx="4">
                  <c:v>14340</c:v>
                </c:pt>
                <c:pt idx="5">
                  <c:v>13660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6A-4415-8AAB-ED2B062369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Единый с/х налог</c:v>
                </c:pt>
                <c:pt idx="4">
                  <c:v>Патент</c:v>
                </c:pt>
                <c:pt idx="5">
                  <c:v>Госпошлина</c:v>
                </c:pt>
              </c:strCache>
            </c:strRef>
          </c:cat>
          <c:val>
            <c:numRef>
              <c:f>Лист1!$C$2:$C$7</c:f>
              <c:numCache>
                <c:formatCode>#\ ##0.0</c:formatCode>
                <c:ptCount val="6"/>
                <c:pt idx="0">
                  <c:v>1137866.3</c:v>
                </c:pt>
                <c:pt idx="1">
                  <c:v>14094.9</c:v>
                </c:pt>
                <c:pt idx="2">
                  <c:v>313700</c:v>
                </c:pt>
                <c:pt idx="3">
                  <c:v>358</c:v>
                </c:pt>
                <c:pt idx="4">
                  <c:v>14480</c:v>
                </c:pt>
                <c:pt idx="5">
                  <c:v>14145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6A-4415-8AAB-ED2B0623690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CCCCFF"/>
            </a:solidFill>
            <a:ln>
              <a:solidFill>
                <a:srgbClr val="3D15E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Акцизы</c:v>
                </c:pt>
                <c:pt idx="2">
                  <c:v>УСН</c:v>
                </c:pt>
                <c:pt idx="3">
                  <c:v>Единый с/х налог</c:v>
                </c:pt>
                <c:pt idx="4">
                  <c:v>Патент</c:v>
                </c:pt>
                <c:pt idx="5">
                  <c:v>Госпошлина</c:v>
                </c:pt>
              </c:strCache>
            </c:strRef>
          </c:cat>
          <c:val>
            <c:numRef>
              <c:f>Лист1!$D$2:$D$7</c:f>
              <c:numCache>
                <c:formatCode>#\ ##0.0</c:formatCode>
                <c:ptCount val="6"/>
                <c:pt idx="0">
                  <c:v>1243144</c:v>
                </c:pt>
                <c:pt idx="1">
                  <c:v>14405</c:v>
                </c:pt>
                <c:pt idx="2">
                  <c:v>320000</c:v>
                </c:pt>
                <c:pt idx="3">
                  <c:v>363</c:v>
                </c:pt>
                <c:pt idx="4">
                  <c:v>14620</c:v>
                </c:pt>
                <c:pt idx="5">
                  <c:v>14450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96A-4415-8AAB-ED2B062369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1681408"/>
        <c:axId val="231687296"/>
        <c:axId val="0"/>
      </c:bar3DChart>
      <c:catAx>
        <c:axId val="231681408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231687296"/>
        <c:crosses val="autoZero"/>
        <c:auto val="1"/>
        <c:lblAlgn val="ctr"/>
        <c:lblOffset val="100"/>
        <c:noMultiLvlLbl val="0"/>
      </c:catAx>
      <c:valAx>
        <c:axId val="231687296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txPr>
          <a:bodyPr/>
          <a:lstStyle/>
          <a:p>
            <a:pPr>
              <a:defRPr sz="600">
                <a:solidFill>
                  <a:srgbClr val="002060"/>
                </a:solidFill>
              </a:defRPr>
            </a:pPr>
            <a:endParaRPr lang="ru-RU"/>
          </a:p>
        </c:txPr>
        <c:crossAx val="2316814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dTable>
      <c:spPr>
        <a:ln w="25400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1"/>
          <c:h val="0.99364831587229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CCFFFF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9.4923392337813422E-3"/>
                  <c:y val="0.27606228428860236"/>
                </c:manualLayout>
              </c:layout>
              <c:tx>
                <c:rich>
                  <a:bodyPr/>
                  <a:lstStyle/>
                  <a:p>
                    <a:pPr>
                      <a:defRPr sz="9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900" dirty="0"/>
                      <a:t>2025 год; </a:t>
                    </a:r>
                  </a:p>
                  <a:p>
                    <a:pPr>
                      <a:defRPr sz="9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900" dirty="0"/>
                      <a:t>1 367 142.8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ED3-4465-826C-132569BA56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неналоговых доходов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1367142.8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A3-4459-948B-14AD818D8D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год2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6.3282261558542472E-3"/>
                  <c:y val="0.31900530628905155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2026 год; </a:t>
                    </a:r>
                  </a:p>
                  <a:p>
                    <a:r>
                      <a:rPr lang="ru-RU" dirty="0"/>
                      <a:t>1 494</a:t>
                    </a:r>
                    <a:r>
                      <a:rPr lang="ru-RU" baseline="0" dirty="0"/>
                      <a:t> 644.2</a:t>
                    </a:r>
                    <a:endParaRPr lang="ru-RU" dirty="0"/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D47-4ABE-9089-1DE38E3350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неналоговых доходов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1404644.2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A3-4459-948B-14AD818D8D0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 год22</c:v>
                </c:pt>
              </c:strCache>
            </c:strRef>
          </c:tx>
          <c:spPr>
            <a:solidFill>
              <a:srgbClr val="CCCCFF"/>
            </a:solidFill>
            <a:ln w="12700"/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0"/>
                  <c:y val="0.36490232743124251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2027 год; </a:t>
                    </a:r>
                  </a:p>
                  <a:p>
                    <a:r>
                      <a:rPr lang="ru-RU" dirty="0"/>
                      <a:t>1 606 982.0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3A3-4459-948B-14AD818D8D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 i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неналоговых доходов</c:v>
                </c:pt>
              </c:strCache>
            </c:strRef>
          </c:cat>
          <c:val>
            <c:numRef>
              <c:f>Лист1!$D$2</c:f>
              <c:numCache>
                <c:formatCode>#\ ##0.0</c:formatCode>
                <c:ptCount val="1"/>
                <c:pt idx="0">
                  <c:v>1606982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A3-4459-948B-14AD818D8D0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31796736"/>
        <c:axId val="231798272"/>
      </c:barChart>
      <c:catAx>
        <c:axId val="23179673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231798272"/>
        <c:crosses val="autoZero"/>
        <c:auto val="1"/>
        <c:lblAlgn val="ctr"/>
        <c:lblOffset val="100"/>
        <c:noMultiLvlLbl val="0"/>
      </c:catAx>
      <c:valAx>
        <c:axId val="231798272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one"/>
        <c:crossAx val="231796736"/>
        <c:crosses val="autoZero"/>
        <c:crossBetween val="between"/>
      </c:valAx>
      <c:spPr>
        <a:noFill/>
        <a:ln w="25400">
          <a:noFill/>
        </a:ln>
        <a:scene3d>
          <a:camera prst="orthographicFront"/>
          <a:lightRig rig="threePt" dir="t"/>
        </a:scene3d>
        <a:sp3d>
          <a:bevelT w="6350"/>
        </a:sp3d>
      </c:spPr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solidFill>
        <a:schemeClr val="bg1"/>
      </a:solidFill>
    </a:ln>
  </c:spPr>
  <c:txPr>
    <a:bodyPr/>
    <a:lstStyle/>
    <a:p>
      <a:pPr>
        <a:defRPr sz="14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2532680411139"/>
          <c:y val="0.10814177990397543"/>
          <c:w val="0.87675774120335859"/>
          <c:h val="0.87124204421918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rgbClr val="CCFFFF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8.4315128789699476E-3"/>
                  <c:y val="0.265230595065688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2025 год; 88 342.5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8D2-4DC6-B20D-FA3FB74D453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неналоговых доходов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63723.1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29-47CF-87B3-B7D19168C6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-4.2157564394849738E-3"/>
                  <c:y val="0.42985648165818446"/>
                </c:manualLayout>
              </c:layout>
              <c:tx>
                <c:rich>
                  <a:bodyPr/>
                  <a:lstStyle/>
                  <a:p>
                    <a:pPr>
                      <a:defRPr sz="900" b="1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ru-RU" sz="900" dirty="0"/>
                      <a:t>2026 год; 89</a:t>
                    </a:r>
                    <a:r>
                      <a:rPr lang="ru-RU" sz="900" baseline="0" dirty="0"/>
                      <a:t> 665.1</a:t>
                    </a:r>
                    <a:endParaRPr lang="ru-RU" sz="9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8D2-4DC6-B20D-FA3FB74D45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неналоговых доходов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63957.4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29-47CF-87B3-B7D19168C60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CCCCFF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dLbl>
              <c:idx val="0"/>
              <c:layout>
                <c:manualLayout>
                  <c:x val="0"/>
                  <c:y val="0.4115647164812404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2027 год; 90 626.7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8D2-4DC6-B20D-FA3FB74D45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Всего неналоговых доходов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64236.2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F29-47CF-87B3-B7D19168C60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31935360"/>
        <c:axId val="231953152"/>
      </c:barChart>
      <c:catAx>
        <c:axId val="231935360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one"/>
        <c:crossAx val="231953152"/>
        <c:crosses val="autoZero"/>
        <c:auto val="1"/>
        <c:lblAlgn val="ctr"/>
        <c:lblOffset val="100"/>
        <c:noMultiLvlLbl val="0"/>
      </c:catAx>
      <c:valAx>
        <c:axId val="231953152"/>
        <c:scaling>
          <c:orientation val="minMax"/>
        </c:scaling>
        <c:delete val="1"/>
        <c:axPos val="l"/>
        <c:numFmt formatCode="#,##0.0" sourceLinked="1"/>
        <c:majorTickMark val="none"/>
        <c:minorTickMark val="none"/>
        <c:tickLblPos val="none"/>
        <c:crossAx val="23193536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>
      <a:solidFill>
        <a:schemeClr val="bg1"/>
      </a:solidFill>
    </a:ln>
  </c:spPr>
  <c:txPr>
    <a:bodyPr/>
    <a:lstStyle/>
    <a:p>
      <a:pPr>
        <a:defRPr sz="14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537192564189564"/>
          <c:y val="0.23889589401369071"/>
          <c:w val="0.87715003638234379"/>
          <c:h val="0.3368953778466000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BCF2F1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Лист1!$A$2:$A$8</c:f>
              <c:strCache>
                <c:ptCount val="7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компенсации затрат государства</c:v>
                </c:pt>
                <c:pt idx="3">
                  <c:v>Доходы от продажи земельных участков</c:v>
                </c:pt>
                <c:pt idx="4">
                  <c:v>Плата за увеличение площади земельных участков</c:v>
                </c:pt>
                <c:pt idx="5">
                  <c:v>Штрафы, санкции, возмещения ущерба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63723.6</c:v>
                </c:pt>
                <c:pt idx="1">
                  <c:v>4534.8</c:v>
                </c:pt>
                <c:pt idx="2">
                  <c:v>112.3</c:v>
                </c:pt>
                <c:pt idx="3">
                  <c:v>11033.4</c:v>
                </c:pt>
                <c:pt idx="4">
                  <c:v>7148.6</c:v>
                </c:pt>
                <c:pt idx="5">
                  <c:v>1789.8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56-4730-BCEE-B1B30DA777E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Лист1!$A$2:$A$8</c:f>
              <c:strCache>
                <c:ptCount val="7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компенсации затрат государства</c:v>
                </c:pt>
                <c:pt idx="3">
                  <c:v>Доходы от продажи земельных участков</c:v>
                </c:pt>
                <c:pt idx="4">
                  <c:v>Плата за увеличение площади земельных участков</c:v>
                </c:pt>
                <c:pt idx="5">
                  <c:v>Штрафы, санкции, возмещения ущерба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Лист1!$C$2:$C$8</c:f>
              <c:numCache>
                <c:formatCode>#\ ##0.0</c:formatCode>
                <c:ptCount val="7"/>
                <c:pt idx="0">
                  <c:v>64500.6</c:v>
                </c:pt>
                <c:pt idx="1">
                  <c:v>4322.3</c:v>
                </c:pt>
                <c:pt idx="2">
                  <c:v>112.3</c:v>
                </c:pt>
                <c:pt idx="3">
                  <c:v>11548.6</c:v>
                </c:pt>
                <c:pt idx="4">
                  <c:v>7391.5</c:v>
                </c:pt>
                <c:pt idx="5">
                  <c:v>1789.8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F56-4730-BCEE-B1B30DA777E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rgbClr val="CCCCFF"/>
            </a:solidFill>
            <a:ln>
              <a:solidFill>
                <a:srgbClr val="3D15E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elete val="1"/>
          </c:dLbls>
          <c:cat>
            <c:strRef>
              <c:f>Лист1!$A$2:$A$8</c:f>
              <c:strCache>
                <c:ptCount val="7"/>
                <c:pt idx="0">
                  <c:v>Доходы от использования имущества</c:v>
                </c:pt>
                <c:pt idx="1">
                  <c:v>Платежи при пользовании природными ресурсами</c:v>
                </c:pt>
                <c:pt idx="2">
                  <c:v>Доходы от компенсации затрат государства</c:v>
                </c:pt>
                <c:pt idx="3">
                  <c:v>Доходы от продажи земельных участков</c:v>
                </c:pt>
                <c:pt idx="4">
                  <c:v>Плата за увеличение площади земельных участков</c:v>
                </c:pt>
                <c:pt idx="5">
                  <c:v>Штрафы, санкции, возмещения ущерба</c:v>
                </c:pt>
                <c:pt idx="6">
                  <c:v>Прочие неналоговые доходы</c:v>
                </c:pt>
              </c:strCache>
            </c:strRef>
          </c:cat>
          <c:val>
            <c:numRef>
              <c:f>Лист1!$D$2:$D$8</c:f>
              <c:numCache>
                <c:formatCode>#\ ##0.0</c:formatCode>
                <c:ptCount val="7"/>
                <c:pt idx="0">
                  <c:v>65249.8</c:v>
                </c:pt>
                <c:pt idx="1">
                  <c:v>4174.7</c:v>
                </c:pt>
                <c:pt idx="2">
                  <c:v>112.3</c:v>
                </c:pt>
                <c:pt idx="3">
                  <c:v>11837.4</c:v>
                </c:pt>
                <c:pt idx="4">
                  <c:v>7462.7</c:v>
                </c:pt>
                <c:pt idx="5">
                  <c:v>1789.8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F56-4730-BCEE-B1B30DA777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2034304"/>
        <c:axId val="232035840"/>
        <c:axId val="0"/>
      </c:bar3DChart>
      <c:catAx>
        <c:axId val="232034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232035840"/>
        <c:crosses val="autoZero"/>
        <c:auto val="1"/>
        <c:lblAlgn val="ctr"/>
        <c:lblOffset val="100"/>
        <c:noMultiLvlLbl val="0"/>
      </c:catAx>
      <c:valAx>
        <c:axId val="232035840"/>
        <c:scaling>
          <c:orientation val="minMax"/>
        </c:scaling>
        <c:delete val="0"/>
        <c:axPos val="l"/>
        <c:numFmt formatCode="#\ ##0.0" sourceLinked="1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ru-RU"/>
          </a:p>
        </c:txPr>
        <c:crossAx val="2320343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/>
            </a:pPr>
            <a:endParaRPr lang="ru-RU"/>
          </a:p>
        </c:txPr>
      </c:dTable>
      <c:spPr>
        <a:ln w="25400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200">
          <a:solidFill>
            <a:srgbClr val="00206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68744783343184"/>
          <c:y val="7.1258789281062079E-2"/>
          <c:w val="0.73080946846361894"/>
          <c:h val="0.6598777066929141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0.12458756971783289"/>
                  <c:y val="-0.15859059751704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C03-4089-80B6-F36D094E3980}"/>
                </c:ext>
              </c:extLst>
            </c:dLbl>
            <c:dLbl>
              <c:idx val="1"/>
              <c:layout>
                <c:manualLayout>
                  <c:x val="0"/>
                  <c:y val="-5.55717620666996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18121688794214"/>
                      <c:h val="0.187880463042712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E32-44AE-AD92-2C02A1FEB6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2"/>
                <c:pt idx="0">
                  <c:v>1 сентября 2024</c:v>
                </c:pt>
                <c:pt idx="1">
                  <c:v>1 января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12265</c:v>
                </c:pt>
                <c:pt idx="1">
                  <c:v>14105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03-4089-80B6-F36D094E39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dropLines/>
        <c:marker val="1"/>
        <c:smooth val="0"/>
        <c:axId val="232372864"/>
        <c:axId val="232378752"/>
      </c:lineChart>
      <c:catAx>
        <c:axId val="23237286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600"/>
            </a:pPr>
            <a:endParaRPr lang="ru-RU"/>
          </a:p>
        </c:txPr>
        <c:crossAx val="232378752"/>
        <c:crosses val="autoZero"/>
        <c:auto val="1"/>
        <c:lblAlgn val="ctr"/>
        <c:lblOffset val="100"/>
        <c:noMultiLvlLbl val="0"/>
      </c:catAx>
      <c:valAx>
        <c:axId val="23237875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32372864"/>
        <c:crosses val="autoZero"/>
        <c:crossBetween val="between"/>
      </c:valAx>
    </c:plotArea>
    <c:plotVisOnly val="1"/>
    <c:dispBlanksAs val="gap"/>
    <c:showDLblsOverMax val="0"/>
  </c:chart>
  <c:spPr>
    <a:gradFill rotWithShape="1">
      <a:gsLst>
        <a:gs pos="0">
          <a:schemeClr val="accent5">
            <a:tint val="10000"/>
            <a:satMod val="300000"/>
          </a:schemeClr>
        </a:gs>
        <a:gs pos="34000">
          <a:schemeClr val="accent5">
            <a:tint val="13500"/>
            <a:satMod val="250000"/>
          </a:schemeClr>
        </a:gs>
        <a:gs pos="100000">
          <a:schemeClr val="accent5">
            <a:tint val="60000"/>
            <a:satMod val="200000"/>
          </a:schemeClr>
        </a:gs>
      </a:gsLst>
      <a:path path="circle">
        <a:fillToRect l="50000" t="155000" r="50000" b="-55000"/>
      </a:path>
    </a:gradFill>
    <a:ln w="9525" cap="flat" cmpd="sng" algn="ctr">
      <a:solidFill>
        <a:schemeClr val="accent5">
          <a:satMod val="120000"/>
        </a:schemeClr>
      </a:solidFill>
      <a:prstDash val="solid"/>
    </a:ln>
    <a:effectLst>
      <a:outerShdw blurRad="63500" dist="25400" dir="14700000" algn="t" rotWithShape="0">
        <a:srgbClr val="000000">
          <a:alpha val="50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  <a:shade val="95000"/>
              <a:satMod val="10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  <a:shade val="95000"/>
              <a:satMod val="10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934702768068501"/>
          <c:y val="0.34162069445559384"/>
          <c:w val="0.56498236307076977"/>
          <c:h val="0.5546299119219311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2026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01600" prst="riblet"/>
              <a:contourClr>
                <a:srgbClr val="000000"/>
              </a:contourClr>
            </a:sp3d>
          </c:spPr>
          <c:explosion val="33"/>
          <c:dPt>
            <c:idx val="0"/>
            <c:bubble3D val="0"/>
            <c:explosion val="1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4CF-4FBD-A6E5-ED27B3C458C6}"/>
              </c:ext>
            </c:extLst>
          </c:dPt>
          <c:dPt>
            <c:idx val="1"/>
            <c:bubble3D val="0"/>
            <c:explosion val="6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44CF-4FBD-A6E5-ED27B3C458C6}"/>
              </c:ext>
            </c:extLst>
          </c:dPt>
          <c:dPt>
            <c:idx val="2"/>
            <c:bubble3D val="0"/>
            <c:explosion val="7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44CF-4FBD-A6E5-ED27B3C458C6}"/>
              </c:ext>
            </c:extLst>
          </c:dPt>
          <c:dPt>
            <c:idx val="3"/>
            <c:bubble3D val="0"/>
            <c:explosion val="2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44CF-4FBD-A6E5-ED27B3C458C6}"/>
              </c:ext>
            </c:extLst>
          </c:dPt>
          <c:dPt>
            <c:idx val="4"/>
            <c:bubble3D val="0"/>
            <c:explosion val="23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4CF-4FBD-A6E5-ED27B3C458C6}"/>
              </c:ext>
            </c:extLst>
          </c:dPt>
          <c:dPt>
            <c:idx val="5"/>
            <c:bubble3D val="0"/>
            <c:explosion val="22"/>
            <c:spPr>
              <a:solidFill>
                <a:srgbClr val="CCCCF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4CF-4FBD-A6E5-ED27B3C458C6}"/>
              </c:ext>
            </c:extLst>
          </c:dPt>
          <c:dPt>
            <c:idx val="6"/>
            <c:bubble3D val="0"/>
            <c:explosion val="22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A-44CF-4FBD-A6E5-ED27B3C458C6}"/>
              </c:ext>
            </c:extLst>
          </c:dPt>
          <c:dPt>
            <c:idx val="7"/>
            <c:bubble3D val="0"/>
            <c:explosion val="19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4CF-4FBD-A6E5-ED27B3C458C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C-44CF-4FBD-A6E5-ED27B3C458C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44CF-4FBD-A6E5-ED27B3C458C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01600" prst="riblet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E-44CF-4FBD-A6E5-ED27B3C458C6}"/>
              </c:ext>
            </c:extLst>
          </c:dPt>
          <c:dLbls>
            <c:dLbl>
              <c:idx val="0"/>
              <c:layout>
                <c:manualLayout>
                  <c:x val="-8.1310965448283604E-2"/>
                  <c:y val="-0.1858539286880582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CF-4FBD-A6E5-ED27B3C458C6}"/>
                </c:ext>
              </c:extLst>
            </c:dLbl>
            <c:dLbl>
              <c:idx val="1"/>
              <c:layout>
                <c:manualLayout>
                  <c:x val="8.965987906105656E-2"/>
                  <c:y val="-0.1874274070557816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CF-4FBD-A6E5-ED27B3C458C6}"/>
                </c:ext>
              </c:extLst>
            </c:dLbl>
            <c:dLbl>
              <c:idx val="3"/>
              <c:layout>
                <c:manualLayout>
                  <c:x val="6.1326836700684048E-2"/>
                  <c:y val="0.40154124289220389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4CF-4FBD-A6E5-ED27B3C458C6}"/>
                </c:ext>
              </c:extLst>
            </c:dLbl>
            <c:dLbl>
              <c:idx val="4"/>
              <c:layout>
                <c:manualLayout>
                  <c:x val="4.5101972796673384E-2"/>
                  <c:y val="0.19522830796578158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4CF-4FBD-A6E5-ED27B3C458C6}"/>
                </c:ext>
              </c:extLst>
            </c:dLbl>
            <c:dLbl>
              <c:idx val="6"/>
              <c:layout>
                <c:manualLayout>
                  <c:x val="-6.7861824876601001E-2"/>
                  <c:y val="0.1761824443748674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464424587744219"/>
                      <c:h val="0.2004196503418812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A-44CF-4FBD-A6E5-ED27B3C458C6}"/>
                </c:ext>
              </c:extLst>
            </c:dLbl>
            <c:dLbl>
              <c:idx val="7"/>
              <c:layout>
                <c:manualLayout>
                  <c:x val="-7.6594664084942948E-2"/>
                  <c:y val="2.581657593600711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931452060882124"/>
                      <c:h val="0.185722209316809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44CF-4FBD-A6E5-ED27B3C458C6}"/>
                </c:ext>
              </c:extLst>
            </c:dLbl>
            <c:dLbl>
              <c:idx val="8"/>
              <c:layout>
                <c:manualLayout>
                  <c:x val="-0.21586172964908662"/>
                  <c:y val="-0.21469037110354741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4CF-4FBD-A6E5-ED27B3C458C6}"/>
                </c:ext>
              </c:extLst>
            </c:dLbl>
            <c:dLbl>
              <c:idx val="9"/>
              <c:layout>
                <c:manualLayout>
                  <c:x val="1.3913533416921937E-2"/>
                  <c:y val="-0.18286057441429066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398130366467219"/>
                      <c:h val="0.237296866004787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44CF-4FBD-A6E5-ED27B3C458C6}"/>
                </c:ext>
              </c:extLst>
            </c:dLbl>
            <c:dLbl>
              <c:idx val="10"/>
              <c:layout>
                <c:manualLayout>
                  <c:x val="6.6748456520704047E-2"/>
                  <c:y val="-4.5687684533368349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МБТ 
218 093.2
6.7%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44CF-4FBD-A6E5-ED27B3C458C6}"/>
                </c:ext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1" i="0" u="none" strike="noStrike" kern="1200" baseline="0">
                    <a:solidFill>
                      <a:srgbClr val="00206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вопросы</c:v>
                </c:pt>
                <c:pt idx="1">
                  <c:v>Нац.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Обслуживание гос.и муниципального долга</c:v>
                </c:pt>
                <c:pt idx="10">
                  <c:v>МБТ 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 formatCode="#,##0.00">
                  <c:v>414736.3</c:v>
                </c:pt>
                <c:pt idx="1">
                  <c:v>1102.5999999999999</c:v>
                </c:pt>
                <c:pt idx="2" formatCode="#,##0.00">
                  <c:v>167079.79999999999</c:v>
                </c:pt>
                <c:pt idx="3" formatCode="#,##0.00">
                  <c:v>23100.5</c:v>
                </c:pt>
                <c:pt idx="4">
                  <c:v>305</c:v>
                </c:pt>
                <c:pt idx="5" formatCode="#,##0.00">
                  <c:v>2239288.7999999998</c:v>
                </c:pt>
                <c:pt idx="6" formatCode="#,##0.00">
                  <c:v>50387.8</c:v>
                </c:pt>
                <c:pt idx="7" formatCode="#,##0.00">
                  <c:v>142295.6</c:v>
                </c:pt>
                <c:pt idx="8" formatCode="#,##0.00">
                  <c:v>5748</c:v>
                </c:pt>
                <c:pt idx="9">
                  <c:v>277.5</c:v>
                </c:pt>
                <c:pt idx="10" formatCode="#,##0.00">
                  <c:v>218093.2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44CF-4FBD-A6E5-ED27B3C458C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 b="1">
          <a:solidFill>
            <a:schemeClr val="bg1"/>
          </a:solidFill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0.26339</cdr:x>
      <cdr:y>0.61747</cdr:y>
    </cdr:from>
    <cdr:to>
      <cdr:x>0.26339</cdr:x>
      <cdr:y>0.7293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:a16="http://schemas.microsoft.com/office/drawing/2014/main" id="{6BDC6F87-A6A7-4BFD-B37D-192247582F91}"/>
            </a:ext>
          </a:extLst>
        </cdr:cNvPr>
        <cdr:cNvCxnSpPr/>
      </cdr:nvCxnSpPr>
      <cdr:spPr>
        <a:xfrm xmlns:a="http://schemas.openxmlformats.org/drawingml/2006/main" flipV="1">
          <a:off x="1863420" y="1590365"/>
          <a:ext cx="0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0.42391</cdr:x>
      <cdr:y>0.62332</cdr:y>
    </cdr:from>
    <cdr:to>
      <cdr:x>0.42391</cdr:x>
      <cdr:y>0.73584</cdr:y>
    </cdr:to>
    <cdr:cxnSp macro="">
      <cdr:nvCxnSpPr>
        <cdr:cNvPr id="13" name="Прямая со стрелкой 12">
          <a:extLst xmlns:a="http://schemas.openxmlformats.org/drawingml/2006/main">
            <a:ext uri="{FF2B5EF4-FFF2-40B4-BE49-F238E27FC236}">
              <a16:creationId xmlns:a16="http://schemas.microsoft.com/office/drawing/2014/main" id="{982EE893-AA0A-4609-8824-F78C4D80B7AD}"/>
            </a:ext>
          </a:extLst>
        </cdr:cNvPr>
        <cdr:cNvCxnSpPr/>
      </cdr:nvCxnSpPr>
      <cdr:spPr>
        <a:xfrm xmlns:a="http://schemas.openxmlformats.org/drawingml/2006/main">
          <a:off x="2808312" y="1605411"/>
          <a:ext cx="0" cy="289818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0.51087</cdr:x>
      <cdr:y>0.65197</cdr:y>
    </cdr:from>
    <cdr:to>
      <cdr:x>0.51087</cdr:x>
      <cdr:y>0.73584</cdr:y>
    </cdr:to>
    <cdr:cxnSp macro="">
      <cdr:nvCxnSpPr>
        <cdr:cNvPr id="15" name="Прямая со стрелкой 14">
          <a:extLst xmlns:a="http://schemas.openxmlformats.org/drawingml/2006/main">
            <a:ext uri="{FF2B5EF4-FFF2-40B4-BE49-F238E27FC236}">
              <a16:creationId xmlns:a16="http://schemas.microsoft.com/office/drawing/2014/main" id="{D2D7256D-0813-4E05-9CF3-DED9A3FA8CA6}"/>
            </a:ext>
          </a:extLst>
        </cdr:cNvPr>
        <cdr:cNvCxnSpPr/>
      </cdr:nvCxnSpPr>
      <cdr:spPr>
        <a:xfrm xmlns:a="http://schemas.openxmlformats.org/drawingml/2006/main">
          <a:off x="3384376" y="1679205"/>
          <a:ext cx="0" cy="21602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0.59169</cdr:x>
      <cdr:y>0.65857</cdr:y>
    </cdr:from>
    <cdr:to>
      <cdr:x>0.59197</cdr:x>
      <cdr:y>0.73584</cdr:y>
    </cdr:to>
    <cdr:cxnSp macro="">
      <cdr:nvCxnSpPr>
        <cdr:cNvPr id="16" name="Прямая со стрелкой 15">
          <a:extLst xmlns:a="http://schemas.openxmlformats.org/drawingml/2006/main">
            <a:ext uri="{FF2B5EF4-FFF2-40B4-BE49-F238E27FC236}">
              <a16:creationId xmlns:a16="http://schemas.microsoft.com/office/drawing/2014/main" id="{A9ED7302-AEFF-480D-8CF4-7CE86E53B971}"/>
            </a:ext>
          </a:extLst>
        </cdr:cNvPr>
        <cdr:cNvCxnSpPr/>
      </cdr:nvCxnSpPr>
      <cdr:spPr>
        <a:xfrm xmlns:a="http://schemas.openxmlformats.org/drawingml/2006/main" flipH="1" flipV="1">
          <a:off x="3919768" y="1696223"/>
          <a:ext cx="1910" cy="19900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0.67607</cdr:x>
      <cdr:y>0.61747</cdr:y>
    </cdr:from>
    <cdr:to>
      <cdr:x>0.67607</cdr:x>
      <cdr:y>0.7293</cdr:y>
    </cdr:to>
    <cdr:cxnSp macro="">
      <cdr:nvCxnSpPr>
        <cdr:cNvPr id="17" name="Прямая со стрелкой 16">
          <a:extLst xmlns:a="http://schemas.openxmlformats.org/drawingml/2006/main">
            <a:ext uri="{FF2B5EF4-FFF2-40B4-BE49-F238E27FC236}">
              <a16:creationId xmlns:a16="http://schemas.microsoft.com/office/drawing/2014/main" id="{78F7A312-0FC9-4391-9E10-2EDAFA4E9AE0}"/>
            </a:ext>
          </a:extLst>
        </cdr:cNvPr>
        <cdr:cNvCxnSpPr/>
      </cdr:nvCxnSpPr>
      <cdr:spPr>
        <a:xfrm xmlns:a="http://schemas.openxmlformats.org/drawingml/2006/main">
          <a:off x="4783082" y="1590365"/>
          <a:ext cx="0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0.7575</cdr:x>
      <cdr:y>0.61747</cdr:y>
    </cdr:from>
    <cdr:to>
      <cdr:x>0.7575</cdr:x>
      <cdr:y>0.7293</cdr:y>
    </cdr:to>
    <cdr:cxnSp macro="">
      <cdr:nvCxnSpPr>
        <cdr:cNvPr id="18" name="Прямая со стрелкой 17">
          <a:extLst xmlns:a="http://schemas.openxmlformats.org/drawingml/2006/main">
            <a:ext uri="{FF2B5EF4-FFF2-40B4-BE49-F238E27FC236}">
              <a16:creationId xmlns:a16="http://schemas.microsoft.com/office/drawing/2014/main" id="{E7938F67-C8F9-478B-AE46-C549E444A2A4}"/>
            </a:ext>
          </a:extLst>
        </cdr:cNvPr>
        <cdr:cNvCxnSpPr/>
      </cdr:nvCxnSpPr>
      <cdr:spPr>
        <a:xfrm xmlns:a="http://schemas.openxmlformats.org/drawingml/2006/main">
          <a:off x="5359146" y="1590365"/>
          <a:ext cx="0" cy="28802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0.83696</cdr:x>
      <cdr:y>0.62401</cdr:y>
    </cdr:from>
    <cdr:to>
      <cdr:x>0.83696</cdr:x>
      <cdr:y>0.73584</cdr:y>
    </cdr:to>
    <cdr:cxnSp macro="">
      <cdr:nvCxnSpPr>
        <cdr:cNvPr id="19" name="Прямая со стрелкой 18">
          <a:extLst xmlns:a="http://schemas.openxmlformats.org/drawingml/2006/main">
            <a:ext uri="{FF2B5EF4-FFF2-40B4-BE49-F238E27FC236}">
              <a16:creationId xmlns:a16="http://schemas.microsoft.com/office/drawing/2014/main" id="{3E20DBF1-31A4-49C5-A3E2-62CB0DEF3789}"/>
            </a:ext>
          </a:extLst>
        </cdr:cNvPr>
        <cdr:cNvCxnSpPr/>
      </cdr:nvCxnSpPr>
      <cdr:spPr>
        <a:xfrm xmlns:a="http://schemas.openxmlformats.org/drawingml/2006/main">
          <a:off x="5544616" y="1607197"/>
          <a:ext cx="0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0.92035</cdr:x>
      <cdr:y>0.61747</cdr:y>
    </cdr:from>
    <cdr:to>
      <cdr:x>0.92035</cdr:x>
      <cdr:y>0.7293</cdr:y>
    </cdr:to>
    <cdr:cxnSp macro="">
      <cdr:nvCxnSpPr>
        <cdr:cNvPr id="20" name="Прямая со стрелкой 19">
          <a:extLst xmlns:a="http://schemas.openxmlformats.org/drawingml/2006/main">
            <a:ext uri="{FF2B5EF4-FFF2-40B4-BE49-F238E27FC236}">
              <a16:creationId xmlns:a16="http://schemas.microsoft.com/office/drawing/2014/main" id="{AFED7A58-3BCB-4722-877C-FF798422E680}"/>
            </a:ext>
          </a:extLst>
        </cdr:cNvPr>
        <cdr:cNvCxnSpPr/>
      </cdr:nvCxnSpPr>
      <cdr:spPr>
        <a:xfrm xmlns:a="http://schemas.openxmlformats.org/drawingml/2006/main">
          <a:off x="6511274" y="1590365"/>
          <a:ext cx="0" cy="28802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0.34783</cdr:x>
      <cdr:y>0.62332</cdr:y>
    </cdr:from>
    <cdr:to>
      <cdr:x>0.34783</cdr:x>
      <cdr:y>0.73515</cdr:y>
    </cdr:to>
    <cdr:cxnSp macro="">
      <cdr:nvCxnSpPr>
        <cdr:cNvPr id="14" name="Прямая со стрелкой 13">
          <a:extLst xmlns:a="http://schemas.openxmlformats.org/drawingml/2006/main">
            <a:ext uri="{FF2B5EF4-FFF2-40B4-BE49-F238E27FC236}">
              <a16:creationId xmlns:a16="http://schemas.microsoft.com/office/drawing/2014/main" id="{C57A1146-5A49-4D09-B901-7AA9507BDEE5}"/>
            </a:ext>
          </a:extLst>
        </cdr:cNvPr>
        <cdr:cNvCxnSpPr/>
      </cdr:nvCxnSpPr>
      <cdr:spPr>
        <a:xfrm xmlns:a="http://schemas.openxmlformats.org/drawingml/2006/main" flipV="1">
          <a:off x="2304256" y="1605411"/>
          <a:ext cx="0" cy="288029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0.01596</cdr:x>
      <cdr:y>0.85249</cdr:y>
    </cdr:from>
    <cdr:to>
      <cdr:x>0.59043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001" y="2271285"/>
          <a:ext cx="1944222" cy="3930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  <a:scene3d xmlns:a="http://schemas.openxmlformats.org/drawingml/2006/main">
          <a:camera prst="orthographicFront">
            <a:rot lat="0" lon="0" rev="0"/>
          </a:camera>
          <a:lightRig rig="balanced" dir="tr"/>
        </a:scene3d>
        <a:sp3d xmlns:a="http://schemas.openxmlformats.org/drawingml/2006/main" contourW="14605" prstMaterial="plastic">
          <a:contourClr>
            <a:schemeClr val="accent2">
              <a:shade val="30000"/>
              <a:satMod val="120000"/>
            </a:schemeClr>
          </a:contourClr>
        </a:sp3d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2025 год </a:t>
          </a:r>
        </a:p>
        <a:p xmlns:a="http://schemas.openxmlformats.org/drawingml/2006/main">
          <a:pPr algn="ctr"/>
          <a:r>
            <a: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3 454 672.1 тыс. рублей</a:t>
          </a: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0.17187</cdr:x>
      <cdr:y>0.83844</cdr:y>
    </cdr:from>
    <cdr:to>
      <cdr:x>0.83221</cdr:x>
      <cdr:y>0.9641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3531902"/>
          <a:ext cx="4703249" cy="5293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b="1" i="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 муниципальных программ на сумму 2 </a:t>
          </a:r>
          <a:r>
            <a: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757 671,4 </a:t>
          </a:r>
          <a:r>
            <a:rPr lang="ru-RU" b="1" i="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тыс. рублей</a:t>
          </a:r>
        </a:p>
        <a:p xmlns:a="http://schemas.openxmlformats.org/drawingml/2006/main">
          <a:r>
            <a:rPr lang="ru-RU" b="1" i="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Доля программных расходов от общего объема расходов – </a:t>
          </a:r>
          <a:r>
            <a:rPr lang="ru-RU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79.8</a:t>
          </a:r>
          <a:r>
            <a:rPr lang="ru-RU" b="1" i="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  <a:p xmlns:a="http://schemas.openxmlformats.org/drawingml/2006/main">
          <a:endParaRPr lang="ru-RU" sz="1050" b="1" i="0" dirty="0">
            <a:solidFill>
              <a:schemeClr val="bg2">
                <a:lumMod val="1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0.42597</cdr:x>
      <cdr:y>0.54545</cdr:y>
    </cdr:from>
    <cdr:to>
      <cdr:x>0.42597</cdr:x>
      <cdr:y>0.56543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:a16="http://schemas.microsoft.com/office/drawing/2014/main" id="{25ECB8F8-3494-4BFB-9627-CAF7116C4A01}"/>
            </a:ext>
          </a:extLst>
        </cdr:cNvPr>
        <cdr:cNvCxnSpPr/>
      </cdr:nvCxnSpPr>
      <cdr:spPr>
        <a:xfrm xmlns:a="http://schemas.openxmlformats.org/drawingml/2006/main" flipV="1">
          <a:off x="2664280" y="2160222"/>
          <a:ext cx="0" cy="7912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0.66935</cdr:x>
      <cdr:y>0.56351</cdr:y>
    </cdr:from>
    <cdr:to>
      <cdr:x>0.77176</cdr:x>
      <cdr:y>0.71259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76663" y="34563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0.01969</cdr:x>
      <cdr:y>0.27941</cdr:y>
    </cdr:from>
    <cdr:to>
      <cdr:x>0.11156</cdr:x>
      <cdr:y>0.30882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7958" y="1368152"/>
          <a:ext cx="830154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0.66935</cdr:x>
      <cdr:y>0.56351</cdr:y>
    </cdr:from>
    <cdr:to>
      <cdr:x>0.77176</cdr:x>
      <cdr:y>0.71259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76663" y="34563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0.02128</cdr:y>
    </cdr:from>
    <cdr:to>
      <cdr:x>0.57843</cdr:x>
      <cdr:y>0.28966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24778"/>
          <a:ext cx="2092992" cy="3125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900" b="1" i="1" dirty="0">
              <a:solidFill>
                <a:srgbClr val="C00000"/>
              </a:solidFill>
              <a:effectLst/>
            </a:rPr>
            <a:t>Всего </a:t>
          </a:r>
          <a:r>
            <a:rPr lang="ru-RU" sz="1000" b="1" i="1" dirty="0">
              <a:solidFill>
                <a:srgbClr val="C00000"/>
              </a:solidFill>
              <a:effectLst/>
            </a:rPr>
            <a:t>налоговых</a:t>
          </a:r>
          <a:r>
            <a:rPr lang="ru-RU" sz="900" b="1" i="1" dirty="0">
              <a:solidFill>
                <a:srgbClr val="C00000"/>
              </a:solidFill>
              <a:effectLst/>
            </a:rPr>
            <a:t> доходов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0.10755</cdr:x>
      <cdr:y>0.02018</cdr:y>
    </cdr:from>
    <cdr:to>
      <cdr:x>0.75499</cdr:x>
      <cdr:y>0.22072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23995" y="21809"/>
          <a:ext cx="1950431" cy="2167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b="1" dirty="0">
              <a:solidFill>
                <a:srgbClr val="C00000"/>
              </a:solidFill>
              <a:effectLst/>
            </a:rPr>
            <a:t>Всего неналоговых доходов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0.66935</cdr:x>
      <cdr:y>0.56351</cdr:y>
    </cdr:from>
    <cdr:to>
      <cdr:x>0.77176</cdr:x>
      <cdr:y>0.71259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976663" y="34563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0.27167</cdr:x>
      <cdr:y>0.48333</cdr:y>
    </cdr:from>
    <cdr:to>
      <cdr:x>0.30824</cdr:x>
      <cdr:y>0.54038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2254562" y="2088233"/>
          <a:ext cx="303498" cy="2464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5.1%</a:t>
          </a:r>
        </a:p>
      </cdr:txBody>
    </cdr:sp>
  </cdr:relSizeAnchor>
  <cdr:relSizeAnchor xmlns:cdr="http://schemas.openxmlformats.org/drawingml/2006/chartDrawing">
    <cdr:from>
      <cdr:x>0.14742</cdr:x>
      <cdr:y>0.23188</cdr:y>
    </cdr:from>
    <cdr:to>
      <cdr:x>0.1944</cdr:x>
      <cdr:y>0.29058</cdr:y>
    </cdr:to>
    <cdr:sp macro="" textlink="">
      <cdr:nvSpPr>
        <cdr:cNvPr id="14" name="TextBox 1"/>
        <cdr:cNvSpPr txBox="1"/>
      </cdr:nvSpPr>
      <cdr:spPr>
        <a:xfrm xmlns:a="http://schemas.openxmlformats.org/drawingml/2006/main">
          <a:off x="1240637" y="972052"/>
          <a:ext cx="395367" cy="2460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72.1</a:t>
          </a:r>
          <a:r>
            <a:rPr lang="ru-RU" sz="10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0.47694</cdr:x>
      <cdr:y>0.46667</cdr:y>
    </cdr:from>
    <cdr:to>
      <cdr:x>0.51351</cdr:x>
      <cdr:y>0.55363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3958080" y="2016224"/>
          <a:ext cx="303499" cy="375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2.5</a:t>
          </a:r>
          <a:r>
            <a:rPr lang="ru-RU" sz="10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0.33839</cdr:x>
      <cdr:y>0.48333</cdr:y>
    </cdr:from>
    <cdr:to>
      <cdr:x>0.36937</cdr:x>
      <cdr:y>0.52356</cdr:y>
    </cdr:to>
    <cdr:sp macro="" textlink="">
      <cdr:nvSpPr>
        <cdr:cNvPr id="17" name="TextBox 1"/>
        <cdr:cNvSpPr txBox="1"/>
      </cdr:nvSpPr>
      <cdr:spPr>
        <a:xfrm xmlns:a="http://schemas.openxmlformats.org/drawingml/2006/main">
          <a:off x="2808312" y="2088233"/>
          <a:ext cx="257060" cy="1737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4.6%</a:t>
          </a:r>
        </a:p>
        <a:p xmlns:a="http://schemas.openxmlformats.org/drawingml/2006/main">
          <a:endParaRPr lang="ru-RU" sz="1000" b="1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0.30369</cdr:x>
      <cdr:y>0.45</cdr:y>
    </cdr:from>
    <cdr:to>
      <cdr:x>0.34234</cdr:x>
      <cdr:y>0.47755</cdr:y>
    </cdr:to>
    <cdr:sp macro="" textlink="">
      <cdr:nvSpPr>
        <cdr:cNvPr id="18" name="TextBox 1"/>
        <cdr:cNvSpPr txBox="1"/>
      </cdr:nvSpPr>
      <cdr:spPr>
        <a:xfrm xmlns:a="http://schemas.openxmlformats.org/drawingml/2006/main">
          <a:off x="2520280" y="1944215"/>
          <a:ext cx="320773" cy="1190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r>
            <a: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.8</a:t>
          </a:r>
          <a:r>
            <a:rPr lang="ru-RU" sz="10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0.23634</cdr:x>
      <cdr:y>0.22516</cdr:y>
    </cdr:from>
    <cdr:to>
      <cdr:x>0.27912</cdr:x>
      <cdr:y>0.2901</cdr:y>
    </cdr:to>
    <cdr:sp macro="" textlink="">
      <cdr:nvSpPr>
        <cdr:cNvPr id="21" name="TextBox 1"/>
        <cdr:cNvSpPr txBox="1"/>
      </cdr:nvSpPr>
      <cdr:spPr>
        <a:xfrm xmlns:a="http://schemas.openxmlformats.org/drawingml/2006/main">
          <a:off x="1988946" y="943895"/>
          <a:ext cx="360040" cy="2722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r>
            <a: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</a:t>
          </a:r>
          <a:r>
            <a:rPr lang="ru-RU" sz="10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0.19089</cdr:x>
      <cdr:y>0.18333</cdr:y>
    </cdr:from>
    <cdr:to>
      <cdr:x>0.24295</cdr:x>
      <cdr:y>0.25952</cdr:y>
    </cdr:to>
    <cdr:sp macro="" textlink="">
      <cdr:nvSpPr>
        <cdr:cNvPr id="22" name="TextBox 1"/>
        <cdr:cNvSpPr txBox="1"/>
      </cdr:nvSpPr>
      <cdr:spPr>
        <a:xfrm xmlns:a="http://schemas.openxmlformats.org/drawingml/2006/main">
          <a:off x="1584176" y="792088"/>
          <a:ext cx="432048" cy="3291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</a:t>
          </a:r>
          <a:r>
            <a: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1.9</a:t>
          </a:r>
          <a:r>
            <a:rPr lang="ru-RU" sz="10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0.5876</cdr:x>
      <cdr:y>0.57393</cdr:y>
    </cdr:from>
    <cdr:to>
      <cdr:x>0.60464</cdr:x>
      <cdr:y>0.60263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968552" y="2880320"/>
          <a:ext cx="144016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0.62073</cdr:x>
      <cdr:y>0.56328</cdr:y>
    </cdr:from>
    <cdr:to>
      <cdr:x>0.67183</cdr:x>
      <cdr:y>0.60262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248634" y="2826893"/>
          <a:ext cx="432081" cy="1974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0.54664</cdr:x>
      <cdr:y>0.45965</cdr:y>
    </cdr:from>
    <cdr:to>
      <cdr:x>0.59653</cdr:x>
      <cdr:y>0.56132</cdr:y>
    </cdr:to>
    <cdr:sp macro="" textlink="">
      <cdr:nvSpPr>
        <cdr:cNvPr id="15" name="TextBox 1"/>
        <cdr:cNvSpPr txBox="1"/>
      </cdr:nvSpPr>
      <cdr:spPr>
        <a:xfrm xmlns:a="http://schemas.openxmlformats.org/drawingml/2006/main">
          <a:off x="4536505" y="1985888"/>
          <a:ext cx="414052" cy="4392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r>
            <a: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3.1</a:t>
          </a:r>
          <a:r>
            <a:rPr lang="ru-RU" sz="10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  <cdr:relSizeAnchor xmlns:cdr="http://schemas.openxmlformats.org/drawingml/2006/chartDrawing">
    <cdr:from>
      <cdr:x>0.63257</cdr:x>
      <cdr:y>0.42298</cdr:y>
    </cdr:from>
    <cdr:to>
      <cdr:x>0.67955</cdr:x>
      <cdr:y>0.47537</cdr:y>
    </cdr:to>
    <cdr:sp macro="" textlink="">
      <cdr:nvSpPr>
        <cdr:cNvPr id="20" name="TextBox 1"/>
        <cdr:cNvSpPr txBox="1"/>
      </cdr:nvSpPr>
      <cdr:spPr>
        <a:xfrm xmlns:a="http://schemas.openxmlformats.org/drawingml/2006/main">
          <a:off x="5056061" y="1454351"/>
          <a:ext cx="375506" cy="1801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Trebuchet MS"/>
            </a:defRPr>
          </a:lvl1pPr>
          <a:lvl2pPr marL="457200" indent="0">
            <a:defRPr sz="1100">
              <a:latin typeface="Trebuchet MS"/>
            </a:defRPr>
          </a:lvl2pPr>
          <a:lvl3pPr marL="914400" indent="0">
            <a:defRPr sz="1100">
              <a:latin typeface="Trebuchet MS"/>
            </a:defRPr>
          </a:lvl3pPr>
          <a:lvl4pPr marL="1371600" indent="0">
            <a:defRPr sz="1100">
              <a:latin typeface="Trebuchet MS"/>
            </a:defRPr>
          </a:lvl4pPr>
          <a:lvl5pPr marL="1828800" indent="0">
            <a:defRPr sz="1100">
              <a:latin typeface="Trebuchet MS"/>
            </a:defRPr>
          </a:lvl5pPr>
          <a:lvl6pPr marL="2286000" indent="0">
            <a:defRPr sz="1100">
              <a:latin typeface="Trebuchet MS"/>
            </a:defRPr>
          </a:lvl6pPr>
          <a:lvl7pPr marL="2743200" indent="0">
            <a:defRPr sz="1100">
              <a:latin typeface="Trebuchet MS"/>
            </a:defRPr>
          </a:lvl7pPr>
          <a:lvl8pPr marL="3200400" indent="0">
            <a:defRPr sz="1100">
              <a:latin typeface="Trebuchet MS"/>
            </a:defRPr>
          </a:lvl8pPr>
          <a:lvl9pPr marL="3657600" indent="0">
            <a:defRPr sz="1100">
              <a:latin typeface="Trebuchet MS"/>
            </a:defRPr>
          </a:lvl9pPr>
        </a:lstStyle>
        <a:p xmlns:a="http://schemas.openxmlformats.org/drawingml/2006/main">
          <a:r>
            <a:rPr lang="ru-RU" sz="1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8.2</a:t>
          </a:r>
          <a:r>
            <a:rPr lang="ru-RU" sz="1000" b="1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%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0.27869</cdr:x>
      <cdr:y>0.05482</cdr:y>
    </cdr:from>
    <cdr:to>
      <cdr:x>0.55807</cdr:x>
      <cdr:y>0.21282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9992" y="75173"/>
          <a:ext cx="691709" cy="2166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dirty="0">
              <a:solidFill>
                <a:srgbClr val="FF0000"/>
              </a:solidFill>
            </a:rPr>
            <a:t>1,15</a:t>
          </a:r>
          <a:r>
            <a:rPr lang="ru-RU" sz="1100" dirty="0">
              <a:solidFill>
                <a:srgbClr val="FF0000"/>
              </a:solidFill>
            </a:rPr>
            <a:t>%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0.24571</cdr:x>
      <cdr:y>0.82081</cdr:y>
    </cdr:from>
    <cdr:to>
      <cdr:x>0.79532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4085" y="1950466"/>
          <a:ext cx="1731437" cy="42579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60000"/>
            <a:lumOff val="40000"/>
          </a:schemeClr>
        </a:solidFill>
        <a:scene3d xmlns:a="http://schemas.openxmlformats.org/drawingml/2006/main">
          <a:camera prst="orthographicFront">
            <a:rot lat="0" lon="0" rev="0"/>
          </a:camera>
          <a:lightRig rig="balanced" dir="tr"/>
        </a:scene3d>
        <a:sp3d xmlns:a="http://schemas.openxmlformats.org/drawingml/2006/main" contourW="14605" prstMaterial="plastic">
          <a:contourClr>
            <a:schemeClr val="accent2">
              <a:shade val="30000"/>
              <a:satMod val="120000"/>
            </a:schemeClr>
          </a:contourClr>
        </a:sp3d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2026 год </a:t>
          </a:r>
        </a:p>
        <a:p xmlns:a="http://schemas.openxmlformats.org/drawingml/2006/main">
          <a:pPr algn="ctr"/>
          <a:r>
            <a: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3 262 414.9 тыс. рублей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0.22727</cdr:x>
      <cdr:y>0.74937</cdr:y>
    </cdr:from>
    <cdr:to>
      <cdr:x>0.84091</cdr:x>
      <cdr:y>0.92696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0" y="1688171"/>
          <a:ext cx="1944216" cy="400061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90000"/>
          </a:schemeClr>
        </a:solidFill>
        <a:scene3d xmlns:a="http://schemas.openxmlformats.org/drawingml/2006/main">
          <a:camera prst="orthographicFront">
            <a:rot lat="0" lon="0" rev="0"/>
          </a:camera>
          <a:lightRig rig="balanced" dir="tr"/>
        </a:scene3d>
        <a:sp3d xmlns:a="http://schemas.openxmlformats.org/drawingml/2006/main" contourW="14605" prstMaterial="plastic">
          <a:contourClr>
            <a:schemeClr val="accent2">
              <a:shade val="30000"/>
              <a:satMod val="120000"/>
            </a:schemeClr>
          </a:contourClr>
        </a:sp3d>
      </cdr:spPr>
      <cdr:style>
        <a:lnRef xmlns:a="http://schemas.openxmlformats.org/drawingml/2006/main" idx="0">
          <a:schemeClr val="accent2"/>
        </a:lnRef>
        <a:fillRef xmlns:a="http://schemas.openxmlformats.org/drawingml/2006/main" idx="3">
          <a:schemeClr val="accent2"/>
        </a:fillRef>
        <a:effectRef xmlns:a="http://schemas.openxmlformats.org/drawingml/2006/main" idx="3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расходов на 2027 год </a:t>
          </a:r>
        </a:p>
        <a:p xmlns:a="http://schemas.openxmlformats.org/drawingml/2006/main">
          <a:pPr algn="ctr"/>
          <a:r>
            <a: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3 289 919.1 тыс. рублей</a:t>
          </a:r>
        </a:p>
      </cdr:txBody>
    </cdr:sp>
  </cdr:relSizeAnchor>
  <cdr:relSizeAnchor xmlns:cdr="http://schemas.openxmlformats.org/drawingml/2006/chartDrawing">
    <cdr:from>
      <cdr:x>0.24743</cdr:x>
      <cdr:y>0.34455</cdr:y>
    </cdr:from>
    <cdr:to>
      <cdr:x>0.40578</cdr:x>
      <cdr:y>0.49571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:a16="http://schemas.microsoft.com/office/drawing/2014/main" id="{81D944A6-6B10-43AC-A7FB-0938354D7447}"/>
            </a:ext>
          </a:extLst>
        </cdr:cNvPr>
        <cdr:cNvCxnSpPr/>
      </cdr:nvCxnSpPr>
      <cdr:spPr>
        <a:xfrm xmlns:a="http://schemas.openxmlformats.org/drawingml/2006/main" flipH="1">
          <a:off x="837398" y="843560"/>
          <a:ext cx="535930" cy="370066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75000"/>
              <a:lumOff val="2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6331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8" y="3"/>
            <a:ext cx="2945659" cy="496331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0E9C0CAC-B5BB-4FCA-88F7-D428EF7A8F61}" type="datetimeFigureOut">
              <a:rPr lang="ru-RU" smtClean="0"/>
              <a:pPr/>
              <a:t>24.12.2024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8"/>
            <a:ext cx="5438140" cy="4466988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9428589"/>
            <a:ext cx="2945659" cy="496331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8" y="9428589"/>
            <a:ext cx="2945659" cy="496331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DC633E42-718E-4B2E-92D3-5207DAFC93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30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3E42-718E-4B2E-92D3-5207DAFC93F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081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33E42-718E-4B2E-92D3-5207DAFC93F7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21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33E42-718E-4B2E-92D3-5207DAFC93F7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882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3E42-718E-4B2E-92D3-5207DAFC93F7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0839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3E42-718E-4B2E-92D3-5207DAFC93F7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775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3E42-718E-4B2E-92D3-5207DAFC93F7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7016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3E42-718E-4B2E-92D3-5207DAFC93F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872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3E42-718E-4B2E-92D3-5207DAFC93F7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664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33E42-718E-4B2E-92D3-5207DAFC93F7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231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36BA1-5964-4EBF-841B-436922347CF9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596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36BA1-5964-4EBF-841B-436922347CF9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596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D40EB-66F3-4DA3-9F49-C7CADA949701}" type="datetime1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F4F5-2EB4-4543-8F60-B24D31E31C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ADC8F-683C-474F-81AB-10523CF00276}" type="datetime1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F4F5-2EB4-4543-8F60-B24D31E31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548639"/>
            <a:ext cx="4829287" cy="367104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2ACF8-960B-4E56-A82E-0181A42BBB56}" type="datetime1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F4F5-2EB4-4543-8F60-B24D31E31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03C05-4D09-4CB3-9E9C-37570283B814}" type="datetime1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F4F5-2EB4-4543-8F60-B24D31E31C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968CA-149A-4700-B0D3-2981B15A85F7}" type="datetime1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F4F5-2EB4-4543-8F60-B24D31E31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A4854-4ECD-4571-9A2A-0DB4DE474074}" type="datetime1">
              <a:rPr lang="ru-RU" smtClean="0"/>
              <a:pPr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F4F5-2EB4-4543-8F60-B24D31E31C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291C9-42A8-40B2-B537-6D0C77E630CD}" type="datetime1">
              <a:rPr lang="ru-RU" smtClean="0"/>
              <a:pPr/>
              <a:t>24.12.2024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F4F5-2EB4-4543-8F60-B24D31E31C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AF33-48A3-43B2-A2EC-D2B44D9DA231}" type="datetime1">
              <a:rPr lang="ru-RU" smtClean="0"/>
              <a:pPr/>
              <a:t>24.12.2024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F4F5-2EB4-4543-8F60-B24D31E31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6B6D4-028F-4B53-9BC3-A1D69A92294B}" type="datetime1">
              <a:rPr lang="ru-RU" smtClean="0"/>
              <a:pPr/>
              <a:t>24.12.2024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F4F5-2EB4-4543-8F60-B24D31E31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B4CC1-51A1-4B70-820E-60032AD05585}" type="datetime1">
              <a:rPr lang="ru-RU" smtClean="0"/>
              <a:pPr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F4F5-2EB4-4543-8F60-B24D31E31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4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F5A05-9A38-4817-9A7D-5E53526DD6BA}" type="datetime1">
              <a:rPr lang="ru-RU" smtClean="0"/>
              <a:pPr/>
              <a:t>24.12.2024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F4F5-2EB4-4543-8F60-B24D31E31C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9C3754F-A572-4BE5-B98F-F79F7543BA1B}" type="datetime1">
              <a:rPr lang="ru-RU" smtClean="0"/>
              <a:pPr/>
              <a:t>24.12.2024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F4BF4F5-2EB4-4543-8F60-B24D31E31C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chart" Target="../charts/char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2.jpe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02560" y="2501632"/>
            <a:ext cx="5184576" cy="221424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3660" y="123478"/>
            <a:ext cx="54825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24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A12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</a:p>
          <a:p>
            <a:pPr lvl="0" algn="ctr"/>
            <a:r>
              <a:rPr lang="ru-RU" altLang="ru-RU" sz="24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A12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</a:t>
            </a:r>
          </a:p>
          <a:p>
            <a:pPr lvl="0" algn="ctr"/>
            <a:r>
              <a:rPr lang="ru-RU" altLang="ru-RU" sz="24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A12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районного бюджета </a:t>
            </a:r>
          </a:p>
          <a:p>
            <a:pPr lvl="0" algn="ctr"/>
            <a:r>
              <a:rPr lang="ru-RU" altLang="ru-RU" sz="24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A12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 </a:t>
            </a:r>
          </a:p>
          <a:p>
            <a:pPr lvl="0" algn="ctr"/>
            <a:r>
              <a:rPr lang="ru-RU" altLang="ru-RU" sz="24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A12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</a:p>
          <a:p>
            <a:pPr lvl="0" algn="ctr"/>
            <a:r>
              <a:rPr lang="ru-RU" altLang="ru-RU" sz="24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A12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Ленинградской области </a:t>
            </a:r>
          </a:p>
          <a:p>
            <a:pPr lvl="0" algn="ctr"/>
            <a:r>
              <a:rPr lang="ru-RU" altLang="ru-RU" sz="24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A12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и плановый период </a:t>
            </a:r>
          </a:p>
          <a:p>
            <a:pPr lvl="0" algn="ctr"/>
            <a:r>
              <a:rPr lang="ru-RU" altLang="ru-RU" sz="2400" b="1" dirty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A12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и 2027 годов</a:t>
            </a:r>
          </a:p>
        </p:txBody>
      </p:sp>
      <p:pic>
        <p:nvPicPr>
          <p:cNvPr id="11" name="Рисунок 10" descr="https://chemodanus.ru/upload/information_system_144/2/8/9/item_2897/001-01-volhov_ges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200" y="2733296"/>
            <a:ext cx="3308338" cy="208634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2" name="Рисунок 11" descr="https://avatars.dzeninfra.ru/get-zen_doc/2436983/pub_5ecbd647e37e2248960f318e_5ecbda64cc2a8a22b48723bf/scale_120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80060"/>
            <a:ext cx="2744365" cy="201433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8" name="Рисунок 7" descr="Picture backgroun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3736"/>
            <a:ext cx="2433583" cy="2214247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pic>
        <p:nvPicPr>
          <p:cNvPr id="9" name="Рисунок 8" descr="Picture background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252" y="3180208"/>
            <a:ext cx="2886277" cy="180499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73081918-417F-4181-B7A6-C16A15A74EC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93" y="195486"/>
            <a:ext cx="2145551" cy="1828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881358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547664" y="148648"/>
            <a:ext cx="6264696" cy="715008"/>
          </a:xfrm>
          <a:prstGeom prst="rect">
            <a:avLst/>
          </a:prstGeom>
          <a:noFill/>
          <a:ln>
            <a:noFill/>
            <a:prstDash val="sysDash"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районного бюджета </a:t>
            </a:r>
          </a:p>
          <a:p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и плановый период 2026 и 2027 годов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940152" y="1419656"/>
            <a:ext cx="1026114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r"/>
            <a:r>
              <a:rPr lang="ru-RU" sz="12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812360" y="4587974"/>
            <a:ext cx="1137684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10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603564"/>
              </p:ext>
            </p:extLst>
          </p:nvPr>
        </p:nvGraphicFramePr>
        <p:xfrm>
          <a:off x="138873" y="1718777"/>
          <a:ext cx="6935027" cy="314304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221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77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05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49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19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b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b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</a:t>
                      </a:r>
                      <a:r>
                        <a:rPr lang="ru-RU" sz="1100" b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b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2027 год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ДОХОДЫ (всего), в том числе: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3 339 867.9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3 246 824.2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3 334 169.1</a:t>
                      </a:r>
                    </a:p>
                  </a:txBody>
                  <a:tcPr marL="55200" marR="5520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доходы 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1 455 485.3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1 584 309.3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1 697 608.7</a:t>
                      </a:r>
                    </a:p>
                  </a:txBody>
                  <a:tcPr marL="55200" marR="5520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поступления: </a:t>
                      </a:r>
                      <a:endParaRPr lang="ru-RU" sz="1200" b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1 884 382.6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1 662 514.9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1 636 560.4</a:t>
                      </a:r>
                    </a:p>
                  </a:txBody>
                  <a:tcPr marL="55200" marR="5520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11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т.ч</a:t>
                      </a: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 Дотация на выравнивание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216 409.9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47 712.0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44 975.3</a:t>
                      </a:r>
                    </a:p>
                  </a:txBody>
                  <a:tcPr marL="55200" marR="5520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Безвозмездные поступления (целевые)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1 667 972.7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1 614 802.9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1 591 585.1</a:t>
                      </a:r>
                    </a:p>
                  </a:txBody>
                  <a:tcPr marL="55200" marR="5520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РАСХОДЫ (всего)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3 454 672.1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3 305 414.9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3 379 919.1</a:t>
                      </a:r>
                    </a:p>
                  </a:txBody>
                  <a:tcPr marL="55200" marR="5520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без условно утвержденных  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3 454 672.1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3 262 414.9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3 289 919.1</a:t>
                      </a:r>
                    </a:p>
                  </a:txBody>
                  <a:tcPr marL="55200" marR="5520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без учета целевых средств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1 786 699.4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1 690 612.0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1 788 334.0</a:t>
                      </a:r>
                    </a:p>
                  </a:txBody>
                  <a:tcPr marL="55200" marR="5520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утвержденные расходы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43 000.0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90 000.0</a:t>
                      </a:r>
                    </a:p>
                  </a:txBody>
                  <a:tcPr marL="55200" marR="5520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indent="419100"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  условно утвержденных расходов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2.54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5.03</a:t>
                      </a:r>
                    </a:p>
                  </a:txBody>
                  <a:tcPr marL="55200" marR="5520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462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ДЕФИЦИТ (-)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114 804.2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58 590.7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45 750.0</a:t>
                      </a:r>
                    </a:p>
                  </a:txBody>
                  <a:tcPr marL="55200" marR="5520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0770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дефицита к собственным доходам, без учета доходов, поступающих по дополнительным нормативам</a:t>
                      </a:r>
                      <a:endParaRPr lang="ru-RU" sz="1200" b="0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5200" marR="552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9.9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6.4</a:t>
                      </a:r>
                    </a:p>
                  </a:txBody>
                  <a:tcPr marL="55200" marR="552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4.8</a:t>
                      </a:r>
                    </a:p>
                  </a:txBody>
                  <a:tcPr marL="55200" marR="5520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0" name="Рисунок 9" descr="Picture background">
            <a:extLst>
              <a:ext uri="{FF2B5EF4-FFF2-40B4-BE49-F238E27FC236}">
                <a16:creationId xmlns:a16="http://schemas.microsoft.com/office/drawing/2014/main" id="{943E0E1F-F004-4273-8FEF-F2F52C0C8E0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691865"/>
            <a:ext cx="1974010" cy="2945483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9852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48264" y="4659982"/>
            <a:ext cx="1828800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11</a:t>
            </a:fld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91680" y="86515"/>
            <a:ext cx="7056784" cy="1189091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Прогнозируемые доходы районного бюджета Волховского муниципального района Ленинградской области </a:t>
            </a:r>
          </a:p>
          <a:p>
            <a:r>
              <a:rPr lang="ru-RU" altLang="ru-RU" sz="1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и плановый период 2026 и 2027 годов</a:t>
            </a:r>
          </a:p>
        </p:txBody>
      </p:sp>
      <p:pic>
        <p:nvPicPr>
          <p:cNvPr id="6" name="Picture 2" descr="C:\Users\Korchagina\Desktop\byud_21.jpg">
            <a:extLst>
              <a:ext uri="{FF2B5EF4-FFF2-40B4-BE49-F238E27FC236}">
                <a16:creationId xmlns:a16="http://schemas.microsoft.com/office/drawing/2014/main" id="{31D45DAA-CDA4-44DC-87DC-989E38A43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9622"/>
            <a:ext cx="5001034" cy="3298180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09562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097194" y="4585622"/>
            <a:ext cx="762000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12</a:t>
            </a:fld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938397951"/>
              </p:ext>
            </p:extLst>
          </p:nvPr>
        </p:nvGraphicFramePr>
        <p:xfrm>
          <a:off x="1043608" y="820537"/>
          <a:ext cx="6624736" cy="257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>
            <a:spLocks noGrp="1"/>
          </p:cNvSpPr>
          <p:nvPr/>
        </p:nvSpPr>
        <p:spPr>
          <a:xfrm>
            <a:off x="1778932" y="169759"/>
            <a:ext cx="6372708" cy="51178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структуры собственных доходов районного бюджета 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 муниципального района на 2025 год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499993" y="822323"/>
            <a:ext cx="4392488" cy="358533"/>
          </a:xfrm>
          <a:prstGeom prst="rect">
            <a:avLst/>
          </a:prstGeom>
        </p:spPr>
        <p:txBody>
          <a:bodyPr wrap="square" lIns="68580" tIns="34290" rIns="68580" bIns="3429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2024 год: </a:t>
            </a:r>
            <a:r>
              <a:rPr lang="en-US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511 512.4 тыс. руб. </a:t>
            </a:r>
          </a:p>
          <a:p>
            <a:r>
              <a:rPr lang="ru-RU" sz="9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(налоговые доходы 1 396 793.8 тыс. руб., неналоговые доходы 114 718.6 тыс. руб.)</a:t>
            </a:r>
          </a:p>
          <a:p>
            <a:pPr lvl="0"/>
            <a:r>
              <a:rPr lang="ru-RU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доходов 2025 год: </a:t>
            </a:r>
            <a:r>
              <a:rPr lang="en-US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455 485.3 тыс. руб.</a:t>
            </a:r>
          </a:p>
          <a:p>
            <a:pPr lvl="0"/>
            <a:r>
              <a:rPr lang="ru-RU" sz="900" b="1" i="1" dirty="0">
                <a:solidFill>
                  <a:srgbClr val="21274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(налоговые доходы 1 367 142.8 тыс. руб., неналоговые доходы 88 342.5 тыс. руб.)</a:t>
            </a:r>
          </a:p>
          <a:p>
            <a:r>
              <a:rPr lang="ru-RU" sz="900" b="1" u="sng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собственных доходов на 56 027.1 тыс. руб.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817694" y="4245936"/>
            <a:ext cx="324036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56208" y="3215495"/>
            <a:ext cx="2399566" cy="185435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Сокращение: </a:t>
            </a:r>
            <a:r>
              <a:rPr lang="ru-RU" sz="9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налоговых доходов на 29 651.0  тыс. </a:t>
            </a:r>
            <a:r>
              <a:rPr lang="ru-RU" sz="9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числе: </a:t>
            </a:r>
          </a:p>
          <a:p>
            <a:r>
              <a:rPr lang="ru-RU" sz="9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на 38 844.1 тыс. руб.</a:t>
            </a:r>
          </a:p>
          <a:p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НДФЛ (снижение норматива на 2.03%; 2024г. –36.38%, 2025г. – 34.35%) на сумму 38 669.1 тыс. руб.,</a:t>
            </a:r>
          </a:p>
          <a:p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Госпошлины на 175.0 тыс. руб.</a:t>
            </a:r>
          </a:p>
          <a:p>
            <a:r>
              <a:rPr lang="ru-RU" sz="9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на 9 193.1 тыс. руб.:</a:t>
            </a:r>
            <a:r>
              <a:rPr lang="ru-RU" sz="9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Акцизов на 1 656.1 тыс. руб. </a:t>
            </a:r>
          </a:p>
          <a:p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Налоги на совокупный доход </a:t>
            </a:r>
          </a:p>
          <a:p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7 537.0 тыс. руб.</a:t>
            </a:r>
          </a:p>
          <a:p>
            <a:endPara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28616" y="3131612"/>
            <a:ext cx="3312368" cy="185435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</a:t>
            </a:r>
            <a:r>
              <a:rPr lang="ru-RU" sz="9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доходов на 26 376.1 </a:t>
            </a:r>
            <a:r>
              <a:rPr lang="ru-RU" sz="9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9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.руб., </a:t>
            </a:r>
          </a:p>
          <a:p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  <a:p>
            <a:r>
              <a:rPr lang="ru-RU" sz="9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на 27 600.9 тыс. руб.: </a:t>
            </a:r>
          </a:p>
          <a:p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от использования имущества на 1 796.0 тыс. руб., </a:t>
            </a:r>
          </a:p>
          <a:p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 от оказания платных услуг и компенсации затрат гос-ва на 120.9 тыс. руб., </a:t>
            </a:r>
          </a:p>
          <a:p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материальных и нематериальных активов на 19 315.6 тыс. руб. </a:t>
            </a:r>
          </a:p>
          <a:p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штрафов на 6 368.4 тыс. руб. </a:t>
            </a:r>
          </a:p>
          <a:p>
            <a:r>
              <a:rPr lang="ru-RU" sz="900" b="1" u="sng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на 1 224.8 тыс. руб.:</a:t>
            </a:r>
            <a:r>
              <a:rPr lang="ru-RU" sz="9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9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платежи при использовании природными ресурсами </a:t>
            </a:r>
          </a:p>
          <a:p>
            <a:pPr lvl="0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1 224.8 тыс. руб.</a:t>
            </a:r>
          </a:p>
          <a:p>
            <a:endParaRPr lang="ru-RU" sz="8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 стрелкой 9"/>
          <p:cNvCxnSpPr>
            <a:cxnSpLocks/>
          </p:cNvCxnSpPr>
          <p:nvPr/>
        </p:nvCxnSpPr>
        <p:spPr>
          <a:xfrm>
            <a:off x="2267744" y="2427734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7365121" y="4162106"/>
            <a:ext cx="0" cy="2880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https://catherineasquithgallery.com/uploads/posts/2021-02/1613586714_99-p-foni-dlya-finansovikh-prezentatsii-1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3012960"/>
            <a:ext cx="2808312" cy="169158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003232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12360" y="4587974"/>
            <a:ext cx="1036712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13</a:t>
            </a:fld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/>
        </p:nvSpPr>
        <p:spPr>
          <a:xfrm>
            <a:off x="1763688" y="123478"/>
            <a:ext cx="6696744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собственных доходов районного бюджета 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 муниципального района на 2025 год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968752" y="825722"/>
            <a:ext cx="2880320" cy="231014"/>
          </a:xfrm>
          <a:prstGeom prst="rect">
            <a:avLst/>
          </a:prstGeom>
        </p:spPr>
        <p:txBody>
          <a:bodyPr wrap="square" lIns="68580" tIns="34290" rIns="68580" bIns="34290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доходов: 1</a:t>
            </a:r>
            <a:r>
              <a:rPr lang="en-US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455 485.3 тыс. рублей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93079194"/>
              </p:ext>
            </p:extLst>
          </p:nvPr>
        </p:nvGraphicFramePr>
        <p:xfrm>
          <a:off x="827584" y="1034486"/>
          <a:ext cx="7488832" cy="3827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99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596336" y="4587974"/>
            <a:ext cx="1324744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14</a:t>
            </a:fld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/>
        </p:nvSpPr>
        <p:spPr>
          <a:xfrm>
            <a:off x="1979712" y="141480"/>
            <a:ext cx="6336704" cy="70207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налоговых и неналоговых доходов районного бюджета </a:t>
            </a:r>
          </a:p>
          <a:p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и плановый период 2026 и 2027 годов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789439551"/>
              </p:ext>
            </p:extLst>
          </p:nvPr>
        </p:nvGraphicFramePr>
        <p:xfrm>
          <a:off x="1187624" y="1131590"/>
          <a:ext cx="720080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733882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23478"/>
            <a:ext cx="6714746" cy="800207"/>
          </a:xfrm>
          <a:prstGeom prst="rect">
            <a:avLst/>
          </a:prstGeom>
          <a:noFill/>
        </p:spPr>
        <p:txBody>
          <a:bodyPr wrap="square" lIns="60948" tIns="30474" rIns="60948" bIns="30474" rtlCol="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и доля налоговых доходов районного бюджета </a:t>
            </a:r>
          </a:p>
          <a:p>
            <a:pPr algn="ctr"/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и плановый период 2026 и 2027 годов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00392" y="4443958"/>
            <a:ext cx="768657" cy="273844"/>
          </a:xfrm>
        </p:spPr>
        <p:txBody>
          <a:bodyPr/>
          <a:lstStyle/>
          <a:p>
            <a:pPr algn="r">
              <a:defRPr/>
            </a:pPr>
            <a:fld id="{678A38D6-93D9-4536-98F1-4040998D3599}" type="slidenum">
              <a:rPr lang="ru-RU" sz="1400" b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15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40352" y="771550"/>
            <a:ext cx="810090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69489742"/>
              </p:ext>
            </p:extLst>
          </p:nvPr>
        </p:nvGraphicFramePr>
        <p:xfrm>
          <a:off x="125506" y="1290396"/>
          <a:ext cx="8424936" cy="3204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1871" y="3959172"/>
            <a:ext cx="1458162" cy="1015663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НДФЛ доля налога в общей сумме налоговых доходов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4.4%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76.1%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 – 77.3%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23158" y="3948973"/>
            <a:ext cx="1332148" cy="1015663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УСН доля налога в общей сумме налоговых  доходов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2.5%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21%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 – 19.9%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64285" y="3948972"/>
            <a:ext cx="1417482" cy="1015663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Патент доля налога в общей сумме налоговых доходов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 – 0.9%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90746" y="3948971"/>
            <a:ext cx="1485165" cy="1015663"/>
          </a:xfrm>
          <a:prstGeom prst="rect">
            <a:avLst/>
          </a:prstGeom>
          <a:ln>
            <a:solidFill>
              <a:srgbClr val="FF993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Госпошлина доля налога в общей сумме налоговых доходов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1%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0.9%</a:t>
            </a:r>
          </a:p>
          <a:p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 – 0.9%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0786" y="1615315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74.4%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59143" y="1423726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76.1%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60765" y="1364495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77.3%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3695331" y="2368698"/>
            <a:ext cx="5040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22.5%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50318" y="2232435"/>
            <a:ext cx="50405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90785" y="2340157"/>
            <a:ext cx="52673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19.9%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91516" y="3959172"/>
            <a:ext cx="1440159" cy="995266"/>
          </a:xfrm>
          <a:prstGeom prst="rect">
            <a:avLst/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Акцизы доля налога в общей сумме налоговых доходов</a:t>
            </a:r>
          </a:p>
          <a:p>
            <a:pPr lvl="0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– 1%</a:t>
            </a:r>
          </a:p>
          <a:p>
            <a:pPr lvl="0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 – 0.9%</a:t>
            </a:r>
          </a:p>
          <a:p>
            <a:pPr lvl="0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 – 0,9%</a:t>
            </a: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1861166738"/>
              </p:ext>
            </p:extLst>
          </p:nvPr>
        </p:nvGraphicFramePr>
        <p:xfrm>
          <a:off x="4932040" y="997670"/>
          <a:ext cx="3618402" cy="1164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64786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1052" y="111300"/>
            <a:ext cx="5482632" cy="800207"/>
          </a:xfrm>
          <a:prstGeom prst="rect">
            <a:avLst/>
          </a:prstGeom>
          <a:noFill/>
          <a:ln>
            <a:noFill/>
          </a:ln>
        </p:spPr>
        <p:txBody>
          <a:bodyPr wrap="none" lIns="60948" tIns="30474" rIns="60948" bIns="30474" rtlCol="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и доля неналоговых доходов районного бюджета </a:t>
            </a:r>
          </a:p>
          <a:p>
            <a:pPr algn="ctr"/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и плановый период 2026 и 2027 годов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72400" y="4587974"/>
            <a:ext cx="539511" cy="324035"/>
          </a:xfrm>
        </p:spPr>
        <p:txBody>
          <a:bodyPr/>
          <a:lstStyle/>
          <a:p>
            <a:pPr algn="r">
              <a:defRPr/>
            </a:pPr>
            <a:fld id="{678A38D6-93D9-4536-98F1-4040998D3599}" type="slidenum">
              <a:rPr lang="ru-RU" sz="1400" b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16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56376" y="699542"/>
            <a:ext cx="810090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9191051"/>
              </p:ext>
            </p:extLst>
          </p:nvPr>
        </p:nvGraphicFramePr>
        <p:xfrm>
          <a:off x="5718675" y="914986"/>
          <a:ext cx="3012508" cy="12146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26156637"/>
              </p:ext>
            </p:extLst>
          </p:nvPr>
        </p:nvGraphicFramePr>
        <p:xfrm>
          <a:off x="323528" y="411510"/>
          <a:ext cx="8298922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TextBox 1"/>
          <p:cNvSpPr txBox="1"/>
          <p:nvPr/>
        </p:nvSpPr>
        <p:spPr>
          <a:xfrm>
            <a:off x="4564298" y="2211711"/>
            <a:ext cx="519522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12.9%</a:t>
            </a:r>
          </a:p>
        </p:txBody>
      </p:sp>
      <p:sp>
        <p:nvSpPr>
          <p:cNvPr id="18" name="TextBox 1"/>
          <p:cNvSpPr txBox="1"/>
          <p:nvPr/>
        </p:nvSpPr>
        <p:spPr>
          <a:xfrm>
            <a:off x="5796136" y="2499744"/>
            <a:ext cx="519522" cy="56187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8.2</a:t>
            </a:r>
            <a:r>
              <a:rPr lang="ru-RU" sz="1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sp>
        <p:nvSpPr>
          <p:cNvPr id="19" name="TextBox 1"/>
          <p:cNvSpPr txBox="1"/>
          <p:nvPr/>
        </p:nvSpPr>
        <p:spPr>
          <a:xfrm>
            <a:off x="5364088" y="2499743"/>
            <a:ext cx="303498" cy="43928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8.1</a:t>
            </a:r>
            <a:r>
              <a:rPr lang="ru-RU" sz="1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79876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633048" y="4731990"/>
            <a:ext cx="403448" cy="300320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17</a:t>
            </a:fld>
            <a:endParaRPr lang="ru-RU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54250" y="863600"/>
            <a:ext cx="4901662" cy="194668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11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 </a:t>
            </a:r>
          </a:p>
          <a:p>
            <a:pPr algn="ctr"/>
            <a:endParaRPr lang="ru-RU" sz="11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1 884 382.6 тыс. рублей</a:t>
            </a:r>
          </a:p>
          <a:p>
            <a:pPr algn="ctr"/>
            <a:r>
              <a:rPr lang="ru-RU" sz="1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из областного фонда финансовой поддержки 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</a:t>
            </a:r>
            <a:r>
              <a:rPr lang="en-US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409.9</a:t>
            </a:r>
            <a:r>
              <a:rPr lang="en-US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en-US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667 183.1 тыс. руб.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МБТ, передаваемые бюджетам муниципальных районов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789.6 тыс. руб.</a:t>
            </a:r>
          </a:p>
          <a:p>
            <a:pPr algn="ctr"/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4928" y="2664882"/>
            <a:ext cx="4133056" cy="234679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sz="1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5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 </a:t>
            </a:r>
          </a:p>
          <a:p>
            <a:pPr algn="ctr"/>
            <a:endParaRPr lang="ru-RU" sz="115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5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15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662 514.9 тыс. рублей</a:t>
            </a:r>
          </a:p>
          <a:p>
            <a:pPr algn="ctr"/>
            <a:r>
              <a:rPr lang="ru-RU" sz="115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  <a:p>
            <a:pPr algn="ctr"/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из областного фонда финансовой поддержки </a:t>
            </a:r>
          </a:p>
          <a:p>
            <a:pPr algn="ctr"/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47 712.0 тыс. руб.</a:t>
            </a:r>
          </a:p>
          <a:p>
            <a:pPr algn="ctr"/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1 614 013.3 тыс. руб.</a:t>
            </a:r>
          </a:p>
          <a:p>
            <a:pPr algn="ctr"/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МБТ, передаваемые бюджетам муниципальных районов</a:t>
            </a:r>
          </a:p>
          <a:p>
            <a:pPr algn="ctr"/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789.6 тыс. руб.</a:t>
            </a:r>
          </a:p>
          <a:p>
            <a:pPr algn="ctr"/>
            <a:endPara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499992" y="2608570"/>
            <a:ext cx="4133056" cy="2162130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endParaRPr lang="ru-RU" sz="1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5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 </a:t>
            </a:r>
          </a:p>
          <a:p>
            <a:pPr algn="ctr"/>
            <a:endParaRPr lang="ru-RU" sz="115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15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15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636 560.4 тыс. рублей</a:t>
            </a:r>
          </a:p>
          <a:p>
            <a:pPr algn="ctr"/>
            <a:r>
              <a:rPr lang="ru-RU" sz="115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числе:</a:t>
            </a:r>
          </a:p>
          <a:p>
            <a:pPr algn="ctr"/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из областного фонда финансовой поддержки </a:t>
            </a:r>
          </a:p>
          <a:p>
            <a:pPr algn="ctr"/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44 975.3 тыс. руб.</a:t>
            </a:r>
          </a:p>
          <a:p>
            <a:pPr algn="ctr"/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</a:p>
          <a:p>
            <a:pPr algn="ctr"/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1 590 795.5 тыс. руб.</a:t>
            </a:r>
          </a:p>
          <a:p>
            <a:pPr algn="ctr"/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МБТ, передаваемые бюджетам муниципальных районов</a:t>
            </a:r>
          </a:p>
          <a:p>
            <a:pPr algn="ctr"/>
            <a:r>
              <a:rPr lang="ru-RU" sz="11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789.6 тыс. руб.</a:t>
            </a:r>
          </a:p>
          <a:p>
            <a:pPr algn="ctr"/>
            <a:endPara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/>
        </p:nvSpPr>
        <p:spPr>
          <a:xfrm>
            <a:off x="1835696" y="185913"/>
            <a:ext cx="6552728" cy="58957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от бюджетов других уровней 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и плановый период 2026 и 2027 годов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CC6AAE1-F6E2-4742-9C51-F34C6E1749E4}"/>
              </a:ext>
            </a:extLst>
          </p:cNvPr>
          <p:cNvSpPr/>
          <p:nvPr/>
        </p:nvSpPr>
        <p:spPr>
          <a:xfrm>
            <a:off x="2555776" y="816777"/>
            <a:ext cx="4326632" cy="18000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48BB888-566A-4B16-A1D3-59D15086B021}"/>
              </a:ext>
            </a:extLst>
          </p:cNvPr>
          <p:cNvSpPr/>
          <p:nvPr/>
        </p:nvSpPr>
        <p:spPr>
          <a:xfrm>
            <a:off x="262846" y="2770839"/>
            <a:ext cx="4104456" cy="20948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3255DDE-F4F8-47E7-B061-20D14D26B14A}"/>
              </a:ext>
            </a:extLst>
          </p:cNvPr>
          <p:cNvSpPr/>
          <p:nvPr/>
        </p:nvSpPr>
        <p:spPr>
          <a:xfrm>
            <a:off x="4582520" y="2777189"/>
            <a:ext cx="4061048" cy="209480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844328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164288" y="4515966"/>
            <a:ext cx="1828800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18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835696" y="123479"/>
            <a:ext cx="6840760" cy="132305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Прогнозируемые расходы </a:t>
            </a:r>
            <a:br>
              <a:rPr lang="ru-RU" alt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районного бюджета </a:t>
            </a:r>
            <a:br>
              <a:rPr lang="ru-RU" alt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 муниципального района</a:t>
            </a:r>
            <a:br>
              <a:rPr lang="ru-RU" alt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и плановый период 2026 и 2027 годов</a:t>
            </a:r>
          </a:p>
        </p:txBody>
      </p:sp>
      <p:pic>
        <p:nvPicPr>
          <p:cNvPr id="1030" name="Picture 6" descr="Picture background">
            <a:extLst>
              <a:ext uri="{FF2B5EF4-FFF2-40B4-BE49-F238E27FC236}">
                <a16:creationId xmlns:a16="http://schemas.microsoft.com/office/drawing/2014/main" id="{B632FC15-9665-48F3-AEE9-15872FB3F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65178"/>
            <a:ext cx="6983438" cy="32516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696742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92280" y="4731990"/>
            <a:ext cx="1828800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19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619672" y="124635"/>
            <a:ext cx="6840760" cy="810037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расходов районного бюджета </a:t>
            </a:r>
            <a:br>
              <a:rPr lang="ru-RU" altLang="ru-RU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 муниципального района</a:t>
            </a:r>
            <a:br>
              <a:rPr lang="ru-RU" altLang="ru-RU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и плановый период 2026 и 2027 годов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2" y="997670"/>
            <a:ext cx="7560840" cy="42088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1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формировании объемов и структуры расходов районного бюджета учитывались следующие подходы:</a:t>
            </a:r>
          </a:p>
          <a:p>
            <a:pPr>
              <a:spcBef>
                <a:spcPts val="450"/>
              </a:spcBef>
            </a:pP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исполнение действующих расходных обязательств;</a:t>
            </a:r>
          </a:p>
          <a:p>
            <a:pPr>
              <a:spcBef>
                <a:spcPts val="450"/>
              </a:spcBef>
            </a:pP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сохранение уровня реализованных задач, поставленных в Указе Президента Российской Федерации от 12 мая 2012 года № 597;</a:t>
            </a:r>
          </a:p>
          <a:p>
            <a:pPr>
              <a:spcBef>
                <a:spcPts val="450"/>
              </a:spcBef>
            </a:pP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обязательств в сфере образования, культуры с учетом определения объема гарантированных муниципальных услуг и формирования единых нормативных затрат на их оказание;</a:t>
            </a:r>
          </a:p>
          <a:p>
            <a:pPr>
              <a:spcBef>
                <a:spcPts val="450"/>
              </a:spcBef>
            </a:pP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выплаты заработной платы с начислениями работникам муниципальных бюджетных и муниципальных казенных учреждений с учетом увеличения на 15% с 01 января 2025 года;</a:t>
            </a:r>
          </a:p>
          <a:p>
            <a:pPr>
              <a:spcBef>
                <a:spcPts val="450"/>
              </a:spcBef>
            </a:pP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индексации ежемесячного денежного вознаграждения по муниципальным должностям Волховского муниципального района, месячных должностных окладов и окладов за классный чин муниципальных служащих Ленинградской области, а также месячных должностных окладов работников, замещающих должности, не являющиеся должностями муниципальной службы в 1,15 раза с 1 января 2025</a:t>
            </a:r>
            <a:r>
              <a:rPr lang="en-US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года;</a:t>
            </a:r>
          </a:p>
          <a:p>
            <a:pPr>
              <a:spcBef>
                <a:spcPts val="450"/>
              </a:spcBef>
            </a:pP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индексация выплаты пенсии за выслугу лет лицам, замещавшим муниципальные должности и должности муниципальной службы Волховского муниципального района,  в 1,15</a:t>
            </a:r>
            <a:r>
              <a:rPr lang="en-US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раза с 1 января 2025 года;</a:t>
            </a:r>
          </a:p>
          <a:p>
            <a:pPr>
              <a:spcBef>
                <a:spcPts val="450"/>
              </a:spcBef>
            </a:pP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включение в адресную программу капитальных вложений и ремонтных работ на 2025 год и на плановый период 2026 и 2027 годов в первоочередном порядке объектов, подлежащих завершению в 2025 году;</a:t>
            </a:r>
          </a:p>
          <a:p>
            <a:pPr>
              <a:spcBef>
                <a:spcPts val="450"/>
              </a:spcBef>
            </a:pP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необходимость достижения целей, поставленных Президентом Российской Федерации в Указе от 7 мая 2018 года     </a:t>
            </a:r>
          </a:p>
          <a:p>
            <a:pPr>
              <a:spcBef>
                <a:spcPts val="450"/>
              </a:spcBef>
            </a:pP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национальных целях и стратегических задачах развития Российской Федерации на период до 2025 года»;</a:t>
            </a:r>
          </a:p>
          <a:p>
            <a:pPr>
              <a:spcBef>
                <a:spcPts val="450"/>
              </a:spcBef>
            </a:pP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обеспечение в полном объеме публичных нормативных обязательств;</a:t>
            </a:r>
          </a:p>
          <a:p>
            <a:pPr>
              <a:spcBef>
                <a:spcPts val="450"/>
              </a:spcBef>
            </a:pPr>
            <a:r>
              <a:rPr lang="ru-RU" sz="1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 обеспечение в полном объеме действующих расходных обязательств, по которым заключены долгосрочные муниципальные контракты со сроком выполнения работ до 2027 года.</a:t>
            </a:r>
          </a:p>
          <a:p>
            <a:pPr>
              <a:spcBef>
                <a:spcPts val="450"/>
              </a:spcBef>
            </a:pPr>
            <a:endParaRPr lang="ru-RU" sz="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77232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02560" y="2501632"/>
            <a:ext cx="5184576" cy="221424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BB84A9-A26E-4DEE-854C-65425C9655FD}"/>
              </a:ext>
            </a:extLst>
          </p:cNvPr>
          <p:cNvSpPr txBox="1"/>
          <p:nvPr/>
        </p:nvSpPr>
        <p:spPr>
          <a:xfrm>
            <a:off x="2195736" y="199094"/>
            <a:ext cx="51845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административно-территориального деления публично-правового образования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5B9A51E-C0EB-4712-9F82-3291D6C07E37}"/>
              </a:ext>
            </a:extLst>
          </p:cNvPr>
          <p:cNvSpPr/>
          <p:nvPr/>
        </p:nvSpPr>
        <p:spPr>
          <a:xfrm>
            <a:off x="616606" y="1059582"/>
            <a:ext cx="51845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Волховский муниципальный район расположен в центральной части Ленинградской области, граничит на северо-востоке с Лодейнопольским, </a:t>
            </a: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юго-востоке с Тихвинским, на юге с Киришским, на западе с Кировским муниципальными районами Ленинградской области. </a:t>
            </a: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севера территория муниципального района омывается водами Ладожского озера. </a:t>
            </a: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территории муниципального района протекают реки Волхов, Сясь и Паша.</a:t>
            </a:r>
          </a:p>
          <a:p>
            <a:pPr algn="just"/>
            <a:endParaRPr lang="ru-RU" sz="1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Волховский муниципальный район Ленинградской области наделен статусом муниципального района в соответствии с областным законом Ленинградской области от 06.09.2004 года № 56-оз «Об установлении границ и наделении соответствующим статусом муниципального образования Волховский муниципальный район Ленинградской области и муниципальных </a:t>
            </a: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 в его составе». </a:t>
            </a:r>
          </a:p>
          <a:p>
            <a:pPr algn="just"/>
            <a:endParaRPr lang="ru-RU" sz="1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Административным центром муниципального района является город Волхов (муниципальное образование город Волхов). </a:t>
            </a: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Волховского муниципального района входят три городских поселения и 12 сельских поселений. </a:t>
            </a: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Преобразований муниципального района и поселений в его составе после</a:t>
            </a: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2005 года не производилось. </a:t>
            </a:r>
          </a:p>
        </p:txBody>
      </p:sp>
      <p:pic>
        <p:nvPicPr>
          <p:cNvPr id="16" name="Рисунок 15" descr="https://sun9-52.userapi.com/impg/9eVUzucgUpIYnWaabXUekkqtRgBZDDYibcwNHg/iHiI-A0rcP8.jpg?size=1000x600&amp;quality=95&amp;sign=2bf99bbbb10bd4ad6683fa93ab56fd6a&amp;c_uniq_tag=FpezUASYyV4W-FrQDUuwNm8CK5vZXjlGqP_YnpXd7HA&amp;type=album">
            <a:extLst>
              <a:ext uri="{FF2B5EF4-FFF2-40B4-BE49-F238E27FC236}">
                <a16:creationId xmlns:a16="http://schemas.microsoft.com/office/drawing/2014/main" id="{0E362C3C-E6F0-4568-AF95-45E4DB2A5EF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181" y="1141104"/>
            <a:ext cx="3240360" cy="252028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7335A3C-3DF1-40D3-9E87-C137D3168B26}"/>
              </a:ext>
            </a:extLst>
          </p:cNvPr>
          <p:cNvSpPr/>
          <p:nvPr/>
        </p:nvSpPr>
        <p:spPr>
          <a:xfrm rot="10800000" flipV="1">
            <a:off x="6263682" y="3773497"/>
            <a:ext cx="288031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9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Расстояние до Санкт-Петербурга</a:t>
            </a:r>
            <a:r>
              <a:rPr lang="ru-RU" sz="9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9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 км</a:t>
            </a:r>
          </a:p>
          <a:p>
            <a:pPr lvl="0"/>
            <a:r>
              <a:rPr lang="ru-RU" sz="9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Административный центр</a:t>
            </a:r>
            <a:r>
              <a:rPr lang="ru-RU" sz="9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lang="ru-RU" sz="9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Волхов</a:t>
            </a:r>
          </a:p>
          <a:p>
            <a:pPr lvl="0"/>
            <a:r>
              <a:rPr lang="ru-RU" sz="9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</a:t>
            </a:r>
            <a:r>
              <a:rPr lang="ru-RU" sz="9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9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5 124,6 км</a:t>
            </a:r>
            <a:r>
              <a:rPr lang="ru-RU" sz="900" baseline="30000" dirty="0">
                <a:solidFill>
                  <a:srgbClr val="2125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BA45E11-4AE4-4359-BB17-7ACD49AA3A82}"/>
              </a:ext>
            </a:extLst>
          </p:cNvPr>
          <p:cNvSpPr txBox="1"/>
          <p:nvPr/>
        </p:nvSpPr>
        <p:spPr>
          <a:xfrm>
            <a:off x="8532440" y="4443959"/>
            <a:ext cx="3600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3850476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804248" y="4659982"/>
            <a:ext cx="1828800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20</a:t>
            </a:fld>
            <a:endParaRPr lang="ru-RU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57638750"/>
              </p:ext>
            </p:extLst>
          </p:nvPr>
        </p:nvGraphicFramePr>
        <p:xfrm>
          <a:off x="5106144" y="1282435"/>
          <a:ext cx="2475873" cy="1371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52103" y="755296"/>
            <a:ext cx="2808312" cy="50013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Расчетная величина, применяемая для расчета фонда оплаты труда работников 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бюджетной сферы (рублей)</a:t>
            </a:r>
            <a:endParaRPr lang="ru-RU" sz="9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1680" y="771550"/>
            <a:ext cx="2916324" cy="43858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200" b="1" i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</a:t>
            </a:r>
          </a:p>
          <a:p>
            <a:pPr algn="ctr"/>
            <a:r>
              <a:rPr lang="ru-RU" sz="1200" b="1" i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3 454 672,1 </a:t>
            </a:r>
            <a:r>
              <a:rPr lang="ru-RU" sz="1200" b="1" i="1" u="sng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тыс.рублей</a:t>
            </a:r>
            <a:endParaRPr lang="ru-RU" sz="1200" b="1" i="1" u="sng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1659535" y="1240023"/>
            <a:ext cx="2515314" cy="451818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63577" tIns="54000" rIns="54000" bIns="54001" numCol="1" spcCol="1270" anchor="ctr" anchorCtr="0">
            <a:noAutofit/>
          </a:bodyPr>
          <a:lstStyle/>
          <a:p>
            <a:pPr marL="171450" lvl="1" indent="-171450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1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доходы  </a:t>
            </a:r>
          </a:p>
          <a:p>
            <a:pPr marL="0" lvl="1"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1 455 485,3 тыс. руб. </a:t>
            </a:r>
          </a:p>
          <a:p>
            <a:pPr marL="171450" lvl="1" indent="-171450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1650601" y="1850930"/>
            <a:ext cx="2531751" cy="648072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22683" tIns="40500" rIns="40500" bIns="40501" numCol="1" spcCol="953" anchor="ctr" anchorCtr="0">
            <a:noAutofit/>
          </a:bodyPr>
          <a:lstStyle/>
          <a:p>
            <a:pPr marL="171450" lvl="1" indent="-171450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 на выравнивание бюджетной обеспеченности  муниципальных районов </a:t>
            </a:r>
          </a:p>
          <a:p>
            <a:pPr marL="0" lvl="1"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216 409,9 тыс. руб. </a:t>
            </a:r>
          </a:p>
          <a:p>
            <a:pPr marL="171450" lvl="1" indent="-171450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Блок-схема: альтернативный процесс 21"/>
          <p:cNvSpPr/>
          <p:nvPr/>
        </p:nvSpPr>
        <p:spPr>
          <a:xfrm>
            <a:off x="1659535" y="2613548"/>
            <a:ext cx="2531751" cy="457532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22683" tIns="40501" rIns="40500" bIns="40500" numCol="1" spcCol="953" anchor="ctr" anchorCtr="0">
            <a:noAutofit/>
          </a:bodyPr>
          <a:lstStyle/>
          <a:p>
            <a:pPr marL="171450" lvl="1" indent="-171450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из областного бюджета                   </a:t>
            </a:r>
            <a:r>
              <a:rPr lang="en-US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667 183,1 тыс. руб.</a:t>
            </a:r>
          </a:p>
          <a:p>
            <a:pPr marL="171450" lvl="1" indent="-171450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1661147" y="3260836"/>
            <a:ext cx="2531751" cy="642641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22683" tIns="40501" rIns="40500" bIns="40500" numCol="1" spcCol="953" anchor="ctr" anchorCtr="0">
            <a:noAutofit/>
          </a:bodyPr>
          <a:lstStyle/>
          <a:p>
            <a:pPr marL="171450" lvl="1" indent="-171450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трансферты, передаваемые бюджетам муниципальных районов </a:t>
            </a:r>
          </a:p>
          <a:p>
            <a:pPr marL="0" lvl="1"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789,6 тыс. руб.</a:t>
            </a:r>
          </a:p>
          <a:p>
            <a:pPr marL="171450" lvl="1" indent="-171450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Заголовок 1"/>
          <p:cNvSpPr>
            <a:spLocks noGrp="1"/>
          </p:cNvSpPr>
          <p:nvPr/>
        </p:nvSpPr>
        <p:spPr>
          <a:xfrm>
            <a:off x="1691680" y="123478"/>
            <a:ext cx="6588732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районного бюджета Волховского муниципального района 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2025 год</a:t>
            </a:r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1650602" y="4083232"/>
            <a:ext cx="2531751" cy="415498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22683" tIns="40501" rIns="40500" bIns="40500" numCol="1" spcCol="953" anchor="ctr" anchorCtr="0">
            <a:noAutofit/>
          </a:bodyPr>
          <a:lstStyle/>
          <a:p>
            <a:pPr marL="171450" lvl="1" indent="-171450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бюджета </a:t>
            </a:r>
          </a:p>
          <a:p>
            <a:pPr marL="0" lvl="1"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114 804,2 тыс. руб.</a:t>
            </a:r>
          </a:p>
          <a:p>
            <a:pPr marL="171450" lvl="1" indent="-171450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04048" y="2715766"/>
            <a:ext cx="2952328" cy="114646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Расходы на оплату труда муниципальных и немуниципальных служащих предусмотрены исходя из штатных расписаний на 2024 год. </a:t>
            </a:r>
          </a:p>
          <a:p>
            <a:pPr algn="ctr"/>
            <a:r>
              <a:rPr lang="ru-RU" sz="1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Также предусмотрена индексация ежемесячного денежного вознаграждения </a:t>
            </a:r>
          </a:p>
          <a:p>
            <a:pPr algn="ctr"/>
            <a:r>
              <a:rPr lang="ru-RU" sz="1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1,15 раза </a:t>
            </a:r>
          </a:p>
          <a:p>
            <a:pPr algn="ctr"/>
            <a:r>
              <a:rPr lang="ru-RU" sz="1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1 января 2025 года</a:t>
            </a:r>
            <a:r>
              <a:rPr lang="ru-RU" sz="1000" b="1" i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38927" y="3840606"/>
            <a:ext cx="2952328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Произведена индексация выплаты пенсии за выслугу лет лицам, замещавшим должности муниципальной службы </a:t>
            </a:r>
          </a:p>
          <a:p>
            <a:pPr algn="ctr"/>
            <a:r>
              <a:rPr lang="ru-RU" sz="1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1,15 раза</a:t>
            </a:r>
          </a:p>
          <a:p>
            <a:pPr algn="ctr"/>
            <a:r>
              <a:rPr lang="ru-RU" sz="1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 1 января 2025 года.</a:t>
            </a:r>
            <a:endParaRPr lang="ru-RU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58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732970" y="4587974"/>
            <a:ext cx="1828800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21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4"/>
          <p:cNvGraphicFramePr>
            <a:graphicFrameLocks/>
          </p:cNvGraphicFramePr>
          <p:nvPr/>
        </p:nvGraphicFramePr>
        <p:xfrm>
          <a:off x="5742130" y="884817"/>
          <a:ext cx="3150350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4"/>
          <p:cNvGraphicFramePr>
            <a:graphicFrameLocks/>
          </p:cNvGraphicFramePr>
          <p:nvPr/>
        </p:nvGraphicFramePr>
        <p:xfrm>
          <a:off x="3131841" y="2808310"/>
          <a:ext cx="3384375" cy="2448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Объект 4"/>
          <p:cNvGraphicFramePr>
            <a:graphicFrameLocks/>
          </p:cNvGraphicFramePr>
          <p:nvPr/>
        </p:nvGraphicFramePr>
        <p:xfrm>
          <a:off x="1133618" y="596786"/>
          <a:ext cx="3384375" cy="266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Заголовок 1"/>
          <p:cNvSpPr>
            <a:spLocks noGrp="1"/>
          </p:cNvSpPr>
          <p:nvPr/>
        </p:nvSpPr>
        <p:spPr>
          <a:xfrm>
            <a:off x="2051720" y="123478"/>
            <a:ext cx="6462718" cy="61732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районного бюджета Волховского муниципального района на 2025 год и планируемый период 2026 и 2027 годов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488A9C5-60AA-45CE-B4C3-79E31120A1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255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876256" y="4515966"/>
            <a:ext cx="1828800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22</a:t>
            </a:fld>
            <a:endParaRPr lang="ru-RU" sz="14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Grp="1" noChangeArrowheads="1"/>
          </p:cNvSpPr>
          <p:nvPr>
            <p:ph type="title"/>
          </p:nvPr>
        </p:nvSpPr>
        <p:spPr>
          <a:xfrm>
            <a:off x="1691680" y="195487"/>
            <a:ext cx="6912768" cy="194421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</a:t>
            </a:r>
            <a:br>
              <a:rPr lang="ru-RU" alt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районного бюджета </a:t>
            </a:r>
            <a:br>
              <a:rPr lang="ru-RU" alt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 муниципального района</a:t>
            </a:r>
            <a:br>
              <a:rPr lang="ru-RU" alt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</a:t>
            </a:r>
            <a:br>
              <a:rPr lang="ru-RU" altLang="ru-RU" sz="24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75D97A40-6A8F-4C23-A921-ADA782A98A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49921"/>
            <a:ext cx="7056784" cy="21558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61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380312" y="4659982"/>
            <a:ext cx="1396752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23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547664" y="791654"/>
          <a:ext cx="7122463" cy="4212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>
            <a:spLocks noGrp="1"/>
          </p:cNvSpPr>
          <p:nvPr/>
        </p:nvSpPr>
        <p:spPr>
          <a:xfrm>
            <a:off x="1654601" y="123478"/>
            <a:ext cx="6678742" cy="54006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Волховского муниципального района    на 2025 год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279238-6AFA-4AAD-B7E1-BD38A2FCB2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9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092280" y="4646309"/>
            <a:ext cx="1600200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24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>
            <a:spLocks noGrp="1"/>
          </p:cNvSpPr>
          <p:nvPr/>
        </p:nvSpPr>
        <p:spPr>
          <a:xfrm>
            <a:off x="1726822" y="93570"/>
            <a:ext cx="6805618" cy="53396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районного бюджета Волховского муниципального района на 2025 год </a:t>
            </a:r>
          </a:p>
          <a:p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муниципальных программ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11264" y="720831"/>
            <a:ext cx="3700695" cy="60660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13 муниципальных программ запланированы на 2025 год в размере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2 757 671,4 тыс. руб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79,8% от общего объема расходов 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1125500" y="1412756"/>
            <a:ext cx="4291992" cy="596459"/>
          </a:xfrm>
          <a:prstGeom prst="homePlate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Наибольшая часть расходов приходится на реализацию 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программ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2 673 491,5 тыс. руб. 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(96.9% от объема расходов на реализацию муниципальных программ) 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107286" y="2069602"/>
            <a:ext cx="5112568" cy="735812"/>
          </a:xfrm>
          <a:prstGeom prst="downArrow">
            <a:avLst>
              <a:gd name="adj1" fmla="val 100000"/>
              <a:gd name="adj2" fmla="val 4900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остальным муниципальным программам запланированы расходы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размере </a:t>
            </a:r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84 179,9 тыс. руб. 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(3.1% от объема расходов на реализацию 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15691" y="2828960"/>
            <a:ext cx="5112568" cy="43204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устойчивого функционирования и развития транспортной системы, дорожной, коммунальной и инженерной инфраструктуры и повышение </a:t>
            </a:r>
            <a:r>
              <a:rPr lang="ru-RU" sz="9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энергоэффективности</a:t>
            </a:r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33 851,0 тыс. руб. или 1.2%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15691" y="4901740"/>
            <a:ext cx="5117793" cy="1896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качественным жильем граждан 804,8 тыс. руб. или 0.1%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121822" y="4426025"/>
            <a:ext cx="5106437" cy="1582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Молодежь 1 640,0 тыс. руб. или 0,1%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22378" y="3979322"/>
            <a:ext cx="5112568" cy="1703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экономической активности 8 928,7 тыс. руб. или 0,3%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07286" y="3774919"/>
            <a:ext cx="5112568" cy="1440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Устойчивое общественное развитие 10 632,1 тыс. руб. или 0,3%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15691" y="4644622"/>
            <a:ext cx="5117793" cy="21602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малого, среднего бизнеса и потребительского рынка 1 558,4 тыс. руб. или 0.1%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22378" y="4238358"/>
            <a:ext cx="5124361" cy="1383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ликвидации борщевика Сосновского 3 000,0 тыс. руб. или 0,1%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7286" y="3536061"/>
            <a:ext cx="5112568" cy="1703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 10 767,5 тыс. руб. или 0,4%</a:t>
            </a:r>
          </a:p>
        </p:txBody>
      </p:sp>
      <p:pic>
        <p:nvPicPr>
          <p:cNvPr id="28" name="Рисунок 27" descr="https://top-fon.com/uploads/posts/2023-01/1674858660_top-fon-com-p-fon-dlya-prezentatsii-chtenie-nachalnaya-s-13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9745" y="809509"/>
            <a:ext cx="1944215" cy="1006157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7366895" y="805259"/>
            <a:ext cx="1656184" cy="10104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Современное образование 2 158 943,4 тыс. руб. </a:t>
            </a:r>
          </a:p>
          <a:p>
            <a:pPr algn="ctr"/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78.3%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436096" y="2931790"/>
            <a:ext cx="1887238" cy="50405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3" name="Рисунок 32" descr="https://www.thekeyperu.com/wp-content/uploads/2020/02/image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667" y="1948729"/>
            <a:ext cx="1879667" cy="975270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</p:pic>
      <p:sp>
        <p:nvSpPr>
          <p:cNvPr id="35" name="Прямоугольник 34"/>
          <p:cNvSpPr/>
          <p:nvPr/>
        </p:nvSpPr>
        <p:spPr>
          <a:xfrm>
            <a:off x="5433981" y="2945672"/>
            <a:ext cx="1887238" cy="507831"/>
          </a:xfrm>
          <a:prstGeom prst="rect">
            <a:avLst/>
          </a:prstGeom>
          <a:solidFill>
            <a:srgbClr val="C8D7EA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муниципальными финансами </a:t>
            </a:r>
          </a:p>
          <a:p>
            <a:pPr algn="ctr"/>
            <a:r>
              <a:rPr lang="ru-RU" sz="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260 534,6 тыс. руб. или 9.4%</a:t>
            </a:r>
          </a:p>
        </p:txBody>
      </p:sp>
      <p:pic>
        <p:nvPicPr>
          <p:cNvPr id="36" name="Picture 7" descr="C:\Users\brovtsina\Desktop\D48xERXWAAEIDJA-580x46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470" y="1947493"/>
            <a:ext cx="1678672" cy="98200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7321218" y="2923999"/>
            <a:ext cx="1701861" cy="525194"/>
          </a:xfrm>
          <a:prstGeom prst="rect">
            <a:avLst/>
          </a:prstGeom>
          <a:solidFill>
            <a:srgbClr val="C8D7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7380312" y="2937515"/>
            <a:ext cx="1677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</a:t>
            </a:r>
          </a:p>
          <a:p>
            <a:pPr lvl="0" algn="ctr"/>
            <a:r>
              <a:rPr lang="ru-RU" sz="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162 883,4 тыс. руб. или 5.9%</a:t>
            </a:r>
          </a:p>
        </p:txBody>
      </p:sp>
      <p:pic>
        <p:nvPicPr>
          <p:cNvPr id="52" name="Рисунок 51" descr="https://avatars.mds.yandex.net/i?id=19674278e9ffa435beefea97aeb8564c_l-7065890-images-thumbs&amp;n=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469" y="3640758"/>
            <a:ext cx="1894808" cy="87897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54" name="Прямоугольник 53"/>
          <p:cNvSpPr/>
          <p:nvPr/>
        </p:nvSpPr>
        <p:spPr>
          <a:xfrm>
            <a:off x="7323334" y="3631228"/>
            <a:ext cx="1734860" cy="885471"/>
          </a:xfrm>
          <a:prstGeom prst="rect">
            <a:avLst/>
          </a:prstGeom>
          <a:solidFill>
            <a:srgbClr val="C8D7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сельского хозяйства </a:t>
            </a:r>
          </a:p>
          <a:p>
            <a:pPr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91 130,1 тыс. руб. или 3.3%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D6DB613-0C82-46D8-908F-9266C06633F8}"/>
              </a:ext>
            </a:extLst>
          </p:cNvPr>
          <p:cNvSpPr/>
          <p:nvPr/>
        </p:nvSpPr>
        <p:spPr>
          <a:xfrm>
            <a:off x="120920" y="3313367"/>
            <a:ext cx="5112568" cy="1703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 12 997,4 тыс. руб. или 0,5%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879E7C5-ECAF-445A-B138-6C033506B0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5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909842" y="4824361"/>
            <a:ext cx="1088132" cy="152303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25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6063728" y="3147813"/>
            <a:ext cx="2920706" cy="1676548"/>
          </a:xfrm>
          <a:prstGeom prst="snip2DiagRect">
            <a:avLst>
              <a:gd name="adj1" fmla="val 5116"/>
              <a:gd name="adj2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Отраслевой проект </a:t>
            </a:r>
          </a:p>
          <a:p>
            <a:pPr algn="ctr"/>
            <a:r>
              <a:rPr lang="ru-RU" sz="9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надежности и качества снабжения населения и организация Ленинградской области электрической и тепловой энергией"</a:t>
            </a:r>
            <a:endParaRPr lang="ru-RU" sz="9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640,6 тыс. руб.(МБ)</a:t>
            </a:r>
          </a:p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9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областной субсидии на капитальное строительство (реконструкцию) объектов теплоэнергетики, включая проектно-изыскательские работы (МО </a:t>
            </a:r>
            <a:r>
              <a:rPr lang="ru-RU" sz="9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Сясьстройскоое</a:t>
            </a: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ГП на строительно-монтажные работы по реконструкции модульной котельной в </a:t>
            </a:r>
            <a:r>
              <a:rPr lang="ru-RU" sz="9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п.Аврово</a:t>
            </a: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107504" y="1352116"/>
            <a:ext cx="4076449" cy="1222140"/>
          </a:xfrm>
          <a:prstGeom prst="snip2DiagRect">
            <a:avLst>
              <a:gd name="adj1" fmla="val 590"/>
              <a:gd name="adj2" fmla="val 16667"/>
            </a:avLst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Комплекс процессных мероприятий</a:t>
            </a:r>
            <a:endParaRPr lang="ru-RU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«Энергосбережение и повышение энергетической эффективности на территории Волховского муниципального района»</a:t>
            </a:r>
          </a:p>
          <a:p>
            <a:pPr algn="ctr"/>
            <a:r>
              <a:rPr lang="ru-RU" sz="9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13 408,3 тыс. руб. (МБ) </a:t>
            </a: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предоставление иных межбюджетных трансфертов, в том числе: </a:t>
            </a:r>
          </a:p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2 408,3 тыс. руб. на проектирование и строительство системы уличного освещения с внедрением энергосберегающего оборудования;</a:t>
            </a:r>
          </a:p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11 000,0 тыс. руб. на оплату электроэнергии за уличное освещение.</a:t>
            </a:r>
          </a:p>
          <a:p>
            <a:pPr algn="ctr"/>
            <a:endParaRPr lang="ru-RU" sz="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1113588"/>
            <a:ext cx="5112568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100" b="1" i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расходов: 33 851,0 тыс. рублей (МБ)</a:t>
            </a:r>
          </a:p>
        </p:txBody>
      </p:sp>
      <p:sp>
        <p:nvSpPr>
          <p:cNvPr id="13" name="Заголовок 1"/>
          <p:cNvSpPr>
            <a:spLocks noGrp="1"/>
          </p:cNvSpPr>
          <p:nvPr/>
        </p:nvSpPr>
        <p:spPr>
          <a:xfrm>
            <a:off x="1726822" y="93570"/>
            <a:ext cx="6805618" cy="91810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Муниципальная программа ВМР </a:t>
            </a:r>
            <a:b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"Обеспечение устойчивого функционирования и развития транспортной системы, дорожной, коммунальной и инженерной инфраструктуры и повышение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энергоэффективности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Волховском</a:t>
            </a:r>
            <a:r>
              <a:rPr lang="ru-RU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районе"</a:t>
            </a:r>
          </a:p>
        </p:txBody>
      </p:sp>
      <p:sp>
        <p:nvSpPr>
          <p:cNvPr id="16" name="Прямоугольник с двумя вырезанными противолежащими углами 15"/>
          <p:cNvSpPr/>
          <p:nvPr/>
        </p:nvSpPr>
        <p:spPr>
          <a:xfrm>
            <a:off x="107504" y="3718747"/>
            <a:ext cx="4062289" cy="1331183"/>
          </a:xfrm>
          <a:prstGeom prst="snip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Комплекс процессных мероприятий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автомобильных дорог общего пользования и объектов дорожного хозяйства на </a:t>
            </a:r>
            <a:r>
              <a:rPr lang="ru-RU" sz="9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межпоселенческих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территориях» </a:t>
            </a:r>
          </a:p>
          <a:p>
            <a:pPr algn="ctr"/>
            <a:r>
              <a:rPr lang="ru-RU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10 650,0 </a:t>
            </a:r>
            <a:r>
              <a:rPr lang="ru-RU" sz="9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(МБ)</a:t>
            </a:r>
          </a:p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паспортизация дорог общего пользования </a:t>
            </a:r>
          </a:p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150,0 тыс. руб.;</a:t>
            </a:r>
          </a:p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действующей улично-дорожной сети и искусственных дорожных сооружений </a:t>
            </a:r>
          </a:p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10 500,0 тыс. руб. (протяженность дорог 197,1 км)</a:t>
            </a:r>
          </a:p>
          <a:p>
            <a:pPr algn="ctr"/>
            <a:endParaRPr lang="ru-RU" sz="800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Прямоугольник с двумя вырезанными противолежащими углами 25"/>
          <p:cNvSpPr/>
          <p:nvPr/>
        </p:nvSpPr>
        <p:spPr>
          <a:xfrm>
            <a:off x="6063728" y="1352115"/>
            <a:ext cx="2920706" cy="1593163"/>
          </a:xfrm>
          <a:prstGeom prst="snip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проект  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 муниципального района 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«Ликвидация мест несанкционированного размещения отходов и озеленение на территории муниципальных образований Волховского муниципального района»</a:t>
            </a:r>
            <a:endParaRPr lang="ru-RU" sz="9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4 534,8 тыс. руб. (МБ) </a:t>
            </a:r>
          </a:p>
          <a:p>
            <a:pPr algn="ctr"/>
            <a:r>
              <a:rPr lang="ru-RU" sz="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предоставление иных межбюджетных трансфертов на мероприятия по ликвидации мест несанкционированного размещения отходов и озеленение Волховского муниципального района</a:t>
            </a:r>
          </a:p>
        </p:txBody>
      </p:sp>
      <p:sp>
        <p:nvSpPr>
          <p:cNvPr id="30" name="Прямоугольник с двумя вырезанными противолежащими углами 29"/>
          <p:cNvSpPr/>
          <p:nvPr/>
        </p:nvSpPr>
        <p:spPr>
          <a:xfrm>
            <a:off x="107504" y="2641133"/>
            <a:ext cx="4062289" cy="1010737"/>
          </a:xfrm>
          <a:prstGeom prst="snip2Diag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Комплекс процессных мероприятий 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«Поддержание устойчивой работы объектов коммунальной и инженерной инфраструктуры»</a:t>
            </a:r>
          </a:p>
          <a:p>
            <a:pPr algn="ctr"/>
            <a:r>
              <a:rPr lang="ru-RU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4 617,3 тыс. руб. (МБ) </a:t>
            </a:r>
          </a:p>
          <a:p>
            <a:pPr algn="ctr"/>
            <a:r>
              <a:rPr lang="ru-RU" sz="9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предоставление иных межбюджетных трансфертов на реализацию мероприятий по обеспечению устойчивого функционирования объектов теплоснабжения на территории Волховского района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56" y="1529756"/>
            <a:ext cx="1710847" cy="11073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053" y="3990554"/>
            <a:ext cx="1740663" cy="1008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" descr="Picture background">
            <a:extLst>
              <a:ext uri="{FF2B5EF4-FFF2-40B4-BE49-F238E27FC236}">
                <a16:creationId xmlns:a16="http://schemas.microsoft.com/office/drawing/2014/main" id="{ED1D3855-A3FA-4119-B2FF-7ED9B6020F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D62AD3-7BE8-4539-AFF4-3DFA459FB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953" y="2696063"/>
            <a:ext cx="1771763" cy="11114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64738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16415" y="4803998"/>
            <a:ext cx="527543" cy="201836"/>
          </a:xfrm>
        </p:spPr>
        <p:txBody>
          <a:bodyPr/>
          <a:lstStyle/>
          <a:p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26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874425"/>
            <a:ext cx="7368303" cy="122341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endParaRPr lang="ru-RU" sz="1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расходов: 804,8 тыс. рублей (ОБ) </a:t>
            </a:r>
          </a:p>
          <a:p>
            <a:pPr algn="ctr"/>
            <a:endParaRPr lang="ru-RU" sz="1000" b="1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комплекса процессных мероприятий 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«Улучшение жилищных условий отдельных категорий граждан и выполнение государственных обязательств 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обеспечению жильем отдельных категорий граждан», </a:t>
            </a:r>
          </a:p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на следующие мероприятия: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1016571" y="3558603"/>
            <a:ext cx="4793949" cy="720079"/>
          </a:xfrm>
          <a:prstGeom prst="homePlate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 anchor="ctr"/>
          <a:lstStyle/>
          <a:p>
            <a:pPr algn="ctr"/>
            <a:r>
              <a:rPr lang="ru-RU" sz="11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гражданам единовременной денежной выплаты на проведение капитального ремонта индивидуальных жилых домов </a:t>
            </a:r>
          </a:p>
          <a:p>
            <a:pPr algn="ctr"/>
            <a:r>
              <a:rPr lang="ru-RU" sz="1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437,0 тыс. руб.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999729" y="2355726"/>
            <a:ext cx="4793949" cy="777706"/>
          </a:xfrm>
          <a:prstGeom prst="homePlate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1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органами местного самоуправления отдельных государственных полномочий Ленинградской области в сфере жилищных отношений </a:t>
            </a:r>
          </a:p>
          <a:p>
            <a:pPr algn="ctr"/>
            <a:r>
              <a:rPr lang="ru-RU" sz="11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367,8 тыс. руб.</a:t>
            </a:r>
          </a:p>
        </p:txBody>
      </p:sp>
      <p:sp>
        <p:nvSpPr>
          <p:cNvPr id="15" name="Заголовок 1"/>
          <p:cNvSpPr>
            <a:spLocks noGrp="1"/>
          </p:cNvSpPr>
          <p:nvPr/>
        </p:nvSpPr>
        <p:spPr>
          <a:xfrm>
            <a:off x="1771588" y="123477"/>
            <a:ext cx="6472819" cy="75094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Муниципальная программа ВМР</a:t>
            </a:r>
            <a:b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качественным жильем граждан на территории Волховского муниципального района»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400" y="2237985"/>
            <a:ext cx="2752251" cy="20754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683017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44408" y="4765560"/>
            <a:ext cx="622718" cy="168266"/>
          </a:xfrm>
        </p:spPr>
        <p:txBody>
          <a:bodyPr/>
          <a:lstStyle/>
          <a:p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27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691680" y="123478"/>
            <a:ext cx="6825613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Муниципальная программа ВМР</a:t>
            </a:r>
            <a:b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муниципальными финансами и муниципальным долгом Волховского муниципального района»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1720" y="915566"/>
            <a:ext cx="6840760" cy="5155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1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расходов: 260 534,6 тыс. рублей,</a:t>
            </a:r>
            <a:r>
              <a:rPr lang="ru-RU" sz="900" b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них:</a:t>
            </a:r>
          </a:p>
          <a:p>
            <a:pPr algn="ctr"/>
            <a:r>
              <a:rPr lang="ru-RU" sz="9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190 705,8 тыс. рублей (ОБ), 69 828,8 тыс. рублей (МБ)</a:t>
            </a:r>
            <a:endParaRPr lang="ru-RU" sz="9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исполнения данной программы предусмотрены расходы на реализацию комплексов процессных мероприятий:</a:t>
            </a:r>
          </a:p>
        </p:txBody>
      </p:sp>
      <p:sp>
        <p:nvSpPr>
          <p:cNvPr id="9" name="Параллелограмм 8"/>
          <p:cNvSpPr/>
          <p:nvPr/>
        </p:nvSpPr>
        <p:spPr>
          <a:xfrm>
            <a:off x="2580591" y="1505676"/>
            <a:ext cx="6262177" cy="1142951"/>
          </a:xfrm>
          <a:prstGeom prst="parallelogram">
            <a:avLst>
              <a:gd name="adj" fmla="val 555"/>
            </a:avLst>
          </a:prstGeom>
          <a:solidFill>
            <a:schemeClr val="bg2">
              <a:lumMod val="9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 sz="900" b="1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900" b="1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Комплекс процессных мероприятий </a:t>
            </a:r>
          </a:p>
          <a:p>
            <a:pPr algn="ctr"/>
            <a:r>
              <a:rPr lang="ru-RU" sz="9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«Выравнивание бюджетной обеспеченности муниципальных образований  городских и сельских поселений Волховского муниципального района»</a:t>
            </a:r>
          </a:p>
          <a:p>
            <a:pPr algn="ctr"/>
            <a:r>
              <a:rPr lang="en-US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260 147,1 </a:t>
            </a:r>
            <a:r>
              <a:rPr lang="ru-RU" sz="9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9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т.ч. </a:t>
            </a:r>
          </a:p>
          <a:p>
            <a:pPr algn="ctr"/>
            <a:r>
              <a:rPr lang="ru-RU" sz="9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190 705,8 тыс. руб. – ОБ, 69 441,3 тыс. руб. (МБ)</a:t>
            </a:r>
            <a:endParaRPr lang="ru-RU" sz="9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отдельных государственных полномочий ЛО 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расчету и предоставлению дотаций на выравнивание бюджетной обеспеченности поселений ВМР </a:t>
            </a:r>
          </a:p>
          <a:p>
            <a:pPr marL="171450" indent="-171450" algn="ctr">
              <a:buFont typeface="Arial" charset="0"/>
              <a:buChar char="•"/>
            </a:pPr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араллелограмм 13"/>
          <p:cNvSpPr/>
          <p:nvPr/>
        </p:nvSpPr>
        <p:spPr>
          <a:xfrm>
            <a:off x="2729605" y="2826212"/>
            <a:ext cx="6033525" cy="864096"/>
          </a:xfrm>
          <a:prstGeom prst="parallelogram">
            <a:avLst>
              <a:gd name="adj" fmla="val 749"/>
            </a:avLst>
          </a:prstGeom>
          <a:solidFill>
            <a:schemeClr val="bg2">
              <a:lumMod val="9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Комплекс процессных мероприятий </a:t>
            </a:r>
          </a:p>
          <a:p>
            <a:pPr algn="ctr"/>
            <a:r>
              <a:rPr lang="ru-RU" sz="9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«Выполнение обязательств, связанных с привлечением муниципальных заимствований и управлением муниципальными активами»</a:t>
            </a:r>
          </a:p>
          <a:p>
            <a:pPr algn="ctr"/>
            <a:r>
              <a:rPr lang="ru-RU" sz="9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277,5 тыс. руб. (МБ)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На оплату процентов по муниципальному долгу в случае привлечения кредитов от бюджетов других уровней или кредитов от коммерческих банков</a:t>
            </a:r>
          </a:p>
        </p:txBody>
      </p:sp>
      <p:sp>
        <p:nvSpPr>
          <p:cNvPr id="26" name="Параллелограмм 25"/>
          <p:cNvSpPr/>
          <p:nvPr/>
        </p:nvSpPr>
        <p:spPr>
          <a:xfrm>
            <a:off x="2729604" y="3831890"/>
            <a:ext cx="6033525" cy="792088"/>
          </a:xfrm>
          <a:prstGeom prst="parallelogram">
            <a:avLst>
              <a:gd name="adj" fmla="val 0"/>
            </a:avLst>
          </a:prstGeom>
          <a:solidFill>
            <a:schemeClr val="bg2">
              <a:lumMod val="9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Комплекс процессных мероприятий </a:t>
            </a:r>
          </a:p>
          <a:p>
            <a:pPr algn="ctr"/>
            <a:r>
              <a:rPr lang="ru-RU" sz="9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публичности бюджета Волховского муниципального района»</a:t>
            </a:r>
            <a:endParaRPr lang="ru-RU" sz="900" b="1" i="1" dirty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9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110 тыс. руб. (МБ)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На развитие и поддержку информационных технологий, обеспечивающих бюджетный процесс (приобретение оргтехники)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21" y="3244267"/>
            <a:ext cx="2112477" cy="136357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86" y="1672313"/>
            <a:ext cx="2112476" cy="135298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28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48464" y="4876005"/>
            <a:ext cx="361578" cy="217713"/>
          </a:xfrm>
        </p:spPr>
        <p:txBody>
          <a:bodyPr/>
          <a:lstStyle/>
          <a:p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28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09679" y="181567"/>
            <a:ext cx="6102679" cy="43204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Муниципальная программа ВМР</a:t>
            </a:r>
            <a:b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культуры в Волховском муниципальном районе»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59633" y="673086"/>
            <a:ext cx="7560839" cy="5155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24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100" i="1" dirty="0">
                <a:solidFill>
                  <a:schemeClr val="bg2">
                    <a:lumMod val="10000"/>
                  </a:schemeClr>
                </a:solidFill>
              </a:rPr>
              <a:t>ВСЕГО расходов: 162 883,4 тыс. рублей (МБ)</a:t>
            </a:r>
          </a:p>
          <a:p>
            <a:pPr algn="ctr"/>
            <a:r>
              <a:rPr lang="ru-RU" sz="900" i="1" u="none" dirty="0">
                <a:solidFill>
                  <a:schemeClr val="bg2">
                    <a:lumMod val="10000"/>
                  </a:schemeClr>
                </a:solidFill>
              </a:rPr>
              <a:t>В рамках исполнения данной программы предусмотрены расходы на реализацию регионального проекта и трех комплексов процессных мероприятий:  </a:t>
            </a: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189224" y="2854855"/>
            <a:ext cx="3224713" cy="885417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40554" y="4114259"/>
            <a:ext cx="3162417" cy="761746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165100" y="1987451"/>
            <a:ext cx="3248838" cy="784830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65100" y="2919103"/>
            <a:ext cx="3264485" cy="7617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Комплекс процессных мероприятий 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«Сохранение и развитие народной культуры и самодеятельного творчества в 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Волховском муниципальном районе» </a:t>
            </a:r>
            <a:endParaRPr lang="ru-RU" sz="900" b="1" i="1" dirty="0">
              <a:latin typeface="Cambria" panose="02040503050406030204" pitchFamily="18" charset="0"/>
            </a:endParaRP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4 350,0 тыс. руб. (МБ)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528" y="4083918"/>
            <a:ext cx="3033518" cy="9311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Комплекс процессных мероприятий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учреждений сферы культуры и искусства и содействие развитию профессионального уровня работников»</a:t>
            </a:r>
            <a:endParaRPr lang="ru-RU" sz="9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157 264,1 тыс. руб. (МБ)</a:t>
            </a:r>
          </a:p>
          <a:p>
            <a:pPr algn="ctr"/>
            <a:endParaRPr lang="ru-RU" sz="9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94434" y="1695056"/>
            <a:ext cx="3510965" cy="878369"/>
          </a:xfrm>
          <a:prstGeom prst="rect">
            <a:avLst/>
          </a:prstGeom>
          <a:solidFill>
            <a:srgbClr val="C8D7EA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94435" y="2676870"/>
            <a:ext cx="3501780" cy="1016744"/>
          </a:xfrm>
          <a:prstGeom prst="rect">
            <a:avLst/>
          </a:prstGeom>
          <a:solidFill>
            <a:srgbClr val="C8D7EA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932029" y="3803793"/>
            <a:ext cx="3464186" cy="1268271"/>
          </a:xfrm>
          <a:prstGeom prst="rect">
            <a:avLst/>
          </a:prstGeom>
          <a:solidFill>
            <a:srgbClr val="C8D7EA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3949821" y="1779662"/>
            <a:ext cx="3286475" cy="8848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Укрепление материально-технической базы учреждений культуры 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305,7 тыс. руб. (МБ)</a:t>
            </a:r>
          </a:p>
          <a:p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Информатизация и модернизация отрасли «Культура» 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46,4 тыс. руб. (МБ)</a:t>
            </a:r>
          </a:p>
          <a:p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Поддержка отрасли культуры 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276,5 тыс. руб.(МБ).</a:t>
            </a:r>
          </a:p>
          <a:p>
            <a:endParaRPr lang="ru-RU" sz="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03620" y="2664520"/>
            <a:ext cx="3188661" cy="116185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Организация и проведение конкурсных, выставочных и культурно-массовых мероприятий  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307,6 тыс. руб.</a:t>
            </a:r>
          </a:p>
          <a:p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Выявление и поддержку молодых дарований  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42,4 тыс. руб.</a:t>
            </a:r>
          </a:p>
          <a:p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Иные межбюджетные трансферты на организацию и проведение мероприятий в сфере культуры 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4 000,0 тыс. руб.</a:t>
            </a:r>
          </a:p>
          <a:p>
            <a:pPr algn="ctr"/>
            <a:endParaRPr lang="ru-RU" sz="800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32029" y="3816143"/>
            <a:ext cx="3232259" cy="128496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Обеспечение деятельности муниципальных казенных учреждений 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5 281,1 тыс. руб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(МКУ «</a:t>
            </a:r>
            <a:r>
              <a:rPr lang="ru-RU" sz="9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Волховская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МРБ»)</a:t>
            </a:r>
          </a:p>
          <a:p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Обеспечение выплат стимулирующего характера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28 395,5 тыс. руб. (МБ) </a:t>
            </a:r>
          </a:p>
          <a:p>
            <a:pPr algn="ctr"/>
            <a:r>
              <a:rPr lang="ru-RU" sz="9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т.ч 26 599,4 тыс. руб. на МБТ поселениям)</a:t>
            </a:r>
          </a:p>
          <a:p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Предоставление бюджетным учреждениям субсидий на выполнение муниципального задания 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123 587,5 тыс. руб.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 школы искусств) </a:t>
            </a:r>
          </a:p>
          <a:p>
            <a:pPr algn="ctr"/>
            <a:endParaRPr lang="ru-RU" sz="7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 flipV="1">
            <a:off x="3456453" y="2191049"/>
            <a:ext cx="395468" cy="228301"/>
          </a:xfrm>
          <a:prstGeom prst="rightArrow">
            <a:avLst>
              <a:gd name="adj1" fmla="val 50000"/>
              <a:gd name="adj2" fmla="val 4610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23" name="Стрелка вправо 22"/>
          <p:cNvSpPr/>
          <p:nvPr/>
        </p:nvSpPr>
        <p:spPr>
          <a:xfrm>
            <a:off x="3452869" y="3157924"/>
            <a:ext cx="395469" cy="192001"/>
          </a:xfrm>
          <a:prstGeom prst="rightArrow">
            <a:avLst>
              <a:gd name="adj1" fmla="val 70716"/>
              <a:gd name="adj2" fmla="val 500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>
            <a:off x="3474551" y="4334068"/>
            <a:ext cx="388974" cy="25066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5101" y="1958423"/>
            <a:ext cx="322213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Комплекс процессных мероприятий 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материально-технической базы учреждений культуры и сохранение объектов культурного наследия»</a:t>
            </a:r>
            <a:r>
              <a:rPr lang="ru-RU" sz="900" b="1" i="1" dirty="0"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Cambria" panose="02040503050406030204" pitchFamily="18" charset="0"/>
              </a:rPr>
              <a:t>628,6 тыс. руб. (МБ )</a:t>
            </a:r>
            <a:endParaRPr lang="ru-RU" sz="900" i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AutoShape 2" descr="Picture background">
            <a:extLst>
              <a:ext uri="{FF2B5EF4-FFF2-40B4-BE49-F238E27FC236}">
                <a16:creationId xmlns:a16="http://schemas.microsoft.com/office/drawing/2014/main" id="{B305767D-F706-4A10-A70E-FBAA99B5953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Рисунок 27" descr="Picture background">
            <a:extLst>
              <a:ext uri="{FF2B5EF4-FFF2-40B4-BE49-F238E27FC236}">
                <a16:creationId xmlns:a16="http://schemas.microsoft.com/office/drawing/2014/main" id="{BBCC3AD2-A009-4FAE-8C32-E93B44BCA55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586" y="1651130"/>
            <a:ext cx="1500313" cy="986070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30" name="Рисунок 29" descr="Picture background">
            <a:extLst>
              <a:ext uri="{FF2B5EF4-FFF2-40B4-BE49-F238E27FC236}">
                <a16:creationId xmlns:a16="http://schemas.microsoft.com/office/drawing/2014/main" id="{C7D8436A-0C6B-403C-98A4-BA394A694F9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416" y="3915858"/>
            <a:ext cx="1617044" cy="98824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929261BA-78F3-457C-BDF8-C2B2F6A41F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312" y="2772281"/>
            <a:ext cx="1617044" cy="100849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2957F8-14B5-48C8-B469-54B7C1A9E4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2434"/>
            <a:ext cx="936104" cy="1158752"/>
          </a:xfrm>
          <a:prstGeom prst="rect">
            <a:avLst/>
          </a:prstGeom>
        </p:spPr>
      </p:pic>
      <p:sp>
        <p:nvSpPr>
          <p:cNvPr id="26" name="Блок-схема: процесс 25">
            <a:extLst>
              <a:ext uri="{FF2B5EF4-FFF2-40B4-BE49-F238E27FC236}">
                <a16:creationId xmlns:a16="http://schemas.microsoft.com/office/drawing/2014/main" id="{D037B2C2-7391-4F96-B69E-AF501D3C7A4C}"/>
              </a:ext>
            </a:extLst>
          </p:cNvPr>
          <p:cNvSpPr/>
          <p:nvPr/>
        </p:nvSpPr>
        <p:spPr>
          <a:xfrm>
            <a:off x="1105346" y="1207156"/>
            <a:ext cx="2159560" cy="572505"/>
          </a:xfrm>
          <a:prstGeom prst="flowChartProcess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проект «Семейные ценности и инфраструктура культуры» </a:t>
            </a:r>
          </a:p>
          <a:p>
            <a:pPr algn="ctr"/>
            <a:r>
              <a:rPr lang="ru-RU" sz="9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640,7 тыс. руб. (МБ)</a:t>
            </a:r>
          </a:p>
        </p:txBody>
      </p:sp>
      <p:sp>
        <p:nvSpPr>
          <p:cNvPr id="27" name="Стрелка вправо 21">
            <a:extLst>
              <a:ext uri="{FF2B5EF4-FFF2-40B4-BE49-F238E27FC236}">
                <a16:creationId xmlns:a16="http://schemas.microsoft.com/office/drawing/2014/main" id="{498E5F31-02CA-453C-A12F-5EB6026B9A6F}"/>
              </a:ext>
            </a:extLst>
          </p:cNvPr>
          <p:cNvSpPr/>
          <p:nvPr/>
        </p:nvSpPr>
        <p:spPr>
          <a:xfrm flipV="1">
            <a:off x="3387231" y="1332363"/>
            <a:ext cx="395468" cy="228301"/>
          </a:xfrm>
          <a:prstGeom prst="rightArrow">
            <a:avLst>
              <a:gd name="adj1" fmla="val 50000"/>
              <a:gd name="adj2" fmla="val 46105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6D39175-C298-4499-8932-A750EF792E82}"/>
              </a:ext>
            </a:extLst>
          </p:cNvPr>
          <p:cNvSpPr/>
          <p:nvPr/>
        </p:nvSpPr>
        <p:spPr>
          <a:xfrm>
            <a:off x="3903620" y="1235369"/>
            <a:ext cx="3501780" cy="325295"/>
          </a:xfrm>
          <a:prstGeom prst="rect">
            <a:avLst/>
          </a:prstGeom>
          <a:solidFill>
            <a:srgbClr val="C8D7EA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поддержка отрасли </a:t>
            </a:r>
            <a:r>
              <a:rPr lang="ru-RU" sz="9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культуры 640,7 тыс. руб. (МБ) </a:t>
            </a:r>
            <a:r>
              <a:rPr lang="ru-RU" sz="9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МБУДО «ВДШИ» им. В.М. Максимова</a:t>
            </a:r>
          </a:p>
        </p:txBody>
      </p:sp>
    </p:spTree>
    <p:extLst>
      <p:ext uri="{BB962C8B-B14F-4D97-AF65-F5344CB8AC3E}">
        <p14:creationId xmlns:p14="http://schemas.microsoft.com/office/powerpoint/2010/main" val="2546310116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39652" y="141915"/>
            <a:ext cx="7308812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Муниципальная программа ВМР </a:t>
            </a:r>
          </a:p>
          <a:p>
            <a:r>
              <a:rPr lang="ru-RU" sz="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физической культуры и спорта в </a:t>
            </a:r>
            <a:r>
              <a:rPr lang="ru-RU" sz="15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Волховском</a:t>
            </a:r>
            <a:r>
              <a:rPr lang="ru-RU" sz="15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1841" y="813866"/>
            <a:ext cx="3816424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24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ru-RU" sz="1100" i="1" dirty="0">
                <a:solidFill>
                  <a:schemeClr val="bg2">
                    <a:lumMod val="10000"/>
                  </a:schemeClr>
                </a:solidFill>
              </a:rPr>
              <a:t>ВСЕГО расходов: 10 767,5 тыс. рублей (МБ)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24892" y="2163120"/>
            <a:ext cx="1512306" cy="1207496"/>
          </a:xfrm>
          <a:prstGeom prst="rect">
            <a:avLst/>
          </a:prstGeom>
          <a:blipFill dpi="0" rotWithShape="1">
            <a:blip r:embed="rId2" cstate="print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483469" y="3537796"/>
            <a:ext cx="1419924" cy="1289478"/>
          </a:xfrm>
          <a:prstGeom prst="rect">
            <a:avLst/>
          </a:prstGeom>
          <a:blipFill dpi="0" rotWithShape="1">
            <a:blip r:embed="rId3" cstate="print">
              <a:alphaModFix amt="6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38536" y="2283717"/>
            <a:ext cx="1433743" cy="1088809"/>
          </a:xfrm>
          <a:prstGeom prst="rect">
            <a:avLst/>
          </a:prstGeom>
          <a:blipFill dpi="0" rotWithShape="1">
            <a:blip r:embed="rId4" cstate="print">
              <a:alphaModFix amt="7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88424" y="4846288"/>
            <a:ext cx="592088" cy="155297"/>
          </a:xfrm>
        </p:spPr>
        <p:txBody>
          <a:bodyPr/>
          <a:lstStyle/>
          <a:p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29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Блок-схема: альтернативный процесс 1"/>
          <p:cNvSpPr/>
          <p:nvPr/>
        </p:nvSpPr>
        <p:spPr>
          <a:xfrm>
            <a:off x="1547664" y="1125848"/>
            <a:ext cx="3168352" cy="965727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22683" tIns="40500" rIns="40500" bIns="40501" numCol="1" spcCol="953" rtlCol="0" anchor="ctr" anchorCtr="0">
            <a:noAutofit/>
          </a:bodyPr>
          <a:lstStyle/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Комплекс процессных мероприятий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«Создание благоприятных условий для развития новых видов спорта" 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600,0 тыс. руб.(МБ)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подготовки и участие команд в спортивных мероприятиях и соревнованиях </a:t>
            </a:r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107533" y="2163120"/>
            <a:ext cx="3295155" cy="2928909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22683" tIns="40500" rIns="40500" bIns="40501" numCol="1" spcCol="953" rtlCol="0" anchor="ctr" anchorCtr="0">
            <a:noAutofit/>
          </a:bodyPr>
          <a:lstStyle/>
          <a:p>
            <a:pPr algn="ctr"/>
            <a:endParaRPr lang="ru-RU" sz="9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Комплекс процессных мероприятий 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«Популяризация физической культуры и спорта"  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7 486,1 тыс. руб.(МБ), в т.ч.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районных мероприятий и спортивных соревнований 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3 010,0 тыс. руб.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наградной атрибутики, типографской и сувенирной продукции 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240,0 тыс. руб.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иных МБТ на внедрение комплекса  ГТО 2 241,1 тыс. руб.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иных МБТ на разработку ПСД строительства спортивных объектов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285,0 тыс. руб. (хоккейная площадка г. Новая Ладога)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иных МБТ на разработку ПСД с прохождением госэкспертизы достоверности сметной стоимости капитального ремонта объектов физической культуры и спорта 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1 710,0 тыс. руб. (кап. ремонт спортивного поля Пашское СП) </a:t>
            </a:r>
          </a:p>
          <a:p>
            <a:pPr algn="ctr"/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5148063" y="1136027"/>
            <a:ext cx="3690057" cy="1001434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22683" tIns="40500" rIns="40500" bIns="40501" numCol="1" spcCol="953" rtlCol="0" anchor="ctr" anchorCtr="0">
            <a:noAutofit/>
          </a:bodyPr>
          <a:lstStyle/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Комплекс процессных мероприятий 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адаптивной физической культуры и спорта»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21,0 тыс. руб.(МБ)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 участие в физкультурных мероприятиях и спортивных соревнованиях, спартакиадах для лиц с ограниченными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возможностями и инвалидов 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различным видам спорта</a:t>
            </a:r>
            <a:endParaRPr lang="ru-RU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Блок-схема: альтернативный процесс 15">
            <a:extLst>
              <a:ext uri="{FF2B5EF4-FFF2-40B4-BE49-F238E27FC236}">
                <a16:creationId xmlns:a16="http://schemas.microsoft.com/office/drawing/2014/main" id="{9B85C8DC-F73B-4646-8C4E-29CCD417AC6D}"/>
              </a:ext>
            </a:extLst>
          </p:cNvPr>
          <p:cNvSpPr/>
          <p:nvPr/>
        </p:nvSpPr>
        <p:spPr>
          <a:xfrm>
            <a:off x="6533407" y="2480298"/>
            <a:ext cx="2416595" cy="2224653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  <a:effectLst/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22683" tIns="40500" rIns="40500" bIns="40501" numCol="1" spcCol="953" rtlCol="0" anchor="ctr" anchorCtr="0">
            <a:noAutofit/>
          </a:bodyPr>
          <a:lstStyle/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Отраслевой проект «Развитие объектов физической культуры и спорта»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2 660,4 тыс. руб.(МБ)</a:t>
            </a:r>
          </a:p>
          <a:p>
            <a:pPr algn="ctr"/>
            <a:r>
              <a:rPr lang="ru-RU" sz="9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областной субсидии на предоставление иных межбюджетных трансфертов на реализацию мероприятий по строительству и реконструкции спортивных объектов (строительство футбольного поля г. Новая Ладога) 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A80447CA-E1EC-42AF-86BF-E810A6BE9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800" y="3518782"/>
            <a:ext cx="1504797" cy="132750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202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02560" y="2501632"/>
            <a:ext cx="5184576" cy="221424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BB84A9-A26E-4DEE-854C-65425C9655FD}"/>
              </a:ext>
            </a:extLst>
          </p:cNvPr>
          <p:cNvSpPr txBox="1"/>
          <p:nvPr/>
        </p:nvSpPr>
        <p:spPr>
          <a:xfrm>
            <a:off x="3419872" y="199094"/>
            <a:ext cx="396044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населения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C755393-58DC-43E6-82B2-833058EB70F2}"/>
              </a:ext>
            </a:extLst>
          </p:cNvPr>
          <p:cNvSpPr/>
          <p:nvPr/>
        </p:nvSpPr>
        <p:spPr>
          <a:xfrm>
            <a:off x="1187624" y="533164"/>
            <a:ext cx="7632846" cy="2033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Численность постоянного населения Волховского муниципального района на 1 января 2024 года составила 78 679 человек (в том числе городское население – 56 969 человек, сельское население – 21 710 человек) и с начала 2023 года уменьшилась на 738 человека или на 1%.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</a:p>
          <a:p>
            <a:pPr lvl="0" indent="450215" algn="just">
              <a:lnSpc>
                <a:spcPct val="115000"/>
              </a:lnSpc>
            </a:pP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 оценке в 2024 году среднегодовая численность постоянного населения в Волховском районе сократится по сравнению с 2023 годом на 1% и составит 78 679 человек. 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Уровень естественной убыли (по оценке в 2024 году) снизится до 11,1 чел. на 1000 населения (2023 год – 10,6).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В 2025-2027 годах прогнозируется постепенное сокращение коэффициента естественной убыли населения с 10,6 человек на 1000 населения в 2025 году до 10,4 человек на 1000 населения в 2027 году.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</a:p>
          <a:p>
            <a:pPr lvl="0" indent="450215" algn="just">
              <a:lnSpc>
                <a:spcPct val="115000"/>
              </a:lnSpc>
            </a:pP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Коэффициент миграционного прироста (по оценке в 2024 году) составит 0,4 человек на 1000 человек населения.</a:t>
            </a:r>
            <a:endParaRPr lang="ru-RU" sz="1050" dirty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Коэффициент миграционного прироста в 2027 году составит 0,3 человек на 1000 тыс. человек населения.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</a:rPr>
              <a:t>В Волховском районе ожидается снижение численности населения в 2025-2027 годах (в среднем ежегодно на 1%). </a:t>
            </a:r>
            <a:endParaRPr lang="ru-RU" sz="10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EAF21555-5521-41E4-B391-006FD0BCFE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244676"/>
              </p:ext>
            </p:extLst>
          </p:nvPr>
        </p:nvGraphicFramePr>
        <p:xfrm>
          <a:off x="1187624" y="2735116"/>
          <a:ext cx="7416823" cy="2111362"/>
        </p:xfrm>
        <a:graphic>
          <a:graphicData uri="http://schemas.openxmlformats.org/drawingml/2006/table">
            <a:tbl>
              <a:tblPr/>
              <a:tblGrid>
                <a:gridCol w="28256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5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39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39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31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64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230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1237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Демографические показатели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Единица измерения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Отчет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Оценка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Прогноз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6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2023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2024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2025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2026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FF3300"/>
                          </a:solidFill>
                          <a:effectLst/>
                          <a:latin typeface="Times New Roman"/>
                        </a:rPr>
                        <a:t>2027 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32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Численность населения (на 1 января года)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79 417.0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78 679.0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77 819.0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77 009.0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76 229.0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51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в том числе: городское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57 611.0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56 969.0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56 071.0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55 534.0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55 013.0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9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                     сельское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21 806.0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21 710.0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21 748.0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21 475.0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21 216.0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0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Численность населения среднегодовая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79 048.0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79 249.0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77 414.0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76 619.0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75 844.0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0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Миграционный прирост (-убыль)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Человек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56.0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-30.0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10.0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20.0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02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Коэффициент естественного прироста (убыли)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чел. на 1 тыс. чел. населения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-9.9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-10.6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-10.6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-10.4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-10.4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16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Коэффициент миграционного прироста (убыли)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чел. на 1 тыс. чел. населения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0.7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0.4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0.1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0.3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0.3</a:t>
                      </a:r>
                    </a:p>
                  </a:txBody>
                  <a:tcPr marL="6444" marR="6444" marT="644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9001790E-791E-4C35-86BB-A0DC29921FD0}"/>
              </a:ext>
            </a:extLst>
          </p:cNvPr>
          <p:cNvSpPr txBox="1"/>
          <p:nvPr/>
        </p:nvSpPr>
        <p:spPr>
          <a:xfrm flipH="1">
            <a:off x="8712457" y="4692589"/>
            <a:ext cx="2160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84044512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655484" y="123478"/>
            <a:ext cx="7020780" cy="5184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Муниципальная программа ВМР</a:t>
            </a:r>
            <a:b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«Современное образование в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Волховском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92398" y="670314"/>
            <a:ext cx="5963333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24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000" i="1" dirty="0">
                <a:solidFill>
                  <a:schemeClr val="bg2">
                    <a:lumMod val="10000"/>
                  </a:schemeClr>
                </a:solidFill>
              </a:rPr>
              <a:t>ВСЕГО расходов: 2 158 943,4 тыс. рублей (ОБ – 1 444 147,3 тыс. рублей; МБ – </a:t>
            </a:r>
            <a:r>
              <a:rPr lang="ru-RU" sz="1100" i="1" dirty="0">
                <a:solidFill>
                  <a:schemeClr val="bg2">
                    <a:lumMod val="10000"/>
                  </a:schemeClr>
                </a:solidFill>
              </a:rPr>
              <a:t>714 796,1 тыс. рублей)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35534" y="4880998"/>
            <a:ext cx="408465" cy="209210"/>
          </a:xfrm>
        </p:spPr>
        <p:txBody>
          <a:bodyPr/>
          <a:lstStyle/>
          <a:p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30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Users\brovtsina\Desktop\unname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0" y="1468935"/>
            <a:ext cx="1397196" cy="11442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brovtsina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1" y="2690621"/>
            <a:ext cx="1321594" cy="19502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908841"/>
            <a:ext cx="7740352" cy="3770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0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данной программы предусмотрены расходы на реализацию двух отраслевых проектов </a:t>
            </a:r>
          </a:p>
          <a:p>
            <a:pPr algn="ctr"/>
            <a:r>
              <a:rPr lang="ru-RU" sz="1000" b="1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1 911,9 тыс. руб. и семи комплексов процессных мероприятий в сумме 2 157 031,5 тыс. руб.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466536" y="1483297"/>
            <a:ext cx="1546845" cy="1168757"/>
          </a:xfrm>
          <a:prstGeom prst="rect">
            <a:avLst/>
          </a:prstGeom>
          <a:solidFill>
            <a:srgbClr val="CCCCFF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Комплекс процессных мероприятий 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«Обеспечение реализации программ дошкольного образования»  </a:t>
            </a:r>
          </a:p>
          <a:p>
            <a:pPr algn="ctr"/>
            <a:r>
              <a:rPr lang="ru-RU" sz="9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872 259,5 тыс. руб.</a:t>
            </a:r>
          </a:p>
          <a:p>
            <a:pPr algn="ctr"/>
            <a:r>
              <a:rPr lang="ru-RU" sz="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(ОБ – 611 744,1 тыс. руб.; </a:t>
            </a:r>
          </a:p>
          <a:p>
            <a:pPr algn="ctr"/>
            <a:r>
              <a:rPr lang="ru-RU" sz="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 – 260 515,4 тыс. руб.)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124450" y="1537852"/>
            <a:ext cx="5611084" cy="1054135"/>
          </a:xfrm>
          <a:prstGeom prst="rect">
            <a:avLst/>
          </a:prstGeom>
          <a:solidFill>
            <a:srgbClr val="CCCCFF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муниципальное задание  (248 802,6 тыс. руб. – МБ – содержание 15 детских садов)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мероприятий по проведению ремонтных работ (9 375,0 тыс. руб. - МБ)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материально-технической базы учреждений и создание безопасных условий в учреждениях дошкольного образования (2 322,0 тыс. руб.- МБ)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получения бесплатного дошкольного образования (594 388,8 тыс. руб.- ОБ)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 части родительской платы за присмотр и уход за ребенком (17 355,3 тыс. руб.- ОБ)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общественной инфраструктуры муниципального значения (15,8 тыс. руб. - МБ)</a:t>
            </a:r>
          </a:p>
          <a:p>
            <a:endParaRPr lang="ru-RU" sz="800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44462" y="2778107"/>
            <a:ext cx="1546844" cy="112918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Комплекс процессных мероприятий «Обеспечение реализации программ общего образования»                     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9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968 214,8тыс. руб.</a:t>
            </a:r>
          </a:p>
          <a:p>
            <a:pPr algn="ctr"/>
            <a:r>
              <a:rPr lang="ru-RU" sz="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 – 768 516,2 тыс. руб.;</a:t>
            </a:r>
          </a:p>
          <a:p>
            <a:pPr algn="ctr"/>
            <a:r>
              <a:rPr lang="ru-RU" sz="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МБ – 202 632,3 тыс. руб.)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124450" y="2652054"/>
            <a:ext cx="5855362" cy="131574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муниципальное задание (185 542,2 тыс. руб. – МБ – содержание 21 школы) 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мероприятий по проведению ремонтных работ ( 7 160,0 – МБ)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содержания общего образования, создание современной образовательной среды и  развитие сети (500,0 тыс. руб. – МБ)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материально-технической базы  и создание безопасных условий в общеобразовательных учреждениях (4 496,4 тыс. руб. - МБ)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воспитательного потенциала системы общего образования (2 000,0 тыс. руб. – МБ)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питания на бесплатной основе (29 326,3 тыс. руб. – ОБ)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Гарантии бесплатного общего образования (739 189,9 тыс. руб. – ОБ)</a:t>
            </a:r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1722186" y="1300635"/>
            <a:ext cx="67762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комплексов процессных мероприятий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3D4E52CC-C378-4525-A50D-5FE6B61CC211}"/>
              </a:ext>
            </a:extLst>
          </p:cNvPr>
          <p:cNvSpPr/>
          <p:nvPr/>
        </p:nvSpPr>
        <p:spPr>
          <a:xfrm>
            <a:off x="1447264" y="3961020"/>
            <a:ext cx="1544042" cy="1129188"/>
          </a:xfrm>
          <a:prstGeom prst="rect">
            <a:avLst/>
          </a:prstGeom>
          <a:solidFill>
            <a:srgbClr val="C8D7EA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Комплекс процессных мероприятий 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реализации программ дополнительного образования» </a:t>
            </a:r>
          </a:p>
          <a:p>
            <a:pPr algn="ctr"/>
            <a:r>
              <a:rPr lang="ru-RU" sz="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244 213,3 тыс. руб. </a:t>
            </a:r>
          </a:p>
          <a:p>
            <a:pPr algn="ctr"/>
            <a:r>
              <a:rPr lang="ru-RU" sz="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(МБ )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DC36E9F-3FA6-42FF-8FCB-DDBDA141F8F8}"/>
              </a:ext>
            </a:extLst>
          </p:cNvPr>
          <p:cNvSpPr/>
          <p:nvPr/>
        </p:nvSpPr>
        <p:spPr>
          <a:xfrm>
            <a:off x="3139996" y="4027866"/>
            <a:ext cx="5608468" cy="1054135"/>
          </a:xfrm>
          <a:prstGeom prst="rect">
            <a:avLst/>
          </a:prstGeom>
          <a:solidFill>
            <a:srgbClr val="C8D7E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воспитательного потенциала системы общего образования (400,0 тыс. руб. – МБ)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 на муниципальное задание (180 094,6 тыс. руб. - МБ) – 5 учреждений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мероприятий по проведению ремонтных работ 2 933,7 тыс. руб. (МБ)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дополнительного образования (100,0 тыс. руб. - МБ)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материально-технической базы  и создание безопасных условий в учреждениях дополнительного образования (500,0 тыс. руб. - МБ)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функционирования модели персонифицированного финансирования дополнительного образования детей </a:t>
            </a:r>
          </a:p>
          <a:p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(60 185,0 тыс. руб. – МБ)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896CDA8-0834-4E4D-AA59-78D7383211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570382"/>
      </p:ext>
    </p:extLst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655484" y="123478"/>
            <a:ext cx="7020780" cy="5184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Муниципальная программа ВМР</a:t>
            </a:r>
            <a:b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«Современное образование в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Волховском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59370" y="4948014"/>
            <a:ext cx="384630" cy="144016"/>
          </a:xfrm>
        </p:spPr>
        <p:txBody>
          <a:bodyPr/>
          <a:lstStyle/>
          <a:p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31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875898" y="702960"/>
            <a:ext cx="2048029" cy="726583"/>
          </a:xfrm>
          <a:prstGeom prst="rect">
            <a:avLst/>
          </a:prstGeom>
          <a:solidFill>
            <a:srgbClr val="C8D7EA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8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Комплекс процессных мероприятий  </a:t>
            </a:r>
            <a:r>
              <a:rPr lang="ru-RU" sz="85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кадрового потенциала социальной сферы»</a:t>
            </a:r>
          </a:p>
          <a:p>
            <a:pPr algn="ctr"/>
            <a:r>
              <a:rPr lang="ru-RU" sz="85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5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1 437,0  тыс. руб. </a:t>
            </a:r>
          </a:p>
          <a:p>
            <a:pPr algn="ctr"/>
            <a:r>
              <a:rPr lang="ru-RU" sz="85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(МБ )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141276" y="920020"/>
            <a:ext cx="4864748" cy="315471"/>
          </a:xfrm>
          <a:prstGeom prst="rect">
            <a:avLst/>
          </a:prstGeom>
          <a:solidFill>
            <a:srgbClr val="C8D7EA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кадрового потенциала системы социальной сферы (437,0 тыс. руб.- МБ)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кадрового дефицита (1 000,0 тыс. руб. МБ)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875899" y="1527624"/>
            <a:ext cx="2048028" cy="823676"/>
          </a:xfrm>
          <a:prstGeom prst="rect">
            <a:avLst/>
          </a:prstGeom>
          <a:solidFill>
            <a:srgbClr val="CCFFFF"/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8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Комплекс процессных мероприятий </a:t>
            </a:r>
            <a:r>
              <a:rPr lang="ru-RU" sz="85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отдыха, оздоровления, занятости детей, подростков и молодежи» </a:t>
            </a:r>
          </a:p>
          <a:p>
            <a:pPr algn="ctr"/>
            <a:r>
              <a:rPr lang="ru-RU" sz="85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5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6 425,9  тыс. руб. </a:t>
            </a:r>
          </a:p>
          <a:p>
            <a:pPr algn="ctr"/>
            <a:r>
              <a:rPr lang="ru-RU" sz="85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(МБ 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46415" y="1450445"/>
            <a:ext cx="4854471" cy="931024"/>
          </a:xfrm>
          <a:prstGeom prst="rect">
            <a:avLst/>
          </a:prstGeom>
          <a:solidFill>
            <a:srgbClr val="CCFF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оздоровительных лагерей с дневным (круглосуточным) пребыванием на базе образовательных учреждений (3 500,0 тыс. руб.- МБ)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разнообразных форм отдыха и занятости детей и подростков  - посещение бассейна </a:t>
            </a:r>
          </a:p>
          <a:p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(2 200,0 тыс. руб.- МБ)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занятости подростков и молодежи в каникулярное время (100,0 тыс. руб.- МБ)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отдыха детей, находящихся в трудной жизненной ситуации, в каникулярное время </a:t>
            </a:r>
          </a:p>
          <a:p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(625,9 тыс. руб. - МБ)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866974" y="2412292"/>
            <a:ext cx="2048028" cy="776666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8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Комплекс процессных мероприятий </a:t>
            </a:r>
            <a:r>
              <a:rPr lang="ru-RU" sz="85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системы оценки качества образования и информационной прозрачности системы образования» </a:t>
            </a:r>
          </a:p>
          <a:p>
            <a:pPr algn="ctr"/>
            <a:r>
              <a:rPr lang="ru-RU" sz="85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594,0 тыс. руб. (МБ)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141276" y="2457387"/>
            <a:ext cx="4864748" cy="438582"/>
          </a:xfrm>
          <a:prstGeom prst="rect">
            <a:avLst/>
          </a:prstGeom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мониторинга качества образовательного результата (294,0 тыс. руб. - МБ)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системы оценки качества образования и информационной прозрачности системы образования (300,0 тыс. руб. – МБ)</a:t>
            </a:r>
          </a:p>
        </p:txBody>
      </p:sp>
      <p:pic>
        <p:nvPicPr>
          <p:cNvPr id="8194" name="Picture 2" descr="C:\Users\brovtsina\Desktop\unnamed111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29" y="1626079"/>
            <a:ext cx="1713059" cy="1284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brovtsina\Desktop\1616672700_0_53499af9691463266937113cab1d87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29" y="3085075"/>
            <a:ext cx="1743507" cy="13076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FA9751F-C9A1-4541-8A12-676C1C99F86B}"/>
              </a:ext>
            </a:extLst>
          </p:cNvPr>
          <p:cNvSpPr/>
          <p:nvPr/>
        </p:nvSpPr>
        <p:spPr>
          <a:xfrm>
            <a:off x="1875899" y="3413586"/>
            <a:ext cx="2004664" cy="923463"/>
          </a:xfrm>
          <a:prstGeom prst="rect">
            <a:avLst/>
          </a:prstGeom>
          <a:solidFill>
            <a:srgbClr val="C8D7EA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8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Комплекс процессных мероприятий  </a:t>
            </a:r>
            <a:r>
              <a:rPr lang="ru-RU" sz="85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«Реализация гарантий для детей-сирот и детей, оставшихся без попечения родителей» </a:t>
            </a:r>
          </a:p>
          <a:p>
            <a:pPr algn="ctr"/>
            <a:r>
              <a:rPr lang="ru-RU" sz="85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63 887,0 тыс. руб</a:t>
            </a:r>
            <a:r>
              <a:rPr lang="ru-RU" sz="85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(ОБ)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629F65C-20A6-4E6B-9F38-A361D6A67E3C}"/>
              </a:ext>
            </a:extLst>
          </p:cNvPr>
          <p:cNvSpPr/>
          <p:nvPr/>
        </p:nvSpPr>
        <p:spPr>
          <a:xfrm>
            <a:off x="3995936" y="2971887"/>
            <a:ext cx="4864748" cy="2039020"/>
          </a:xfrm>
          <a:prstGeom prst="rect">
            <a:avLst/>
          </a:prstGeom>
          <a:solidFill>
            <a:srgbClr val="C8D7EA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68580" tIns="34290" rIns="68580" bIns="3429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выплаты вознаграждения, причитающегося приемным родителям  (14 248,4 тыс. руб.)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граждан, желающих принять на воспитание в свою семью ребенка, оставшегося без попечения родителей (1 527,8 тыс. руб.)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Назначение и выплата денежных средств на содержание детей-сирот и детей, оставшихся без попечения родителей, в семьях опекунов (попечителей) и приемных семьях (36 883,6 тыс. руб.)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бесплатного проезда детей-сирот, оставшихся без попечения родителей, обучающихся за счет средств местных бюджетов по основным общеобразовательным программам (881,6,тыс. руб.)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текущего ремонта жилых помещений, находящихся в собственности детей сирот и детей, оставшихся без попечения родителей (240,0 тыс. руб.)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Аренда жилых помещений для детей-сирот и детей, оставшихся без попечения родителей на период обеспечения их жилыми помещениями (720,0 тыс. руб.)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Освобождение от платы за наем, содержание и ремонт жилого помещения, коммунальные услуги и определение технического состояния и оценку стоимости жилого помещения в случае передачи его в собственность детей-сирот и детей, оставшихся без попечения родителей  (9 317,3 тыс. руб.)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осуществление </a:t>
            </a:r>
            <a:r>
              <a:rPr lang="ru-RU" sz="800" i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постинтернатного</a:t>
            </a: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сопровождения детей-сирот и детей, оставшихся без попечения родителей (68,3 тыс. руб.)</a:t>
            </a:r>
          </a:p>
        </p:txBody>
      </p:sp>
    </p:spTree>
    <p:extLst>
      <p:ext uri="{BB962C8B-B14F-4D97-AF65-F5344CB8AC3E}">
        <p14:creationId xmlns:p14="http://schemas.microsoft.com/office/powerpoint/2010/main" val="829926931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656397" y="195486"/>
            <a:ext cx="6876764" cy="51849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Муниципальная программа ВМР</a:t>
            </a:r>
            <a:b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«Современное образование в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Волховском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районе»</a:t>
            </a:r>
          </a:p>
        </p:txBody>
      </p:sp>
      <p:pic>
        <p:nvPicPr>
          <p:cNvPr id="3074" name="Picture 2" descr="C:\Users\brovtsina\Desktop\ff0f50c04814f42ad16acfd08ada6ed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210" y="1437927"/>
            <a:ext cx="1725036" cy="12469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араллелограмм 1"/>
          <p:cNvSpPr/>
          <p:nvPr/>
        </p:nvSpPr>
        <p:spPr>
          <a:xfrm>
            <a:off x="1745335" y="878160"/>
            <a:ext cx="6792688" cy="216024"/>
          </a:xfrm>
          <a:prstGeom prst="parallelogram">
            <a:avLst>
              <a:gd name="adj" fmla="val 0"/>
            </a:avLst>
          </a:prstGeom>
          <a:solidFill>
            <a:srgbClr val="F2DEEF"/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реализацию отраслевых проектов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668344" y="4700959"/>
            <a:ext cx="1600200" cy="273844"/>
          </a:xfrm>
        </p:spPr>
        <p:txBody>
          <a:bodyPr/>
          <a:lstStyle/>
          <a:p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32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430008"/>
            <a:ext cx="3600400" cy="12469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Отраслевой проект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"Сохранение и развитие материально-технической базы дошкольного образования"  </a:t>
            </a:r>
          </a:p>
          <a:p>
            <a:pPr algn="ctr"/>
            <a:r>
              <a:rPr lang="ru-RU" sz="1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152,4 тыс. руб. (МБ)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укрепление материально-технической базы организаций дошкольного образования (</a:t>
            </a:r>
            <a:r>
              <a:rPr lang="ru-RU" sz="1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областной субсидии)</a:t>
            </a:r>
          </a:p>
          <a:p>
            <a:pPr algn="ctr"/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43608" y="2826122"/>
            <a:ext cx="3672408" cy="18411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Отраслевой проект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«Сохранение и развитие материально-технической базы общего и дополнительного образования"  </a:t>
            </a:r>
          </a:p>
          <a:p>
            <a:pPr algn="ctr"/>
            <a:r>
              <a:rPr lang="ru-RU" sz="1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1 759,5 тыс. руб. (МБ)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укрепление материально-технической базы организаций общего образования 672,8 тыс. руб.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укрепление материально-технической базы учреждений дополнительного образования 146,5 тыс. руб.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обновление материально-технической базы столовых и пищеблоков 940,2 тыс. руб. (МОБУ «Волховская СОШ №7)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53E2668D-68BB-44D2-9352-E99D9AD1A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30008"/>
            <a:ext cx="1944216" cy="124693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 background">
            <a:extLst>
              <a:ext uri="{FF2B5EF4-FFF2-40B4-BE49-F238E27FC236}">
                <a16:creationId xmlns:a16="http://schemas.microsoft.com/office/drawing/2014/main" id="{8EC9E337-A02F-4EC6-8912-E38509585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512" y="3021032"/>
            <a:ext cx="3046289" cy="142292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394948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817695" y="249492"/>
            <a:ext cx="6426713" cy="594066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Муниципальная программа ВМР</a:t>
            </a:r>
            <a:b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«Молодёжь Волховского муниципального района»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3928" y="843558"/>
            <a:ext cx="4680520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24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i="1" dirty="0">
                <a:solidFill>
                  <a:schemeClr val="bg2">
                    <a:lumMod val="10000"/>
                  </a:schemeClr>
                </a:solidFill>
              </a:rPr>
              <a:t>ВСЕГО расходов: 1 640,0 тыс. рублей (МБ)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26084" y="1200009"/>
            <a:ext cx="3918478" cy="3462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молодежного образовательного форума ВМР</a:t>
            </a:r>
          </a:p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650,0 тыс. руб.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4888106"/>
            <a:ext cx="936104" cy="128200"/>
          </a:xfrm>
        </p:spPr>
        <p:txBody>
          <a:bodyPr/>
          <a:lstStyle/>
          <a:p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33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1205626" y="1082085"/>
            <a:ext cx="3514959" cy="561292"/>
          </a:xfrm>
          <a:prstGeom prst="homePlate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22683" tIns="40500" rIns="40500" bIns="40501" numCol="1" spcCol="953" rtlCol="0" anchor="ctr" anchorCtr="0">
            <a:noAutofit/>
          </a:bodyPr>
          <a:lstStyle/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Комплекс процессных мероприятий</a:t>
            </a:r>
          </a:p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«Создание условий для реализации творческих способностей молодежи» </a:t>
            </a:r>
          </a:p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650,0 тыс. руб.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1205626" y="1734354"/>
            <a:ext cx="3525951" cy="552136"/>
          </a:xfrm>
          <a:prstGeom prst="homePlate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22683" tIns="40500" rIns="40500" bIns="40501" numCol="1" spcCol="953" rtlCol="0" anchor="ctr" anchorCtr="0">
            <a:noAutofit/>
          </a:bodyPr>
          <a:lstStyle/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Комплекс процессных мероприятий </a:t>
            </a:r>
          </a:p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институтов повышения гражданской активности» </a:t>
            </a:r>
          </a:p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300,0 тыс. 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33865" y="1740405"/>
            <a:ext cx="3918479" cy="4847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МБТ на поддержку деятельности молодежных организаций и объединений, молодежных инициатив и развития волонтерского движения </a:t>
            </a:r>
          </a:p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300,0 тыс. руб.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1183412" y="2338642"/>
            <a:ext cx="3560111" cy="555821"/>
          </a:xfrm>
          <a:prstGeom prst="homePlate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22683" tIns="40500" rIns="40500" bIns="40501" numCol="1" spcCol="953" rtlCol="0" anchor="ctr" anchorCtr="0">
            <a:noAutofit/>
          </a:bodyPr>
          <a:lstStyle/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Комплекс процессных мероприятий </a:t>
            </a:r>
          </a:p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«Содействие молодежи в трудоустройстве и адаптации к рынку труда» </a:t>
            </a:r>
          </a:p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250,0 тыс. руб.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1205626" y="2946615"/>
            <a:ext cx="3514959" cy="563964"/>
          </a:xfrm>
          <a:prstGeom prst="homePlate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22683" tIns="40500" rIns="40500" bIns="40501" numCol="1" spcCol="953" rtlCol="0" anchor="ctr" anchorCtr="0">
            <a:noAutofit/>
          </a:bodyPr>
          <a:lstStyle/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Комплекс процессных мероприятий </a:t>
            </a:r>
          </a:p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«Поддержка молодых семей и пропаганда семейных ценностей» </a:t>
            </a:r>
          </a:p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120,0 тыс. 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33865" y="2410456"/>
            <a:ext cx="3910697" cy="3462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МБТ на организацию движения школьных и студенческих трудовых отрядов 250,0 тыс. руб.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44857" y="2973922"/>
            <a:ext cx="3907487" cy="4847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МБТ на реализацию комплекса мер по пропаганде семейных ценностей и поддержке молодых семей </a:t>
            </a:r>
          </a:p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120,0 тыс. руб.</a:t>
            </a:r>
          </a:p>
        </p:txBody>
      </p:sp>
      <p:sp>
        <p:nvSpPr>
          <p:cNvPr id="19" name="Пятиугольник 18"/>
          <p:cNvSpPr/>
          <p:nvPr/>
        </p:nvSpPr>
        <p:spPr>
          <a:xfrm>
            <a:off x="1200130" y="3638104"/>
            <a:ext cx="3525950" cy="661838"/>
          </a:xfrm>
          <a:prstGeom prst="homePlate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22683" tIns="40500" rIns="40500" bIns="40501" numCol="1" spcCol="953" rtlCol="0" anchor="ctr" anchorCtr="0">
            <a:noAutofit/>
          </a:bodyPr>
          <a:lstStyle/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Комплекс процессных мероприятий</a:t>
            </a:r>
          </a:p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«Сохранение исторической памяти, гражданско-патриотическое и духовно-нравственное воспитание молодежи» </a:t>
            </a:r>
          </a:p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180,0 тыс. руб.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831579" y="3726649"/>
            <a:ext cx="3907487" cy="48474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МБТ на сохранение исторической памяти, гражданско-патриотическое и духовно-нравственное воспитание молодежи </a:t>
            </a:r>
          </a:p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180,0 тыс. руб.</a:t>
            </a:r>
          </a:p>
        </p:txBody>
      </p:sp>
      <p:sp>
        <p:nvSpPr>
          <p:cNvPr id="21" name="Пятиугольник 20"/>
          <p:cNvSpPr/>
          <p:nvPr/>
        </p:nvSpPr>
        <p:spPr>
          <a:xfrm>
            <a:off x="1205627" y="4431141"/>
            <a:ext cx="3525950" cy="563964"/>
          </a:xfrm>
          <a:prstGeom prst="homePlate">
            <a:avLst/>
          </a:prstGeom>
          <a:solidFill>
            <a:schemeClr val="bg2">
              <a:lumMod val="90000"/>
            </a:schemeClr>
          </a:solidFill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contourClr>
              <a:schemeClr val="accent2">
                <a:shade val="30000"/>
                <a:satMod val="12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122683" tIns="40500" rIns="40500" bIns="40501" numCol="1" spcCol="953" rtlCol="0" anchor="ctr" anchorCtr="0">
            <a:noAutofit/>
          </a:bodyPr>
          <a:lstStyle/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Комплекс процессных мероприятий</a:t>
            </a:r>
          </a:p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«Профилактика социально-негативных явлений среди молодежи, предупреждение девиантного поведения» </a:t>
            </a:r>
          </a:p>
          <a:p>
            <a:pPr algn="ctr" defTabSz="766763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140,0 тыс.  руб.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867295" y="4478642"/>
            <a:ext cx="3910697" cy="3462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МБТ на профилактику асоциального поведения </a:t>
            </a:r>
          </a:p>
          <a:p>
            <a:pPr algn="ctr"/>
            <a:r>
              <a:rPr lang="ru-RU" sz="900" i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140,0  тыс. руб.</a:t>
            </a:r>
          </a:p>
        </p:txBody>
      </p:sp>
    </p:spTree>
    <p:extLst>
      <p:ext uri="{BB962C8B-B14F-4D97-AF65-F5344CB8AC3E}">
        <p14:creationId xmlns:p14="http://schemas.microsoft.com/office/powerpoint/2010/main" val="246145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45181" y="195486"/>
            <a:ext cx="7200800" cy="52086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Муниципальная программа ВМР</a:t>
            </a:r>
            <a:b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сельского хозяйства Волховского муниципального района»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03147" y="771550"/>
            <a:ext cx="7632210" cy="73096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24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100" i="1" dirty="0">
                <a:solidFill>
                  <a:schemeClr val="bg2">
                    <a:lumMod val="10000"/>
                  </a:schemeClr>
                </a:solidFill>
              </a:rPr>
              <a:t>Всего расходов: 91 130,1 тыс. рублей (ОБ – 5 </a:t>
            </a:r>
            <a:r>
              <a:rPr lang="en-US" sz="1100" i="1" dirty="0">
                <a:solidFill>
                  <a:schemeClr val="bg2">
                    <a:lumMod val="10000"/>
                  </a:schemeClr>
                </a:solidFill>
              </a:rPr>
              <a:t>9</a:t>
            </a:r>
            <a:r>
              <a:rPr lang="ru-RU" sz="1100" i="1" dirty="0">
                <a:solidFill>
                  <a:schemeClr val="bg2">
                    <a:lumMod val="10000"/>
                  </a:schemeClr>
                </a:solidFill>
              </a:rPr>
              <a:t>66,0  тыс. рублей, МБ – 85 164,1 тыс. рублей)</a:t>
            </a:r>
          </a:p>
          <a:p>
            <a:pPr algn="ctr"/>
            <a:r>
              <a:rPr lang="ru-RU" sz="1100" i="1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  <a:p>
            <a:pPr algn="ctr"/>
            <a:r>
              <a:rPr lang="ru-RU" sz="1050" b="1" i="1" u="none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данной программы предусмотрены расходы на реализацию четырех отраслевых проектов </a:t>
            </a:r>
          </a:p>
          <a:p>
            <a:pPr algn="ctr"/>
            <a:r>
              <a:rPr lang="ru-RU" sz="1050" b="1" i="1" u="none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41 524,2 тыс. руб. и четырех комплексов процессных мероприятий в сумме 49 605,9 тыс. руб.</a:t>
            </a:r>
            <a:endParaRPr lang="ru-RU" sz="1050" i="1" u="none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415648" y="4729409"/>
            <a:ext cx="1600200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34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brovtsina\Desktop\Презентация\7fdc1a630c238af0815181f9faa190f5-1486272926183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981" y="1481243"/>
            <a:ext cx="1918956" cy="1152128"/>
          </a:xfrm>
          <a:prstGeom prst="parallelogram">
            <a:avLst>
              <a:gd name="adj" fmla="val 13477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с двумя вырезанными противолежащими углами 18"/>
          <p:cNvSpPr/>
          <p:nvPr/>
        </p:nvSpPr>
        <p:spPr>
          <a:xfrm>
            <a:off x="109066" y="2566106"/>
            <a:ext cx="1799061" cy="2460528"/>
          </a:xfrm>
          <a:prstGeom prst="snip2DiagRect">
            <a:avLst>
              <a:gd name="adj1" fmla="val 0"/>
              <a:gd name="adj2" fmla="val 13843"/>
            </a:avLst>
          </a:prstGeom>
          <a:solidFill>
            <a:schemeClr val="bg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Комплекс процессных мероприятий 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«Повышение уровня ресурсного потенциала развития агропромышленного и рыбохозяйственного комплекса»</a:t>
            </a:r>
          </a:p>
          <a:p>
            <a:pPr algn="ctr"/>
            <a:r>
              <a:rPr lang="ru-RU" sz="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8 200,0  тыс. руб. (МБ)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Поддержка стабилизации и развития отраслей растениеводства 4 100,0 тыс. руб.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субсидии на развитие животноводства 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4 100,0 тыс. руб.</a:t>
            </a:r>
            <a:endParaRPr lang="ru-RU" sz="9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с двумя вырезанными противолежащими углами 20"/>
          <p:cNvSpPr/>
          <p:nvPr/>
        </p:nvSpPr>
        <p:spPr>
          <a:xfrm>
            <a:off x="1958312" y="2619472"/>
            <a:ext cx="2033137" cy="2407162"/>
          </a:xfrm>
          <a:prstGeom prst="snip2DiagRect">
            <a:avLst/>
          </a:prstGeom>
          <a:solidFill>
            <a:schemeClr val="bg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Комплекс процессных мероприятий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малых форм хозяйствования и сельскохозяйственной кооперации»</a:t>
            </a:r>
          </a:p>
          <a:p>
            <a:pPr algn="ctr"/>
            <a:r>
              <a:rPr lang="ru-RU" sz="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640,0  тыс. руб. (МБ)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*Поддержка развития крестьянских (фермерских) хозяйств, личных подсобных хозяйств населения 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1 200 тыс. руб. 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Поддержка развития садоводческих, огороднических и дачных некоммерческих объединений 440,0 тыс. руб. </a:t>
            </a:r>
          </a:p>
        </p:txBody>
      </p:sp>
      <p:pic>
        <p:nvPicPr>
          <p:cNvPr id="9218" name="Picture 2" descr="C:\Users\brovtsina\Desktop\сх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3" y="1466390"/>
            <a:ext cx="1849669" cy="1099716"/>
          </a:xfrm>
          <a:prstGeom prst="parallelogram">
            <a:avLst>
              <a:gd name="adj" fmla="val 16764"/>
            </a:avLst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017" y="1455386"/>
            <a:ext cx="2294685" cy="120732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FEC09D16-B54B-476A-8116-7BC9C8072FE8}"/>
              </a:ext>
            </a:extLst>
          </p:cNvPr>
          <p:cNvSpPr/>
          <p:nvPr/>
        </p:nvSpPr>
        <p:spPr>
          <a:xfrm>
            <a:off x="4067687" y="2619472"/>
            <a:ext cx="2651241" cy="2407162"/>
          </a:xfrm>
          <a:prstGeom prst="snip2DiagRect">
            <a:avLst>
              <a:gd name="adj1" fmla="val 0"/>
              <a:gd name="adj2" fmla="val 9219"/>
            </a:avLst>
          </a:prstGeom>
          <a:solidFill>
            <a:schemeClr val="bg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Комплекс процессных мероприятий «Обеспечение реализации муниципальной программы Волховского муниципального района «Развитие сельского хозяйства Волховского муниципального района» </a:t>
            </a:r>
          </a:p>
          <a:p>
            <a:pPr algn="ctr"/>
            <a:r>
              <a:rPr lang="ru-RU" sz="9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1 504,0 тыс. руб. (МБ)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затрат на участия в мероприятиях регионального значения 100,0 тыс. руб.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выставочных и праздничных мероприятий 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708,0 тыс. руб.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на проведение конкурсов </a:t>
            </a:r>
            <a:r>
              <a:rPr lang="ru-RU" sz="9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профмастерства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праздничных мероприятий 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696,0 тыс. руб.</a:t>
            </a:r>
          </a:p>
        </p:txBody>
      </p:sp>
      <p:sp>
        <p:nvSpPr>
          <p:cNvPr id="15" name="Прямоугольник с двумя вырезанными противолежащими углами 19">
            <a:extLst>
              <a:ext uri="{FF2B5EF4-FFF2-40B4-BE49-F238E27FC236}">
                <a16:creationId xmlns:a16="http://schemas.microsoft.com/office/drawing/2014/main" id="{65486BF5-AD82-42EC-ABAD-CF955E837B7C}"/>
              </a:ext>
            </a:extLst>
          </p:cNvPr>
          <p:cNvSpPr/>
          <p:nvPr/>
        </p:nvSpPr>
        <p:spPr>
          <a:xfrm flipH="1">
            <a:off x="6904363" y="2619472"/>
            <a:ext cx="1841618" cy="2314487"/>
          </a:xfrm>
          <a:prstGeom prst="snip2DiagRect">
            <a:avLst/>
          </a:prstGeom>
          <a:solidFill>
            <a:schemeClr val="bg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Комплекс процессных мероприятий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транспортной инфраструктуры и благоустройства территорий Волховского муниципального района» </a:t>
            </a:r>
          </a:p>
          <a:p>
            <a:pPr algn="ctr"/>
            <a:r>
              <a:rPr lang="ru-RU" sz="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38 261,9 тыс. руб. (МБ)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ремонт автодорог к населенным пунктам </a:t>
            </a:r>
            <a:r>
              <a:rPr lang="ru-RU" sz="9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endParaRPr lang="ru-RU" sz="900" b="1" dirty="0">
              <a:solidFill>
                <a:prstClr val="black"/>
              </a:solidFill>
            </a:endParaRPr>
          </a:p>
        </p:txBody>
      </p:sp>
      <p:pic>
        <p:nvPicPr>
          <p:cNvPr id="16" name="Picture 3" descr="C:\Users\brovtsina\Desktop\voronezh-1.jpg">
            <a:extLst>
              <a:ext uri="{FF2B5EF4-FFF2-40B4-BE49-F238E27FC236}">
                <a16:creationId xmlns:a16="http://schemas.microsoft.com/office/drawing/2014/main" id="{E3AF2E61-7B41-4C21-A712-82D030C9F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362" y="1493205"/>
            <a:ext cx="1875543" cy="1140166"/>
          </a:xfrm>
          <a:prstGeom prst="parallelogram">
            <a:avLst>
              <a:gd name="adj" fmla="val 0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81F9579-E4D2-4067-BF45-030D39885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06828"/>
      </p:ext>
    </p:extLst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47664" y="305964"/>
            <a:ext cx="6768752" cy="52086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Муниципальная программа ВМР</a:t>
            </a:r>
            <a:b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сельского хозяйства Волховского муниципального района»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4816098"/>
            <a:ext cx="432047" cy="182002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35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brovtsina\Desktop\GAZ-380x2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791" y="918131"/>
            <a:ext cx="2029331" cy="1159131"/>
          </a:xfrm>
          <a:prstGeom prst="parallelogram">
            <a:avLst>
              <a:gd name="adj" fmla="val 3418"/>
            </a:avLst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с двумя вырезанными противолежащими углами 9"/>
          <p:cNvSpPr/>
          <p:nvPr/>
        </p:nvSpPr>
        <p:spPr>
          <a:xfrm flipH="1">
            <a:off x="115099" y="2100731"/>
            <a:ext cx="1519348" cy="2897369"/>
          </a:xfrm>
          <a:prstGeom prst="snip2DiagRect">
            <a:avLst/>
          </a:prstGeom>
          <a:solidFill>
            <a:schemeClr val="bg2"/>
          </a:solidFill>
          <a:ln>
            <a:solidFill>
              <a:srgbClr val="FF993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Отраслевой проект «Развитие и приведение в нормативное состояние автомобильных дорог общего пользования»</a:t>
            </a:r>
            <a:endParaRPr lang="ru-RU" sz="900" b="1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3 546,3 тыс. руб. (МБ)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и ремонт автомобильных дорог общего пользования местного значения имеющих приоритетный социально значимый характер (подъезд к д. Пруди и 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д. </a:t>
            </a:r>
            <a:r>
              <a:rPr lang="ru-RU" sz="9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Помялово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2" name="Прямоугольник с двумя вырезанными противолежащими углами 11"/>
          <p:cNvSpPr/>
          <p:nvPr/>
        </p:nvSpPr>
        <p:spPr>
          <a:xfrm>
            <a:off x="3413396" y="2168567"/>
            <a:ext cx="2852930" cy="2829534"/>
          </a:xfrm>
          <a:prstGeom prst="snip2DiagRect">
            <a:avLst/>
          </a:prstGeom>
          <a:solidFill>
            <a:schemeClr val="bg2"/>
          </a:solidFill>
          <a:ln>
            <a:solidFill>
              <a:srgbClr val="FF993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Отраслевой проект </a:t>
            </a:r>
          </a:p>
          <a:p>
            <a:pPr algn="ctr"/>
            <a:r>
              <a:rPr lang="ru-RU" sz="9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«Современный облик сельских территорий»</a:t>
            </a:r>
            <a:endParaRPr lang="ru-RU" sz="900" b="1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31 516,1 тыс. руб. (МБ</a:t>
            </a:r>
            <a:r>
              <a:rPr lang="ru-RU" sz="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предоставление иных МБТ на мероприятия по капитальному ремонту объектов 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9 460,8 тыс. руб. (кап. ремонт ДК -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</a:t>
            </a:r>
            <a:r>
              <a:rPr lang="ru-RU" sz="9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Кисельнинское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 3 917,5 тыс. руб., 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 Селивановское СП 5 543,3 тыс. руб.)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комплексного развития сельских территорий </a:t>
            </a:r>
          </a:p>
          <a:p>
            <a:pPr marL="171450" indent="-171450" algn="ctr">
              <a:buFont typeface="Arial" panose="020B0604020202020204" pitchFamily="34" charset="0"/>
              <a:buChar char="•"/>
            </a:pP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22 055,3 тыс. руб.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(кап. ремонт МДОБУ «Детский сад №21» 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Паша  11 055,3 тыс. руб., 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дошкольные группы 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МОБУ «</a:t>
            </a:r>
            <a:r>
              <a:rPr lang="ru-RU" sz="9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Кисельнинская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 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11 000,0 тыс. руб.)</a:t>
            </a:r>
          </a:p>
        </p:txBody>
      </p:sp>
      <p:sp>
        <p:nvSpPr>
          <p:cNvPr id="3" name="Прямоугольник: усеченные противолежащие углы 2">
            <a:extLst>
              <a:ext uri="{FF2B5EF4-FFF2-40B4-BE49-F238E27FC236}">
                <a16:creationId xmlns:a16="http://schemas.microsoft.com/office/drawing/2014/main" id="{4B64184D-6AD7-4352-828D-CDDD78DAE83E}"/>
              </a:ext>
            </a:extLst>
          </p:cNvPr>
          <p:cNvSpPr/>
          <p:nvPr/>
        </p:nvSpPr>
        <p:spPr>
          <a:xfrm>
            <a:off x="1732112" y="2168566"/>
            <a:ext cx="1519348" cy="2507565"/>
          </a:xfrm>
          <a:prstGeom prst="snip2DiagRect">
            <a:avLst/>
          </a:prstGeom>
          <a:solidFill>
            <a:schemeClr val="bg2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Отраслевой проект «Вовлечение в оборот земель сельскохозяйственного назначения»</a:t>
            </a:r>
          </a:p>
          <a:p>
            <a:pPr algn="ctr"/>
            <a:r>
              <a:rPr lang="ru-RU" sz="9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6,2 тыс. руб. (МБ)</a:t>
            </a:r>
          </a:p>
          <a:p>
            <a:pPr algn="ctr"/>
            <a:endParaRPr lang="ru-RU" sz="9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проектов межевания земельных участков и проведение кадастровых работ (</a:t>
            </a:r>
            <a:r>
              <a:rPr lang="ru-RU" sz="9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областной субсидии)</a:t>
            </a:r>
          </a:p>
        </p:txBody>
      </p:sp>
      <p:sp>
        <p:nvSpPr>
          <p:cNvPr id="5" name="Прямоугольник: усеченные противолежащие углы 4">
            <a:extLst>
              <a:ext uri="{FF2B5EF4-FFF2-40B4-BE49-F238E27FC236}">
                <a16:creationId xmlns:a16="http://schemas.microsoft.com/office/drawing/2014/main" id="{B7F45085-08D7-4D52-A520-7472EA3DD4CC}"/>
              </a:ext>
            </a:extLst>
          </p:cNvPr>
          <p:cNvSpPr/>
          <p:nvPr/>
        </p:nvSpPr>
        <p:spPr>
          <a:xfrm>
            <a:off x="7765600" y="2127682"/>
            <a:ext cx="1304762" cy="2548449"/>
          </a:xfrm>
          <a:prstGeom prst="snip2DiagRect">
            <a:avLst/>
          </a:prstGeom>
          <a:solidFill>
            <a:schemeClr val="bg2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Отраслевой проект «Развитие агропромышленного комплекса»      </a:t>
            </a:r>
          </a:p>
          <a:p>
            <a:pPr algn="ctr"/>
            <a:r>
              <a:rPr lang="ru-RU" sz="9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5 966,0 тыс. руб. (ОБ)</a:t>
            </a:r>
          </a:p>
          <a:p>
            <a:pPr algn="ctr"/>
            <a:endParaRPr lang="ru-RU" sz="9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осуществление отдельных государственных полномочий по поддержке сельскохозяйственного производства</a:t>
            </a: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388D3A75-5C75-4418-9AE2-3F9E05D37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302" y="1030594"/>
            <a:ext cx="1776511" cy="11379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 background">
            <a:extLst>
              <a:ext uri="{FF2B5EF4-FFF2-40B4-BE49-F238E27FC236}">
                <a16:creationId xmlns:a16="http://schemas.microsoft.com/office/drawing/2014/main" id="{ABF04F58-14B7-4388-A62D-666DED797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83" y="1086861"/>
            <a:ext cx="1519553" cy="101931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icture background">
            <a:extLst>
              <a:ext uri="{FF2B5EF4-FFF2-40B4-BE49-F238E27FC236}">
                <a16:creationId xmlns:a16="http://schemas.microsoft.com/office/drawing/2014/main" id="{13FBC844-F57B-4B3D-A9A5-5FD13FB18D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959" y="1095373"/>
            <a:ext cx="1348146" cy="99137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7CB67D7-3E3C-4764-AD22-CB145A0850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  <p:sp>
        <p:nvSpPr>
          <p:cNvPr id="14" name="Прямоугольник: усеченные противолежащие углы 13">
            <a:extLst>
              <a:ext uri="{FF2B5EF4-FFF2-40B4-BE49-F238E27FC236}">
                <a16:creationId xmlns:a16="http://schemas.microsoft.com/office/drawing/2014/main" id="{BB728E87-1C6C-40FC-AF69-02C13B8D9AED}"/>
              </a:ext>
            </a:extLst>
          </p:cNvPr>
          <p:cNvSpPr/>
          <p:nvPr/>
        </p:nvSpPr>
        <p:spPr>
          <a:xfrm>
            <a:off x="6363582" y="2146608"/>
            <a:ext cx="1304762" cy="2539692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2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Отраслевой проект «Благоустройство сельских территорий»      </a:t>
            </a:r>
          </a:p>
          <a:p>
            <a:pPr algn="ctr"/>
            <a:r>
              <a:rPr lang="ru-RU" sz="9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489,6 тыс. руб. (МБ)</a:t>
            </a:r>
          </a:p>
          <a:p>
            <a:pPr algn="ctr"/>
            <a:endParaRPr lang="ru-RU" sz="9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 на благоустройство сельских территорий (МО </a:t>
            </a:r>
            <a:r>
              <a:rPr lang="ru-RU" sz="9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Иссадское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 – устройство спортивной площадки)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26C46637-ECF5-4597-9FFF-247CBDBD9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90" y="1106768"/>
            <a:ext cx="1348146" cy="96858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144762"/>
      </p:ext>
    </p:extLst>
  </p:cSld>
  <p:clrMapOvr>
    <a:masterClrMapping/>
  </p:clrMapOvr>
  <p:transition spd="slow">
    <p:wip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16415" y="4659982"/>
            <a:ext cx="581836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36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57700" y="123478"/>
            <a:ext cx="6959877" cy="70207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Муниципальная программа ВМР</a:t>
            </a:r>
            <a:b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«Стимулирование экономической активности 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Волховском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муниципальном районе»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30821" y="805276"/>
            <a:ext cx="7101619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24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100" i="1" dirty="0">
                <a:solidFill>
                  <a:schemeClr val="bg2">
                    <a:lumMod val="10000"/>
                  </a:schemeClr>
                </a:solidFill>
              </a:rPr>
              <a:t>ВСЕГО расходов: 8 928,7  тыс. рублей (МБ)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26155" y="1024201"/>
            <a:ext cx="6238333" cy="89330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 sz="9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«Постановка на кадастровый учет земельных участков и объектов недвижимого имущества»</a:t>
            </a: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4 437,7 тыс. руб. (МБ)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Внесение в сведения ЕГРН информации о границах населенных пунктов ВМР – </a:t>
            </a:r>
            <a:r>
              <a:rPr lang="ru-RU" sz="9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4 137,7 тыс. руб.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Внесение в сведения ЕГРН информации о границах территориальных зон населенных пунктов ВМР – </a:t>
            </a:r>
            <a:r>
              <a:rPr lang="ru-RU" sz="9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300,0 тыс. руб.</a:t>
            </a:r>
          </a:p>
          <a:p>
            <a:pPr algn="ctr"/>
            <a:endParaRPr lang="ru-RU" sz="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26155" y="2005765"/>
            <a:ext cx="6238333" cy="11455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</a:t>
            </a:r>
            <a:r>
              <a:rPr lang="ru-RU" sz="9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«Внедрение перспективных методов кадровой работы» 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1 695,5 тыс. руб.(МБ)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образовательных мероприятий направленных на повышение </a:t>
            </a:r>
            <a:r>
              <a:rPr lang="ru-RU" sz="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квалификации муниципальных служащих -</a:t>
            </a:r>
          </a:p>
          <a:p>
            <a:pPr algn="ctr"/>
            <a:r>
              <a:rPr lang="ru-RU" sz="9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534,0 тыс. руб.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Обеспечение проведения диспансеризации – </a:t>
            </a:r>
            <a:r>
              <a:rPr lang="ru-RU" sz="9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791,5 тыс. руб.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и проведение мероприятий по улучшению условий и охраны труда и снижению уровня профессиональных рисков – </a:t>
            </a:r>
            <a:r>
              <a:rPr lang="ru-RU" sz="9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370,0 тыс. 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25759" y="4147350"/>
            <a:ext cx="5606681" cy="8838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Отраслевой проект 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«Подготовка документов и осуществление государственного кадастрового учета и (или) государственной регистрации прав собственности на объекты недвижимого имущества»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145,2 тыс. руб. (МБ)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проведение комплексных кадастровых работ (</a:t>
            </a:r>
            <a:r>
              <a:rPr lang="ru-RU" sz="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областной субсидии)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18946" y="4186131"/>
            <a:ext cx="1557935" cy="806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Korchagina\Desktop\административные-барьеры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25" y="2038504"/>
            <a:ext cx="1564677" cy="972108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15CBBF3-4362-4E29-888B-74D151F7298E}"/>
              </a:ext>
            </a:extLst>
          </p:cNvPr>
          <p:cNvSpPr/>
          <p:nvPr/>
        </p:nvSpPr>
        <p:spPr>
          <a:xfrm>
            <a:off x="2726155" y="3286982"/>
            <a:ext cx="6238332" cy="7630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Приоритетный проект «Вело-47»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2 650,3 тыс. руб. (МБ)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предоставление иных МБТ на реализацию мероприятий по созданию и развитию инфраструктуры активных видов туризма на территории муниципальных образований 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(МО </a:t>
            </a:r>
            <a:r>
              <a:rPr lang="ru-RU" sz="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Новоладожское</a:t>
            </a:r>
            <a:r>
              <a:rPr lang="ru-RU" sz="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ГП – устройство велодорожки)</a:t>
            </a:r>
          </a:p>
        </p:txBody>
      </p: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18156138-48DD-41F8-B32C-E5BE626B0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39" y="3121147"/>
            <a:ext cx="1600447" cy="97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Picture background">
            <a:extLst>
              <a:ext uri="{FF2B5EF4-FFF2-40B4-BE49-F238E27FC236}">
                <a16:creationId xmlns:a16="http://schemas.microsoft.com/office/drawing/2014/main" id="{F5D05427-5513-4910-8894-B51FA52F6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26" y="1050245"/>
            <a:ext cx="1564677" cy="89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027160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494404" y="134076"/>
            <a:ext cx="7470084" cy="6480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Муниципальная программа ВМР 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малого и среднего бизнеса и потребительского рынка Волховского муниципального района»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7694" y="782148"/>
            <a:ext cx="5668043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24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100" i="1" u="none" dirty="0">
                <a:solidFill>
                  <a:schemeClr val="bg2">
                    <a:lumMod val="10000"/>
                  </a:schemeClr>
                </a:solidFill>
              </a:rPr>
              <a:t>      </a:t>
            </a:r>
            <a:r>
              <a:rPr lang="ru-RU" sz="1100" i="1" dirty="0">
                <a:solidFill>
                  <a:schemeClr val="bg2">
                    <a:lumMod val="10000"/>
                  </a:schemeClr>
                </a:solidFill>
              </a:rPr>
              <a:t>  ВСЕГО расходов: 1 558,4 тыс. рублей (МБ)</a:t>
            </a:r>
            <a:r>
              <a:rPr lang="ru-RU" sz="1100" i="1" u="none" dirty="0">
                <a:solidFill>
                  <a:schemeClr val="bg2">
                    <a:lumMod val="10000"/>
                  </a:schemeClr>
                </a:solidFill>
              </a:rPr>
              <a:t>             </a:t>
            </a:r>
            <a:endParaRPr lang="ru-RU" sz="1100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04448" y="4888106"/>
            <a:ext cx="432048" cy="20392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37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1520" y="1006413"/>
            <a:ext cx="8784976" cy="82418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 sz="8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28600" indent="-228600" algn="ctr">
              <a:buAutoNum type="arabicPeriod"/>
            </a:pPr>
            <a:r>
              <a:rPr lang="ru-RU" sz="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 </a:t>
            </a:r>
          </a:p>
          <a:p>
            <a:pPr algn="ctr"/>
            <a:r>
              <a:rPr lang="ru-RU" sz="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«Предоставление финансовой  и имущественной поддержки субъектам МСП» </a:t>
            </a:r>
            <a:r>
              <a:rPr lang="ru-RU" sz="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529,4 тыс. руб., в </a:t>
            </a:r>
            <a:r>
              <a:rPr lang="ru-RU" sz="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Поддержка и развитие субъектов малого и среднего предпринимательства (МСП) на организацию предпринимательской деятельности </a:t>
            </a:r>
          </a:p>
          <a:p>
            <a:pPr algn="ctr"/>
            <a:r>
              <a:rPr lang="ru-RU" sz="8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229,4 тыс. руб. (МБ)</a:t>
            </a:r>
          </a:p>
          <a:p>
            <a:pPr algn="ctr"/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субсидий субъектам МСП, осуществляющим деятельность в сфере народных художественных промыслов и (или) ремесел</a:t>
            </a:r>
          </a:p>
          <a:p>
            <a:pPr algn="ctr"/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300,0 тыс. руб. (МБ)</a:t>
            </a:r>
          </a:p>
          <a:p>
            <a:pPr algn="ctr"/>
            <a:endParaRPr lang="ru-RU" sz="8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89934" y="3620181"/>
            <a:ext cx="7033970" cy="138924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Комплекс процессных мероприятий </a:t>
            </a:r>
          </a:p>
          <a:p>
            <a:pPr algn="ctr"/>
            <a:r>
              <a:rPr lang="ru-RU" sz="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«Организация деловых миссий, содействие участию субъектов МСП в муниципальных, региональных , российских и международных </a:t>
            </a:r>
            <a:r>
              <a:rPr lang="ru-RU" sz="800" b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конгрессно</a:t>
            </a:r>
            <a:r>
              <a:rPr lang="ru-RU" sz="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-выставочных мероприятиях»  </a:t>
            </a:r>
            <a:r>
              <a:rPr lang="ru-RU" sz="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370,9 тыс. руб.(МБ), в </a:t>
            </a:r>
            <a:r>
              <a:rPr lang="ru-RU" sz="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деловых миссий, содействие участию субъектов МСП в региональных, российских и международных </a:t>
            </a:r>
            <a:r>
              <a:rPr lang="ru-RU" sz="800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конгрессно</a:t>
            </a: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-выставочных мероприятиях, иных деловых миссиях 204,9 тыс. руб. </a:t>
            </a:r>
          </a:p>
          <a:p>
            <a:pPr algn="ctr"/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Организация мероприятий для самозанятых 50,0 тыс. руб.</a:t>
            </a:r>
          </a:p>
          <a:p>
            <a:pPr algn="ctr"/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мероприятий, в том числе для субъектов малого и среднего бизнеса, направленных на развитие социального</a:t>
            </a:r>
          </a:p>
          <a:p>
            <a:pPr algn="ctr"/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предпринимательства  46,0 тыс. руб.</a:t>
            </a:r>
          </a:p>
          <a:p>
            <a:pPr algn="ctr"/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мероприятий, в том числе для субъектов малого и среднего бизнеса, направленных на развитие молодежного</a:t>
            </a:r>
          </a:p>
          <a:p>
            <a:pPr algn="ctr"/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предпринимательства  70,0 тыс. руб.</a:t>
            </a:r>
          </a:p>
          <a:p>
            <a:pPr algn="ctr"/>
            <a:endParaRPr lang="ru-RU" sz="800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716822" y="1864256"/>
            <a:ext cx="7281628" cy="77968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 sz="8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Комплекс процессных мероприятий</a:t>
            </a:r>
          </a:p>
          <a:p>
            <a:pPr algn="ctr"/>
            <a:r>
              <a:rPr lang="ru-RU" sz="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«Содействие развитию организаций инфраструктуры поддержки МСП и продвижению их услуг» </a:t>
            </a:r>
            <a:r>
              <a:rPr lang="ru-RU" sz="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300,0 тыс. руб., в </a:t>
            </a:r>
            <a:r>
              <a:rPr lang="ru-RU" sz="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Субсидии организациям инфраструктуры поддержки МСП на развитие и обеспечение хозяйственной деятельности </a:t>
            </a:r>
            <a:r>
              <a:rPr lang="ru-RU" sz="8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150,0 тыс. руб. (МБ)</a:t>
            </a:r>
          </a:p>
          <a:p>
            <a:pPr algn="ctr"/>
            <a:r>
              <a:rPr lang="ru-RU" sz="8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субсидий организациям, образующим инфраструктуру поддержки субъектов МСП, на возмещение части затрат, связанных с оказанием безвозмездных информационных, консультационных и образовательных услуг в сфере предпринимательства, на развитие новых направлений поддержки субъектов МСП </a:t>
            </a:r>
            <a:r>
              <a:rPr lang="ru-RU" sz="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150,0 тыс. руб. (МБ)</a:t>
            </a:r>
          </a:p>
          <a:p>
            <a:pPr algn="ctr"/>
            <a:endParaRPr lang="ru-RU" sz="8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16822" y="2683559"/>
            <a:ext cx="7281628" cy="8809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Комплекс процессных мероприятий</a:t>
            </a:r>
          </a:p>
          <a:p>
            <a:pPr algn="ctr"/>
            <a:r>
              <a:rPr lang="ru-RU" sz="8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«Содействие в реализации товаров, работ и услуг субъектов МСП на потребительском рынке </a:t>
            </a:r>
            <a:r>
              <a:rPr lang="ru-RU" sz="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358,1 тыс. руб. (МБ), в </a:t>
            </a:r>
            <a:r>
              <a:rPr lang="ru-RU" sz="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8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рамках муниципальных программ поддержки и развития МСП мероприятия по поддержке организаций потребительской кооперации </a:t>
            </a:r>
          </a:p>
          <a:p>
            <a:pPr algn="ctr"/>
            <a:r>
              <a:rPr lang="ru-RU" sz="8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158,1 тыс. руб. (МБ)</a:t>
            </a:r>
          </a:p>
          <a:p>
            <a:pPr algn="ctr"/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Иные межбюджетные трансферты на компенсацию затрат организациям потребительской кооперации по доставке товаров в сельские населенные пункты Волховского муниципального района </a:t>
            </a:r>
            <a:r>
              <a:rPr lang="ru-RU" sz="8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200,0 тыс. руб. (МБ) </a:t>
            </a: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 </a:t>
            </a:r>
            <a:r>
              <a:rPr lang="ru-RU" sz="800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Бережковское</a:t>
            </a: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 130,0 тыс. руб., МО </a:t>
            </a:r>
            <a:r>
              <a:rPr lang="ru-RU" sz="800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Свирицкое</a:t>
            </a:r>
            <a:r>
              <a:rPr lang="ru-RU" sz="800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 70,0 тыс. руб.</a:t>
            </a:r>
          </a:p>
        </p:txBody>
      </p:sp>
      <p:pic>
        <p:nvPicPr>
          <p:cNvPr id="8195" name="Picture 3" descr="C:\Users\brovtsina\Desktop\70830_x9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8" y="3690475"/>
            <a:ext cx="1587235" cy="10716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95" y="1883154"/>
            <a:ext cx="1638182" cy="15057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300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325866" y="123478"/>
            <a:ext cx="6937637" cy="432048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Муниципальная программа ВМР</a:t>
            </a:r>
            <a:b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«Безопасность Волховского муниципального района»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37984" y="709796"/>
            <a:ext cx="6120680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24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i="1" dirty="0">
                <a:solidFill>
                  <a:schemeClr val="bg2">
                    <a:lumMod val="25000"/>
                  </a:schemeClr>
                </a:solidFill>
              </a:rPr>
              <a:t> ВСЕГО расходов: 12 997,4 тыс. рублей (ОБ – 4 587,8  тыс. рублей, МБ – 8 409,6 тыс. рублей) 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3260" y="1171653"/>
            <a:ext cx="1432955" cy="432047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4 587,8 тыс. руб. (ОБ 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09790" y="1142276"/>
            <a:ext cx="1272486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6 329,0 тыс. руб. (МБ)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4482" y="1997188"/>
            <a:ext cx="1508811" cy="2839239"/>
          </a:xfrm>
          <a:prstGeom prst="rect">
            <a:avLst/>
          </a:prstGeom>
          <a:solidFill>
            <a:srgbClr val="BCF2F1"/>
          </a:solidFill>
          <a:ln>
            <a:solidFill>
              <a:schemeClr val="accent1"/>
            </a:solidFill>
          </a:ln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1. Комплекс процессных мероприятий</a:t>
            </a:r>
          </a:p>
          <a:p>
            <a:pPr algn="ctr"/>
            <a:r>
              <a:rPr lang="ru-RU" sz="900" b="1" dirty="0">
                <a:latin typeface="Times New Roman" pitchFamily="18" charset="0"/>
                <a:cs typeface="Times New Roman" pitchFamily="18" charset="0"/>
              </a:rPr>
              <a:t>«Реализация мероприятий по обеспечению правопорядка и профилактика правонарушений»</a:t>
            </a:r>
          </a:p>
          <a:p>
            <a:pPr algn="ctr"/>
            <a:r>
              <a:rPr lang="ru-RU" sz="900" i="1" dirty="0">
                <a:latin typeface="Times New Roman" pitchFamily="18" charset="0"/>
                <a:cs typeface="Times New Roman" pitchFamily="18" charset="0"/>
              </a:rPr>
              <a:t>*полномочия Ленинградской области в сфере профилактики безнадзорности и правонарушений несовершеннолетних – 3 379,1 тыс. руб. </a:t>
            </a:r>
          </a:p>
          <a:p>
            <a:pPr algn="ctr"/>
            <a:r>
              <a:rPr lang="ru-RU" sz="900" i="1" dirty="0">
                <a:latin typeface="Times New Roman" pitchFamily="18" charset="0"/>
                <a:cs typeface="Times New Roman" pitchFamily="18" charset="0"/>
              </a:rPr>
              <a:t>*полномочия Ленинградской области в сфере административных правоотношений –</a:t>
            </a:r>
          </a:p>
          <a:p>
            <a:pPr algn="ctr"/>
            <a:r>
              <a:rPr lang="ru-RU" sz="900" i="1" dirty="0">
                <a:latin typeface="Times New Roman" pitchFamily="18" charset="0"/>
                <a:cs typeface="Times New Roman" pitchFamily="18" charset="0"/>
              </a:rPr>
              <a:t>1 208,7 тыс. руб. </a:t>
            </a:r>
            <a:endParaRPr lang="ru-RU" sz="9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92191" y="1812012"/>
            <a:ext cx="1252736" cy="3060253"/>
          </a:xfrm>
          <a:prstGeom prst="rect">
            <a:avLst/>
          </a:prstGeom>
          <a:solidFill>
            <a:srgbClr val="BCF2F1"/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Комплекс процессных мероприятий «Предупреждение и ликвидация чрезвычайных ситуаций»</a:t>
            </a:r>
          </a:p>
          <a:p>
            <a:pPr algn="ctr"/>
            <a:r>
              <a:rPr lang="ru-RU" sz="9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*обеспечение безопасности людей на водных объектах 50,6 тыс. руб.</a:t>
            </a:r>
          </a:p>
          <a:p>
            <a:pPr algn="ctr"/>
            <a:r>
              <a:rPr lang="ru-RU" sz="9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*иные МБТ на подготовку и выполнение противопаводковых мероприятий 300,0 тыс. руб.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75561" y="4921499"/>
            <a:ext cx="1369040" cy="14049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38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16230" y="1160403"/>
            <a:ext cx="1312120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800,0 тыс. руб. (МБ 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841723" y="1812012"/>
            <a:ext cx="1312120" cy="3072237"/>
          </a:xfrm>
          <a:prstGeom prst="rect">
            <a:avLst/>
          </a:prstGeom>
          <a:solidFill>
            <a:srgbClr val="BCF2F1"/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Комплекс процессных мероприятий</a:t>
            </a:r>
          </a:p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«Оказание содействия в обеспечении общественного порядка»</a:t>
            </a:r>
          </a:p>
          <a:p>
            <a:pPr algn="ctr"/>
            <a:r>
              <a:rPr lang="ru-RU" sz="9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*мероприятия в области национальной безопасности и правоохранительной деятельности (на услуги по охране частным охранным предприятиям общественного порядка во время проведения областных и районных массовых)</a:t>
            </a:r>
            <a:endParaRPr lang="ru-RU" sz="9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9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331208" y="1164605"/>
            <a:ext cx="1312120" cy="432048"/>
          </a:xfrm>
          <a:prstGeom prst="roundRect">
            <a:avLst/>
          </a:prstGeom>
          <a:solidFill>
            <a:schemeClr val="bg1">
              <a:lumMod val="85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580,0 тыс. руб. (МБ 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356603" y="1812012"/>
            <a:ext cx="1312120" cy="3060253"/>
          </a:xfrm>
          <a:prstGeom prst="rect">
            <a:avLst/>
          </a:prstGeom>
          <a:solidFill>
            <a:srgbClr val="BCF2F1"/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Комплекс процессных мероприятий </a:t>
            </a:r>
          </a:p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«Проведение мероприятий по мобилизационной подготовке»</a:t>
            </a:r>
          </a:p>
          <a:p>
            <a:pPr algn="ctr"/>
            <a:r>
              <a:rPr lang="ru-RU" sz="9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*мероприятия по мобилизационной подготовке  540,0  тыс. руб.</a:t>
            </a:r>
          </a:p>
          <a:p>
            <a:pPr algn="ctr"/>
            <a:r>
              <a:rPr lang="ru-RU" sz="9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9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 услуг за доставку и отправку документов через структуры специальной связи </a:t>
            </a:r>
          </a:p>
          <a:p>
            <a:pPr algn="ctr"/>
            <a:r>
              <a:rPr lang="ru-RU" sz="9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40,0 тыс. руб.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811078" y="1812891"/>
            <a:ext cx="1378840" cy="3071358"/>
          </a:xfrm>
          <a:prstGeom prst="rect">
            <a:avLst/>
          </a:prstGeom>
          <a:solidFill>
            <a:srgbClr val="BCF2F1"/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Комплекс процессных мероприятий «Проведение мероприятий по гражданской обороне»</a:t>
            </a:r>
          </a:p>
          <a:p>
            <a:pPr algn="ctr"/>
            <a:r>
              <a:rPr lang="ru-RU" sz="9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*подготовка руководящего  состава ГО, КЧС, ОПБ администрации ВМР 150,0</a:t>
            </a:r>
          </a:p>
          <a:p>
            <a:pPr algn="ctr"/>
            <a:r>
              <a:rPr lang="ru-RU" sz="9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</a:p>
          <a:p>
            <a:pPr algn="ctr"/>
            <a:r>
              <a:rPr lang="ru-RU" sz="9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*создание запасов материальных ресурсов (для ликвидации ЧС) 2 800,0 тыс. руб.</a:t>
            </a:r>
          </a:p>
          <a:p>
            <a:pPr algn="ctr"/>
            <a:r>
              <a:rPr lang="ru-RU" sz="9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на предоставление иных МБТ на обслуживание местной системы оповещения 3 379,0 тыс. руб.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653865" y="1800028"/>
            <a:ext cx="1257578" cy="3072237"/>
          </a:xfrm>
          <a:prstGeom prst="rect">
            <a:avLst/>
          </a:prstGeom>
          <a:solidFill>
            <a:srgbClr val="BCF2F1"/>
          </a:solidFill>
          <a:ln>
            <a:solidFill>
              <a:schemeClr val="accent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Комплекс процессных мероприятий «Обеспечение пожарной безопасности»</a:t>
            </a:r>
          </a:p>
          <a:p>
            <a:pPr algn="ctr"/>
            <a:r>
              <a:rPr lang="ru-RU" sz="9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*иные МБТ на подготовку и выполнение тушения лесных и торфяных пожаров 200,0</a:t>
            </a:r>
          </a:p>
          <a:p>
            <a:pPr algn="ctr"/>
            <a:r>
              <a:rPr lang="ru-RU" sz="9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</a:p>
          <a:p>
            <a:pPr algn="ctr"/>
            <a:r>
              <a:rPr lang="ru-RU" sz="9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на организацию работы Движения «Юный пожарный» 150,0 тыс. руб. (приобретение формы, изготовление агитации для 10 дружин «Юный пожарный» в школах)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218828" y="1146779"/>
            <a:ext cx="1231453" cy="42754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350,6 тыс. руб. (МБ) 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631292" y="1160403"/>
            <a:ext cx="1201723" cy="42754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350,0 тыс. руб. (МБ) </a:t>
            </a:r>
          </a:p>
        </p:txBody>
      </p:sp>
    </p:spTree>
    <p:extLst>
      <p:ext uri="{BB962C8B-B14F-4D97-AF65-F5344CB8AC3E}">
        <p14:creationId xmlns:p14="http://schemas.microsoft.com/office/powerpoint/2010/main" val="3692629684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86564" y="182381"/>
            <a:ext cx="7305916" cy="6641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Муниципальная программа ВМР</a:t>
            </a:r>
            <a:b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«Устойчивое общественное развитие в Волховском муниципальном районе»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43608" y="1223159"/>
            <a:ext cx="5884932" cy="1388342"/>
          </a:xfrm>
          <a:prstGeom prst="roundRect">
            <a:avLst>
              <a:gd name="adj" fmla="val 16604"/>
            </a:avLst>
          </a:prstGeom>
          <a:solidFill>
            <a:srgbClr val="C8D7EA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endParaRPr lang="ru-RU" sz="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Комплекс процессных мероприятий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«Повышение информационной открытости органов местного самоуправления </a:t>
            </a:r>
            <a:r>
              <a:rPr lang="ru-RU" sz="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Волховского</a:t>
            </a:r>
            <a:r>
              <a:rPr lang="ru-RU" sz="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района»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6 957,5 тыс. руб. (МБ), в </a:t>
            </a:r>
            <a:r>
              <a:rPr lang="ru-RU" sz="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Взаимодействие со СМИ 6 000,0 тыс. руб.</a:t>
            </a:r>
          </a:p>
          <a:p>
            <a:pPr algn="ctr"/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пресс-мероприятий для журналистов СМИ 124,0 тыс. руб.</a:t>
            </a:r>
          </a:p>
          <a:p>
            <a:pPr algn="ctr"/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Информационная поддержка работы официального сайта администрации ВМР, сайтов ОМС ВМР 6,5 тыс. руб.</a:t>
            </a:r>
          </a:p>
          <a:p>
            <a:pPr algn="ctr"/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Организация выпуска и распространения информационной и имиджевой продукции о Волховском районе 827,0 тыс. руб.</a:t>
            </a:r>
          </a:p>
          <a:p>
            <a:pPr algn="ctr"/>
            <a:endParaRPr lang="ru-RU" sz="9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37584" y="3817522"/>
            <a:ext cx="5887944" cy="924787"/>
          </a:xfrm>
          <a:prstGeom prst="roundRect">
            <a:avLst/>
          </a:prstGeom>
          <a:solidFill>
            <a:srgbClr val="C8D7EA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Комплекс процессных мероприятий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«Поддержка экологического воспитания, образования и просвещения школьников и информирование населения»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305,0 тыс. руб.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(МБ), в </a:t>
            </a:r>
            <a:r>
              <a:rPr lang="ru-RU" sz="9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9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по экологическому воспитанию школьников 259,0 тыс. руб.</a:t>
            </a:r>
          </a:p>
          <a:p>
            <a:pPr algn="ctr"/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организацию работы школьных лесничеств 46,0 тыс. руб.</a:t>
            </a:r>
            <a:endParaRPr lang="ru-RU" sz="9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037584" y="2710304"/>
            <a:ext cx="5884932" cy="987236"/>
          </a:xfrm>
          <a:prstGeom prst="roundRect">
            <a:avLst/>
          </a:prstGeom>
          <a:solidFill>
            <a:srgbClr val="C8D7EA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Комплекс процессных мероприятий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«Оказание содействия развитию социально-ориентированных </a:t>
            </a:r>
            <a:r>
              <a:rPr lang="ru-RU" sz="9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немоммерческих</a:t>
            </a:r>
            <a:r>
              <a:rPr lang="ru-RU" sz="9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организаций (далее СО НКО) и субъектов социального предпринимательства»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3 369,6 тыс. руб. (ОБ – 789,6 тыс. руб., МБ –2 580,0 тыс. руб.), в </a:t>
            </a:r>
            <a:r>
              <a:rPr lang="ru-RU" sz="9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Оказание финансовой помощи советам ветеранов, организациям инвалидов 2 580,0 тыс. руб. - МБ</a:t>
            </a:r>
          </a:p>
          <a:p>
            <a:pPr algn="ctr"/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Поддержка социально-ориентированных некоммерческих организаций Ленинградской области  </a:t>
            </a:r>
          </a:p>
          <a:p>
            <a:pPr algn="ctr"/>
            <a:r>
              <a:rPr lang="ru-RU" sz="9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789,6 тыс. руб. - ОБ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394087" y="4742309"/>
            <a:ext cx="1600200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39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7665" y="915566"/>
            <a:ext cx="5772780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24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</a:rPr>
              <a:t>ВСЕГО расходов: 10 632,1 тыс. рублей (ОБ – 789,6 </a:t>
            </a:r>
            <a:r>
              <a:rPr lang="ru-RU" sz="1100" i="1" dirty="0" err="1">
                <a:solidFill>
                  <a:schemeClr val="bg2">
                    <a:lumMod val="25000"/>
                  </a:schemeClr>
                </a:solidFill>
              </a:rPr>
              <a:t>тыс.рублей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</a:rPr>
              <a:t>, МБ – 9 842,5 </a:t>
            </a:r>
            <a:r>
              <a:rPr lang="ru-RU" sz="1100" i="1" dirty="0" err="1">
                <a:solidFill>
                  <a:schemeClr val="bg2">
                    <a:lumMod val="25000"/>
                  </a:schemeClr>
                </a:solidFill>
              </a:rPr>
              <a:t>тыс.рублей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</a:rPr>
              <a:t>) </a:t>
            </a:r>
          </a:p>
        </p:txBody>
      </p:sp>
      <p:pic>
        <p:nvPicPr>
          <p:cNvPr id="3074" name="Picture 2" descr="C:\Users\Korchagina\Desktop\inde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092" y="1365512"/>
            <a:ext cx="1789379" cy="906017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orchagina\Desktop\1491296479_scho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206" y="2482948"/>
            <a:ext cx="1785081" cy="1002860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Korchagina\Desktop\environmental_protection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60" y="3697540"/>
            <a:ext cx="1785081" cy="928797"/>
          </a:xfrm>
          <a:prstGeom prst="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24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02560" y="2501632"/>
            <a:ext cx="5184576" cy="221424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1790E-791E-4C35-86BB-A0DC29921FD0}"/>
              </a:ext>
            </a:extLst>
          </p:cNvPr>
          <p:cNvSpPr txBox="1"/>
          <p:nvPr/>
        </p:nvSpPr>
        <p:spPr>
          <a:xfrm flipH="1">
            <a:off x="8712457" y="4692589"/>
            <a:ext cx="2160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3D618CE-DB9B-46D1-BE0C-80E92D13F23A}"/>
              </a:ext>
            </a:extLst>
          </p:cNvPr>
          <p:cNvSpPr txBox="1">
            <a:spLocks/>
          </p:cNvSpPr>
          <p:nvPr/>
        </p:nvSpPr>
        <p:spPr>
          <a:xfrm>
            <a:off x="1907704" y="116855"/>
            <a:ext cx="6120680" cy="582688"/>
          </a:xfrm>
          <a:prstGeom prst="rect">
            <a:avLst/>
          </a:prstGeom>
          <a:noFill/>
          <a:ln>
            <a:noFill/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D73EE35-E018-43A0-BFB7-56DA0DEA71FE}"/>
              </a:ext>
            </a:extLst>
          </p:cNvPr>
          <p:cNvSpPr/>
          <p:nvPr/>
        </p:nvSpPr>
        <p:spPr>
          <a:xfrm>
            <a:off x="611560" y="915566"/>
            <a:ext cx="47525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создан для обеспечения открытости и прозрачности бюджета и бюджетного процесса для населения, представления его основных характеристик в доступной и понятной для населения форме.</a:t>
            </a:r>
          </a:p>
        </p:txBody>
      </p:sp>
      <p:pic>
        <p:nvPicPr>
          <p:cNvPr id="15" name="Рисунок 14" descr="https://rk.karelia.ru/wp-content/uploads/2019/06/nkc37zcva9wgo8s40oc.jpg">
            <a:extLst>
              <a:ext uri="{FF2B5EF4-FFF2-40B4-BE49-F238E27FC236}">
                <a16:creationId xmlns:a16="http://schemas.microsoft.com/office/drawing/2014/main" id="{CDEC533C-6655-4F01-AEEF-AE99AB29E1F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109" y="843600"/>
            <a:ext cx="2664296" cy="129614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54F3CCF-AACB-4EC7-9930-40CF9488F8B1}"/>
              </a:ext>
            </a:extLst>
          </p:cNvPr>
          <p:cNvSpPr/>
          <p:nvPr/>
        </p:nvSpPr>
        <p:spPr>
          <a:xfrm>
            <a:off x="611560" y="1779662"/>
            <a:ext cx="435648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</a:t>
            </a:r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0935E86-5BE6-460E-BFE6-DB38D23A22C8}"/>
              </a:ext>
            </a:extLst>
          </p:cNvPr>
          <p:cNvSpPr/>
          <p:nvPr/>
        </p:nvSpPr>
        <p:spPr>
          <a:xfrm>
            <a:off x="611560" y="2571750"/>
            <a:ext cx="4896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 муниципального образования самостоятельно с соблюдением требований, установленных Бюджетным кодексом РФ, Федеральным законом «Об общих принципах организации местного самоуправления в Российской Федерации», формируют, утверждают, исполняют бюджет и осуществляют контроль за его исполнением. </a:t>
            </a:r>
          </a:p>
          <a:p>
            <a:pPr algn="just"/>
            <a:endParaRPr lang="ru-RU" sz="1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РАЙОННОГО БЮДЖЕТА ВОЛХОВСКОГО МУНИЦИПАЛЬНОГО РАЙОНА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составляется сроком на три года – очередной финансовый год и плановый период. </a:t>
            </a:r>
          </a:p>
          <a:p>
            <a:r>
              <a:rPr 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Очередной финансовый год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год, на который составляется проект бюджет. </a:t>
            </a:r>
          </a:p>
          <a:p>
            <a:r>
              <a:rPr 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Плановый период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два финансовых года, следующих за очередным финансовым годом. </a:t>
            </a:r>
          </a:p>
        </p:txBody>
      </p:sp>
      <p:pic>
        <p:nvPicPr>
          <p:cNvPr id="18" name="Рисунок 17" descr="https://avatars.mds.yandex.net/i?id=d5bbfe823973d8d2930ff5ee0b3fe49d2212fe9a-12548355-images-thumbs&amp;n=13">
            <a:extLst>
              <a:ext uri="{FF2B5EF4-FFF2-40B4-BE49-F238E27FC236}">
                <a16:creationId xmlns:a16="http://schemas.microsoft.com/office/drawing/2014/main" id="{E3E4445E-5A4A-465D-95EA-B260686A8DD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227" y="2571750"/>
            <a:ext cx="2964243" cy="180020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952597920"/>
      </p:ext>
    </p:extLst>
  </p:cSld>
  <p:clrMapOvr>
    <a:masterClrMapping/>
  </p:clrMapOvr>
  <p:transition spd="slow">
    <p:wip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586564" y="182381"/>
            <a:ext cx="7146780" cy="6641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Муниципальная программа ВМР</a:t>
            </a:r>
            <a:b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«Мероприятия по ликвидации борщевика Сосновского 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муниципальных образований </a:t>
            </a:r>
          </a:p>
          <a:p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86564" y="1491630"/>
            <a:ext cx="6873868" cy="1621894"/>
          </a:xfrm>
          <a:prstGeom prst="roundRect">
            <a:avLst/>
          </a:prstGeom>
          <a:solidFill>
            <a:srgbClr val="C8D7EA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10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 процессных мероприятий</a:t>
            </a:r>
          </a:p>
          <a:p>
            <a:pPr algn="ctr"/>
            <a:r>
              <a:rPr lang="ru-RU" sz="105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«Содействие муниципальным образованиям Волховского муниципального района в проведении мероприятий по борьбе с борщевиком Сосновского на территории муниципальных образований Волховского муниципального района»</a:t>
            </a:r>
          </a:p>
          <a:p>
            <a:pPr algn="ctr"/>
            <a:r>
              <a:rPr lang="ru-RU" sz="105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3 000,0 тыс. руб. (МБ) </a:t>
            </a:r>
          </a:p>
          <a:p>
            <a:pPr algn="ctr"/>
            <a:endParaRPr lang="ru-RU" sz="10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Иные МБТ на проведение мероприятий по освобождению территорий от засоренности </a:t>
            </a:r>
          </a:p>
          <a:p>
            <a:pPr algn="ctr"/>
            <a:r>
              <a:rPr lang="ru-RU" sz="10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борщевиком Сосновского </a:t>
            </a:r>
          </a:p>
          <a:p>
            <a:pPr algn="ctr"/>
            <a:r>
              <a:rPr lang="ru-RU" sz="10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муниципальных образований </a:t>
            </a:r>
            <a:r>
              <a:rPr lang="ru-RU" sz="105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Волховского</a:t>
            </a:r>
            <a:r>
              <a:rPr lang="ru-RU" sz="10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механическим методом (покос)</a:t>
            </a:r>
          </a:p>
          <a:p>
            <a:pPr algn="ctr"/>
            <a:endParaRPr lang="ru-RU" sz="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236296" y="4587974"/>
            <a:ext cx="1600200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40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6564" y="1128360"/>
            <a:ext cx="5772780" cy="23852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ru-RU"/>
            </a:defPPr>
            <a:lvl1pPr>
              <a:defRPr b="1" u="sng">
                <a:solidFill>
                  <a:srgbClr val="24524E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</a:rPr>
              <a:t>ВСЕГО расходов 3 000,0 тыс. рублей (МБ) </a:t>
            </a:r>
          </a:p>
        </p:txBody>
      </p:sp>
      <p:pic>
        <p:nvPicPr>
          <p:cNvPr id="14" name="Рисунок 13" descr="https://na-dache.pro/uploads/posts/2021-05/1620976088_92-p-borshchevik-sosnovskogo-foto-10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57" y="3147814"/>
            <a:ext cx="2304256" cy="1621895"/>
          </a:xfrm>
          <a:prstGeom prst="rect">
            <a:avLst/>
          </a:prstGeom>
          <a:noFill/>
          <a:ln>
            <a:solidFill>
              <a:srgbClr val="FF9933"/>
            </a:solidFill>
          </a:ln>
          <a:effectLst>
            <a:softEdge rad="63500"/>
          </a:effectLst>
        </p:spPr>
      </p:pic>
      <p:pic>
        <p:nvPicPr>
          <p:cNvPr id="15" name="Рисунок 14" descr="https://sun9-19.userapi.com/impg/Vm3cJfvO7cu4nIBI2I41iiTOKmBsit9XcSCESw/5ovzA64CcXE.jpg?size=604x403&amp;quality=96&amp;sign=18794879506e05331e892b6fbb80ddad&amp;type=albu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219822"/>
            <a:ext cx="2304256" cy="1656184"/>
          </a:xfrm>
          <a:prstGeom prst="rect">
            <a:avLst/>
          </a:prstGeom>
          <a:noFill/>
          <a:ln>
            <a:solidFill>
              <a:srgbClr val="FF9933"/>
            </a:solidFill>
          </a:ln>
          <a:effectLst>
            <a:softEdge rad="127000"/>
          </a:effectLst>
        </p:spPr>
      </p:pic>
      <p:pic>
        <p:nvPicPr>
          <p:cNvPr id="17" name="Рисунок 16" descr="https://sun9-74.userapi.com/impg/LpK61-WwgSTZ0awfnsIlKzsHpU1JS_0tXAu2Ww/p8x1jSv0w0g.jpg?size=604x369&amp;quality=96&amp;sign=0523656369595bc50a13716d034cb297&amp;type=albu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364593"/>
            <a:ext cx="2736304" cy="1440160"/>
          </a:xfrm>
          <a:prstGeom prst="rect">
            <a:avLst/>
          </a:prstGeom>
          <a:noFill/>
          <a:ln>
            <a:solidFill>
              <a:srgbClr val="FF9933"/>
            </a:solidFill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0064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68937"/>
            <a:ext cx="6696744" cy="800207"/>
          </a:xfrm>
          <a:prstGeom prst="rect">
            <a:avLst/>
          </a:prstGeom>
          <a:noFill/>
        </p:spPr>
        <p:txBody>
          <a:bodyPr wrap="square" lIns="60948" tIns="30474" rIns="60948" bIns="30474" rtlCol="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Непрограммные расходы </a:t>
            </a:r>
          </a:p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районного бюджета Волховского муниципального района </a:t>
            </a:r>
          </a:p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2025 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40352" y="4515966"/>
            <a:ext cx="1006970" cy="273844"/>
          </a:xfrm>
        </p:spPr>
        <p:txBody>
          <a:bodyPr/>
          <a:lstStyle/>
          <a:p>
            <a:pPr algn="r">
              <a:defRPr/>
            </a:pPr>
            <a:fld id="{678A38D6-93D9-4536-98F1-4040998D3599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41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97664" y="1004654"/>
          <a:ext cx="8212554" cy="3348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283968" y="1106735"/>
            <a:ext cx="3888432" cy="4231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200" b="1" i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</a:t>
            </a:r>
            <a:r>
              <a:rPr lang="ru-RU" sz="1100" b="1" i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расходы предусмотрены </a:t>
            </a:r>
          </a:p>
          <a:p>
            <a:pPr algn="ctr"/>
            <a:r>
              <a:rPr lang="ru-RU" sz="1100" b="1" i="1" u="sng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697 000,7 тыс. рублей</a:t>
            </a:r>
          </a:p>
        </p:txBody>
      </p:sp>
      <p:pic>
        <p:nvPicPr>
          <p:cNvPr id="1026" name="Picture 2" descr="C:\Users\Korchagina\Desktop\imag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316" y="997670"/>
            <a:ext cx="1440160" cy="2383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098CF14-4368-4EFE-938D-5390633E4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229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195486"/>
            <a:ext cx="6696744" cy="923318"/>
          </a:xfrm>
          <a:prstGeom prst="rect">
            <a:avLst/>
          </a:prstGeom>
          <a:noFill/>
        </p:spPr>
        <p:txBody>
          <a:bodyPr wrap="square" lIns="60948" tIns="30474" rIns="60948" bIns="30474" rtlCol="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Непрограммные расходы на обеспечение деятельности органов 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местного самоуправления </a:t>
            </a:r>
          </a:p>
          <a:p>
            <a:pPr algn="ctr"/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Волховского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2025 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674662" y="4731990"/>
            <a:ext cx="1168988" cy="273844"/>
          </a:xfrm>
        </p:spPr>
        <p:txBody>
          <a:bodyPr/>
          <a:lstStyle/>
          <a:p>
            <a:pPr algn="r">
              <a:defRPr/>
            </a:pPr>
            <a:fld id="{678A38D6-93D9-4536-98F1-4040998D3599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42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118804"/>
            <a:ext cx="1368152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05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</a:t>
            </a:r>
          </a:p>
          <a:p>
            <a:r>
              <a:rPr lang="ru-RU" sz="105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254 501,0 </a:t>
            </a:r>
            <a:r>
              <a:rPr lang="ru-RU" sz="105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05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7744" y="1131590"/>
            <a:ext cx="6552728" cy="311623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непрограммных расходов на обеспечение деятельности органов местного самоуправления в 2025 году предусмотрены бюджетные ассигнования в сумме 311 044,6 тыс. руб., в том числе </a:t>
            </a:r>
          </a:p>
          <a:p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областного бюджета 19 760,5 тыс. руб., за счет местного бюджета 291 284,1 тыс. руб.:</a:t>
            </a:r>
          </a:p>
          <a:p>
            <a:endParaRPr lang="ru-RU" sz="11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Волховского муниципального района ЛО</a:t>
            </a:r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общей сумме 200 309,9 тыс. руб.,  </a:t>
            </a:r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счет средств местного бюджета Волховского муниципального района 180 549,4 тыс. руб.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счет областного бюджета 19 760,5 тыс. руб.</a:t>
            </a:r>
          </a:p>
          <a:p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1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Комитету финансов </a:t>
            </a:r>
            <a:r>
              <a:rPr lang="ru-RU" sz="11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</a:t>
            </a:r>
            <a:r>
              <a:rPr lang="ru-RU" sz="11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ЛО</a:t>
            </a:r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местного бюджета ВМР 38 769,4 тыс. руб.</a:t>
            </a:r>
          </a:p>
          <a:p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11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Комитету по управлению муниципальным имуществом </a:t>
            </a:r>
            <a:r>
              <a:rPr lang="ru-RU" sz="11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</a:t>
            </a:r>
            <a:r>
              <a:rPr lang="ru-RU" sz="11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ЛО 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счет средств местного бюджета в сумме 26 852,8 тыс. руб. </a:t>
            </a:r>
          </a:p>
          <a:p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1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Совету депутатов </a:t>
            </a:r>
            <a:r>
              <a:rPr lang="ru-RU" sz="11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</a:t>
            </a:r>
            <a:r>
              <a:rPr lang="ru-RU" sz="11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счет средств местного бюджета в сумме 22 406,0 тыс. руб.</a:t>
            </a:r>
          </a:p>
          <a:p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11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Комитету по образованию </a:t>
            </a:r>
            <a:r>
              <a:rPr lang="ru-RU" sz="11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</a:t>
            </a:r>
            <a:r>
              <a:rPr lang="ru-RU" sz="11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</a:t>
            </a:r>
          </a:p>
          <a:p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местного бюджета 11 445,5 тыс. руб. </a:t>
            </a:r>
          </a:p>
          <a:p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11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Контрольно-счетному органу </a:t>
            </a:r>
            <a:r>
              <a:rPr lang="ru-RU" sz="1100" b="1" i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</a:t>
            </a:r>
            <a:r>
              <a:rPr lang="ru-RU" sz="11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ЛО</a:t>
            </a:r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за счет средств местного бюджета  11 261,0 тыс. руб.</a:t>
            </a:r>
          </a:p>
          <a:p>
            <a:endParaRPr lang="ru-RU" sz="1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Korchagina\Desktop\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68" y="1707654"/>
            <a:ext cx="1285396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0845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0871" y="207459"/>
            <a:ext cx="7290810" cy="707874"/>
          </a:xfrm>
          <a:prstGeom prst="rect">
            <a:avLst/>
          </a:prstGeom>
          <a:noFill/>
        </p:spPr>
        <p:txBody>
          <a:bodyPr wrap="square" lIns="60948" tIns="30474" rIns="60948" bIns="30474" rtlCol="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Иные непрограммные расходы районного бюджета </a:t>
            </a:r>
          </a:p>
          <a:p>
            <a:pPr algn="ctr"/>
            <a:r>
              <a:rPr lang="ru-RU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Волховского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2025 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47404" y="4659982"/>
            <a:ext cx="952964" cy="273844"/>
          </a:xfrm>
        </p:spPr>
        <p:txBody>
          <a:bodyPr/>
          <a:lstStyle/>
          <a:p>
            <a:pPr algn="r">
              <a:defRPr/>
            </a:pPr>
            <a:fld id="{678A38D6-93D9-4536-98F1-4040998D3599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43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3750" y="2355726"/>
            <a:ext cx="1188132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</a:t>
            </a:r>
          </a:p>
          <a:p>
            <a:pPr algn="ctr"/>
            <a:r>
              <a:rPr lang="ru-RU" sz="9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385 956,1 </a:t>
            </a:r>
            <a:r>
              <a:rPr lang="ru-RU" sz="900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75656" y="915566"/>
            <a:ext cx="7632848" cy="422423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lvl="0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иных непрограммных расходов в 2025 году предусмотрены бюджетные ассигнования в сумме 385 956,1 тыс. руб., в том числе  за счет областного бюджета 1 210,9 тыс. руб., за счет местного бюджета  384 745,2 тыс. руб.:</a:t>
            </a:r>
          </a:p>
          <a:p>
            <a:pPr marL="228600" indent="-228600">
              <a:buAutoNum type="arabicPeriod"/>
            </a:pPr>
            <a:r>
              <a:rPr lang="ru-RU" sz="9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Волховского муниципального района ЛО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общей сумме 304 891,7 тыс. руб.,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r>
              <a:rPr lang="ru-RU" sz="900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9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местного бюджета Волховского муниципального района  303 680,8 тыс. руб</a:t>
            </a:r>
            <a:r>
              <a:rPr lang="ru-RU" sz="900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- 113 665,3 тыс. руб. на содержание МКУ «ТХЭС»;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33 783,8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доплату к пенсиям муниципальных служащих;</a:t>
            </a:r>
          </a:p>
          <a:p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23 924,4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осуществление мероприятий по проведению ремонтных работ (13924,4 тыс. руб. ремонт здания ул. Пирогова д.4, </a:t>
            </a:r>
          </a:p>
          <a:p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10 000,0 тыс. руб. ремонт здания Кировский пр., д.32);</a:t>
            </a:r>
          </a:p>
          <a:p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14 828,0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общегосударственные расходы в размере (в том числе на оплату налога на имущество организаций 7 343,0 тыс. руб.);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- 10 748,3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разработку проекта рекультивации (восстановления) нарушенных земель, занятых свалкой ТБО;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- 100,0 тыс. руб.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исполнение судебных актов, вступивших в законную силу;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100,0 тыс. руб.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экспертизу поставленного товара, результатов выполненных работ, оказанных услуг;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- 1 600,0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взносы на капитальный ремонт общего имущества многоквартирных домов в НО «Фонд капитального ремонта многоквартирных домов ЛО»;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- 28,0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оплату вознаграждения агенту за изготовление платежных извещений;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- 84 990,0 тыс. руб. на создание условий для предоставления транспортных услуг населению между поселениями в границах ВМР;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- 100,0 тыс. руб. единовременная премия лицам, удостоенным звания "Почетный гражданин Волховского муниципального района" (2 чел.);</a:t>
            </a:r>
          </a:p>
          <a:p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- 40,0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единовременное поощрение граждан, награжденных Знаком отличия "За вклад в развитие Волховского муниципального района" (2 чел.);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1 000,0 тыс. руб.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мероприятия в области в области  национальной безопасности;</a:t>
            </a:r>
          </a:p>
          <a:p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1 583,1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содержание муниципального имущества (содержание здания ул. Пирогова, д.4);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7 794,6 тыс. руб.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иных МБТ на реализацию программ формирования современной городской среды  </a:t>
            </a:r>
          </a:p>
          <a:p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Семь поселений ВМР  (г. Волхов, г. Новая Ладога,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Бережковское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СП,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Вындиноостровское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СП,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Иссадское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СП, Пашское СП,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Кисельнинское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СП) в 2025 году получат из РБ средства по программе «Формирование городской  среды и обеспечение качественным жильем граждан на территории ЛО». Распределение средств осуществляется в соответствии с порядком: ГП – 70% , СП – 80% (от доли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местного бюджета)</a:t>
            </a:r>
          </a:p>
          <a:p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817,2 тыс. руб.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предоставление иных МБТ на реализацию мероприятий, направленных на  повышения качества городской среды (МО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Староладожское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СП). Распределение средств осуществляется в соответствии с порядком: ГП – 70% , СП – 80% 9от доли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местного бюджета).</a:t>
            </a:r>
          </a:p>
          <a:p>
            <a:endParaRPr lang="ru-RU" sz="9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9B564ED-BB8D-4908-A4F9-FCA8A90D4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877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8477" y="123478"/>
            <a:ext cx="7290810" cy="707874"/>
          </a:xfrm>
          <a:prstGeom prst="rect">
            <a:avLst/>
          </a:prstGeom>
          <a:noFill/>
        </p:spPr>
        <p:txBody>
          <a:bodyPr wrap="square" lIns="60948" tIns="30474" rIns="60948" bIns="30474" rtlCol="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Иные непрограммные расходы 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районного бюджета Волховского муниципального района 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2025 год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847404" y="4659982"/>
            <a:ext cx="952964" cy="273844"/>
          </a:xfrm>
        </p:spPr>
        <p:txBody>
          <a:bodyPr/>
          <a:lstStyle/>
          <a:p>
            <a:pPr algn="r">
              <a:defRPr/>
            </a:pPr>
            <a:fld id="{678A38D6-93D9-4536-98F1-4040998D3599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44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519" y="2427734"/>
            <a:ext cx="1193113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расходов </a:t>
            </a:r>
          </a:p>
          <a:p>
            <a:pPr algn="ctr"/>
            <a:r>
              <a:rPr lang="ru-RU" sz="9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385 956,1 тыс. руб.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09007" y="1203598"/>
            <a:ext cx="7868474" cy="3116238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68580" tIns="34290" rIns="68580" bIns="34290" rtlCol="0">
            <a:spAutoFit/>
          </a:bodyPr>
          <a:lstStyle/>
          <a:p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- 1 520,0 тыс. руб. предоставление иных МБТ на проведение мероприятий по обеспечению безопасности дорожного движения (МО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Новоладожское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ГП) Распределение средств осуществляется в соответствии с порядком: ГП и СП 95% от доли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местного бюджета.</a:t>
            </a:r>
          </a:p>
          <a:p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 приобретение дорожной техники и другого имущества, необходимого для функционирования и содержания автодорог 7 058,1 тыс. руб. </a:t>
            </a:r>
          </a:p>
          <a:p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(6 208,1 тыс. руб. на оплату лизинговых платежей и 850,0 тыс. руб. на приобретение навесной косилки)</a:t>
            </a:r>
          </a:p>
          <a:p>
            <a:r>
              <a:rPr lang="ru-RU" sz="9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областного бюджета  в сумме 1 210,9 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осуществление отдельных государственных полномочий ЛО в сфере обращения с безнадзорными животными на территории  ЛО.</a:t>
            </a:r>
          </a:p>
          <a:p>
            <a:endParaRPr lang="ru-RU" sz="9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9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Комитету финансов Волховского муниципального района ЛО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общей сумме 36 740,4 тыс. руб. за счет средств местного бюджета ВМР, </a:t>
            </a:r>
          </a:p>
          <a:p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- 15 000,0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резервный фонд администрации ВМР;</a:t>
            </a:r>
          </a:p>
          <a:p>
            <a:pPr marR="0" lvl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21 740,4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МБТ бюджетам муниципальных образований ВМР на выплату заработной платы с начислениями.</a:t>
            </a:r>
          </a:p>
          <a:p>
            <a:pPr marL="171450" indent="-171450">
              <a:buFontTx/>
              <a:buChar char="-"/>
            </a:pPr>
            <a:endParaRPr lang="ru-RU" sz="9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9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Комитету по управлению муниципальным имуществом Волховского муниципального района ЛО 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местного бюджета </a:t>
            </a:r>
          </a:p>
          <a:p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750,0 тыс. руб.,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них: </a:t>
            </a:r>
          </a:p>
          <a:p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250,0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недвижимости, признание прав и регулирование отношений по государственной и муниципальной собственности;</a:t>
            </a:r>
          </a:p>
          <a:p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500,0 тыс. руб.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мероприятий по землеустройству и землепользованию.</a:t>
            </a:r>
            <a:endParaRPr lang="ru-RU" sz="900" i="1" dirty="0"/>
          </a:p>
          <a:p>
            <a:pPr marL="171450" indent="-171450">
              <a:buFontTx/>
              <a:buChar char="-"/>
            </a:pPr>
            <a:endParaRPr lang="ru-RU" sz="900" i="1" dirty="0"/>
          </a:p>
          <a:p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9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Совету депутатов Волховского муниципального района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счет средств местного бюджета в сумме 434,0  тыс. руб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из них:</a:t>
            </a:r>
          </a:p>
          <a:p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300,0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оплату ежегодного членского взноса в Совет муниципальных образований;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ru-RU" sz="9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134,0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общегосударственные расходы.</a:t>
            </a:r>
          </a:p>
          <a:p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900" b="1" i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 "Центр образования Волховского района" администрации ВМР  ЛО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счет средств местного бюджета сумме 43 140,0 тыс. руб.</a:t>
            </a:r>
          </a:p>
          <a:p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обеспечение деятельности муниципальных казенных учреждений (фонд оплаты труда 41 226,0 тыс. руб., текущие расходы 1 914,0 тыс. руб.).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0D4201-692C-4F07-A56D-7825135A1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833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254121" y="4720904"/>
            <a:ext cx="1600200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45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9652" y="195486"/>
            <a:ext cx="7236804" cy="5309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Адресная программа капитальных вложений и ремонтных работ </a:t>
            </a:r>
          </a:p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2025 год по 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объектам</a:t>
            </a:r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Волховского муниципального района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179512" y="1392762"/>
            <a:ext cx="6624736" cy="1702283"/>
          </a:xfrm>
          <a:prstGeom prst="homePlate">
            <a:avLst>
              <a:gd name="adj" fmla="val 0"/>
            </a:avLst>
          </a:prstGeom>
          <a:solidFill>
            <a:srgbClr val="C8D7EA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marL="228600" indent="-228600" algn="ctr">
              <a:buAutoNum type="arabicPeriod"/>
            </a:pPr>
            <a:endParaRPr lang="ru-RU" sz="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 algn="ctr">
              <a:buAutoNum type="arabicPeriod"/>
            </a:pPr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 «Современное образование в Волховском муниципальном районе» 20 408,9 тыс. руб. (МБ)</a:t>
            </a:r>
          </a:p>
          <a:p>
            <a:pPr marL="228600" indent="-228600" algn="ctr">
              <a:buAutoNum type="arabicPeriod"/>
            </a:pPr>
            <a:endParaRPr lang="ru-RU" sz="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процессных мероприятий «Обеспечение реализации  программ дошкольного образования» 9 375,0 тыс. руб.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 детских сада – проведение ремонтных работ, разработка ПСД на капитальный ремонт, замена АПС)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процессных мероприятий «Обеспечение реализации  программ общего образования» 7 160,0 тыс. руб. 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школы – разработка ПСД на капитальный ремонт)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процессных мероприятий «Обеспечение реализации программ дополнительного образования» 2 933,7 тыс. руб.</a:t>
            </a:r>
          </a:p>
          <a:p>
            <a:pPr algn="ctr"/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(МБУДО «ДЮСШ» г. Волхов – ремонт кровли спортивного зала по адресу: </a:t>
            </a:r>
            <a:r>
              <a:rPr lang="ru-RU" sz="9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г.Волхов</a:t>
            </a:r>
            <a:r>
              <a:rPr lang="ru-RU" sz="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Кировский пр., д.36)</a:t>
            </a:r>
            <a:endParaRPr lang="ru-RU" sz="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Отраслевой проект «Сохранение и развитие материально-технической базы общего и дополнительного образования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940,2 тыс. руб. </a:t>
            </a:r>
          </a:p>
          <a:p>
            <a:pPr algn="ctr"/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(МОБУ "Волховская средняя общеобразовательная школа №7» ремонт и обновление МТБ столовых и пищеблоков)</a:t>
            </a:r>
          </a:p>
          <a:p>
            <a:pPr algn="ctr"/>
            <a:endParaRPr lang="ru-RU" sz="8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179512" y="3254523"/>
            <a:ext cx="6624736" cy="1702283"/>
          </a:xfrm>
          <a:prstGeom prst="homePlate">
            <a:avLst>
              <a:gd name="adj" fmla="val 0"/>
            </a:avLst>
          </a:prstGeom>
          <a:solidFill>
            <a:srgbClr val="C8D7EA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МП «Развитие сельского хозяйства Волховского муниципального района»  63 863,5 тыс. руб. (МБ)</a:t>
            </a:r>
          </a:p>
          <a:p>
            <a:pPr lvl="0"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процессных мероприятий «Развитие транспортной инфраструктуры и благоустройства сельских территорий</a:t>
            </a:r>
          </a:p>
          <a:p>
            <a:pPr lvl="0"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</a:t>
            </a:r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 района» </a:t>
            </a:r>
          </a:p>
          <a:p>
            <a:pPr lvl="0"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38 261,9 тыс. руб. </a:t>
            </a:r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и текущий ремонт автодорог к населенным пунктам ВМР  </a:t>
            </a:r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Отраслевой проект «Развитие и приведение в нормативное состояние автомобильных дорог общего пользования» </a:t>
            </a:r>
          </a:p>
          <a:p>
            <a:pPr algn="ctr"/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3 546,3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и ремонт автомобильных дорог общего пользования местного значения, имеющих приоритетный социально значимый характер (доля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местного бюджета)</a:t>
            </a:r>
          </a:p>
          <a:p>
            <a:pPr lvl="0"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Отраслевой проект «Современный облик сельских территорий»  </a:t>
            </a:r>
          </a:p>
          <a:p>
            <a:pPr lvl="0"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22 055,3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доля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местного бюджета </a:t>
            </a:r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МДОБУ «Детский сад 21 «Белочка» 11 055,3 тыс. 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капитальный ремонт дошкольных групп МОБУ «</a:t>
            </a:r>
            <a:r>
              <a:rPr lang="ru-RU" sz="9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Кисельнинская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СОШ» 11 000,0 тыс. руб.)</a:t>
            </a:r>
          </a:p>
          <a:p>
            <a:pPr algn="ctr"/>
            <a:endParaRPr lang="ru-RU" sz="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00193" y="843558"/>
            <a:ext cx="2736304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100" b="1" i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</a:t>
            </a:r>
            <a:r>
              <a:rPr lang="ru-RU" sz="1000" b="1" i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объём бюджетных ассигнований </a:t>
            </a:r>
          </a:p>
          <a:p>
            <a:pPr algn="ctr"/>
            <a:r>
              <a:rPr lang="ru-RU" sz="1000" b="1" i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– </a:t>
            </a:r>
            <a:r>
              <a:rPr lang="ru-RU" sz="1000" b="1" i="1" u="sng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118 945,1 </a:t>
            </a:r>
            <a:r>
              <a:rPr lang="ru-RU" sz="1000" b="1" i="1" u="sng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 (МБ)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7664" y="843558"/>
            <a:ext cx="4032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адресной программе на 2025 год </a:t>
            </a:r>
          </a:p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планируются к осуществлению </a:t>
            </a:r>
          </a:p>
          <a:p>
            <a:pPr algn="ctr"/>
            <a:r>
              <a:rPr lang="ru-RU" sz="1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двух муниципальных программ и непрограммных расходов</a:t>
            </a:r>
          </a:p>
        </p:txBody>
      </p:sp>
      <p:sp>
        <p:nvSpPr>
          <p:cNvPr id="11" name="Пятиугольник 14">
            <a:extLst>
              <a:ext uri="{FF2B5EF4-FFF2-40B4-BE49-F238E27FC236}">
                <a16:creationId xmlns:a16="http://schemas.microsoft.com/office/drawing/2014/main" id="{9E656BEA-A82C-4812-BBF4-9FA0AC10B77D}"/>
              </a:ext>
            </a:extLst>
          </p:cNvPr>
          <p:cNvSpPr/>
          <p:nvPr/>
        </p:nvSpPr>
        <p:spPr>
          <a:xfrm>
            <a:off x="7119890" y="1851670"/>
            <a:ext cx="1762041" cy="2736304"/>
          </a:xfrm>
          <a:prstGeom prst="homePlate">
            <a:avLst>
              <a:gd name="adj" fmla="val 0"/>
            </a:avLst>
          </a:prstGeom>
          <a:solidFill>
            <a:srgbClr val="C8D7EA"/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Непрограммные расходы </a:t>
            </a:r>
          </a:p>
          <a:p>
            <a:pPr algn="ctr"/>
            <a:r>
              <a:rPr lang="ru-RU" sz="9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34 672,7 тыс. руб. (МБ)</a:t>
            </a:r>
          </a:p>
          <a:p>
            <a:pPr algn="ctr"/>
            <a:endParaRPr lang="ru-RU" sz="9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10 748,3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разработку проекта рекультивации (восстановления) нарушенных земель, занятых свалкой ТБО</a:t>
            </a:r>
          </a:p>
          <a:p>
            <a:pPr algn="ctr"/>
            <a:endParaRPr lang="ru-RU" sz="9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13 924,4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ремонт здания по адресу: г. Волхов, </a:t>
            </a:r>
          </a:p>
          <a:p>
            <a:pPr algn="ctr"/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ул. Пирогова, д.4</a:t>
            </a:r>
          </a:p>
          <a:p>
            <a:pPr algn="ctr"/>
            <a:endParaRPr lang="ru-RU" sz="9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10 000,0 тыс. руб. </a:t>
            </a:r>
            <a:r>
              <a:rPr lang="ru-RU" sz="9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ремонт здания по адресу: г. Волхов, Кировский пр., д.32 </a:t>
            </a:r>
            <a:endParaRPr lang="ru-RU" sz="9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i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2CCF5E-5F59-46B0-9714-37CE9F70D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854"/>
            <a:ext cx="936104" cy="115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36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67355" y="575023"/>
            <a:ext cx="7128791" cy="5770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100" b="1" i="1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Объём бюджетных ассигнований муниципального дорожного фонда </a:t>
            </a:r>
          </a:p>
          <a:p>
            <a:pPr algn="ctr"/>
            <a:r>
              <a:rPr lang="ru-RU" sz="1100" b="1" i="1" u="sng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Волховского</a:t>
            </a:r>
            <a:r>
              <a:rPr lang="ru-RU" sz="1100" b="1" i="1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</a:t>
            </a:r>
          </a:p>
          <a:p>
            <a:pPr algn="ctr"/>
            <a:r>
              <a:rPr lang="ru-RU" sz="1100" b="1" i="1" u="sng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предлагается утвердить в сумме 61 036,3 тыс. рублей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47684" y="4515966"/>
            <a:ext cx="662313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46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5706" y="170964"/>
            <a:ext cx="6390710" cy="31547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Дорожный фонд Волховского муниципального района на 2025 год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58543" y="1987789"/>
            <a:ext cx="1242071" cy="15420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900" b="1" dirty="0">
              <a:ln w="50800"/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ln w="5080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мер по содержанию действующей </a:t>
            </a:r>
            <a:r>
              <a:rPr lang="ru-RU" sz="800" b="1" dirty="0">
                <a:ln w="5080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уличной</a:t>
            </a:r>
            <a:r>
              <a:rPr lang="ru-RU" sz="900" b="1" dirty="0">
                <a:ln w="5080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дорожной сети, а также искусственных дорожных сооружений</a:t>
            </a:r>
          </a:p>
          <a:p>
            <a:pPr algn="ctr"/>
            <a:r>
              <a:rPr lang="ru-RU" sz="900" b="1" dirty="0">
                <a:ln w="5080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10 500,0 тыс. руб.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970186" y="1950318"/>
            <a:ext cx="1308108" cy="155232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900" b="1" dirty="0">
                <a:ln w="5080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ремонт автодорог к населенным пунктам</a:t>
            </a:r>
          </a:p>
          <a:p>
            <a:pPr algn="ctr"/>
            <a:r>
              <a:rPr lang="ru-RU" sz="900" b="1" dirty="0">
                <a:ln w="5080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dirty="0" err="1">
                <a:ln w="5080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</a:t>
            </a:r>
            <a:r>
              <a:rPr lang="ru-RU" sz="900" b="1" dirty="0">
                <a:ln w="5080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  <a:p>
            <a:pPr algn="ctr"/>
            <a:r>
              <a:rPr lang="ru-RU" sz="900" b="1" dirty="0">
                <a:ln w="5080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38 261,9 тыс. руб.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24036" y="1848961"/>
            <a:ext cx="1539652" cy="181647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900" b="1" dirty="0">
                <a:ln w="5080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капитальный ремонт и ремонт автомобильных дорог общего пользования местного значения, имеющих приоритетный значимый характер  </a:t>
            </a:r>
          </a:p>
          <a:p>
            <a:pPr algn="ctr"/>
            <a:r>
              <a:rPr lang="ru-RU" sz="900" b="1" dirty="0">
                <a:ln w="5080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3 546,3 тыс. руб. (</a:t>
            </a:r>
            <a:r>
              <a:rPr lang="ru-RU" sz="900" b="1" dirty="0" err="1">
                <a:ln w="5080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</a:t>
            </a:r>
            <a:r>
              <a:rPr lang="ru-RU" sz="900" b="1" dirty="0">
                <a:ln w="5080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областной субсидии) </a:t>
            </a:r>
          </a:p>
          <a:p>
            <a:pPr algn="ctr"/>
            <a:endParaRPr lang="ru-RU" sz="900" b="1" dirty="0">
              <a:ln w="50800"/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835696" y="1234793"/>
            <a:ext cx="6120680" cy="360039"/>
          </a:xfrm>
          <a:prstGeom prst="round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100" b="1" dirty="0">
                <a:ln w="50800"/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867102" y="1964234"/>
            <a:ext cx="1078426" cy="1500672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effectLst/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endParaRPr lang="ru-RU" sz="900" b="1" dirty="0">
              <a:ln w="50800"/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00" b="1" dirty="0">
                <a:ln w="5080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паспортизация дорог общего пользования 150,0 тыс. руб.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417945" y="1569278"/>
            <a:ext cx="498820" cy="255700"/>
          </a:xfrm>
          <a:prstGeom prst="downArrow">
            <a:avLst>
              <a:gd name="adj1" fmla="val 50000"/>
              <a:gd name="adj2" fmla="val 37951"/>
            </a:avLst>
          </a:prstGeom>
          <a:solidFill>
            <a:schemeClr val="accent1">
              <a:lumMod val="50000"/>
            </a:schemeClr>
          </a:solidFill>
          <a:scene3d>
            <a:camera prst="isometricBottom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2513789" y="1634328"/>
            <a:ext cx="236477" cy="289722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987288" y="1623175"/>
            <a:ext cx="220525" cy="345847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flipH="1">
            <a:off x="7796311" y="1535226"/>
            <a:ext cx="577888" cy="437080"/>
          </a:xfrm>
          <a:prstGeom prst="downArrow">
            <a:avLst>
              <a:gd name="adj1" fmla="val 50000"/>
              <a:gd name="adj2" fmla="val 67321"/>
            </a:avLst>
          </a:prstGeom>
          <a:solidFill>
            <a:schemeClr val="accent1">
              <a:lumMod val="50000"/>
            </a:schemeClr>
          </a:solidFill>
          <a:scene3d>
            <a:camera prst="isometricTopU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 descr="https://intfreight.co.uk/wp-content/uploads/2019/04/road-funding_IF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228" y="3665438"/>
            <a:ext cx="3060864" cy="128604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2050" name="Picture 2" descr="https://travelask.ru/system/images/files/001/324/386/wysiwyg/14812012.jpg?15605092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641" y="3665438"/>
            <a:ext cx="3235583" cy="13648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13">
            <a:extLst>
              <a:ext uri="{FF2B5EF4-FFF2-40B4-BE49-F238E27FC236}">
                <a16:creationId xmlns:a16="http://schemas.microsoft.com/office/drawing/2014/main" id="{6ECA4195-20EE-4FA7-B2D2-08422F4727CC}"/>
              </a:ext>
            </a:extLst>
          </p:cNvPr>
          <p:cNvSpPr/>
          <p:nvPr/>
        </p:nvSpPr>
        <p:spPr>
          <a:xfrm>
            <a:off x="4904878" y="1987789"/>
            <a:ext cx="1308108" cy="15420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900" b="1" dirty="0">
                <a:ln w="5080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дорожной техники и другого имуществ, необходимого для функционирования и содержания автодорог</a:t>
            </a:r>
          </a:p>
          <a:p>
            <a:pPr algn="ctr"/>
            <a:r>
              <a:rPr lang="ru-RU" sz="900" b="1" dirty="0">
                <a:ln w="5080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7 058,1 тыс. руб.</a:t>
            </a:r>
          </a:p>
        </p:txBody>
      </p:sp>
      <p:sp>
        <p:nvSpPr>
          <p:cNvPr id="23" name="Стрелка вниз 4">
            <a:extLst>
              <a:ext uri="{FF2B5EF4-FFF2-40B4-BE49-F238E27FC236}">
                <a16:creationId xmlns:a16="http://schemas.microsoft.com/office/drawing/2014/main" id="{89198684-F8BB-4B1F-894F-6FE561A6A25D}"/>
              </a:ext>
            </a:extLst>
          </p:cNvPr>
          <p:cNvSpPr/>
          <p:nvPr/>
        </p:nvSpPr>
        <p:spPr>
          <a:xfrm>
            <a:off x="5448670" y="1623175"/>
            <a:ext cx="220525" cy="345847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13">
            <a:extLst>
              <a:ext uri="{FF2B5EF4-FFF2-40B4-BE49-F238E27FC236}">
                <a16:creationId xmlns:a16="http://schemas.microsoft.com/office/drawing/2014/main" id="{D640907F-BC0E-4D44-A388-FCFE3466DE16}"/>
              </a:ext>
            </a:extLst>
          </p:cNvPr>
          <p:cNvSpPr/>
          <p:nvPr/>
        </p:nvSpPr>
        <p:spPr>
          <a:xfrm>
            <a:off x="6391056" y="1987893"/>
            <a:ext cx="1308108" cy="154204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900" b="1" dirty="0">
                <a:ln w="5080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МБТ на проведение мероприятий по обеспечению безопасности дорожного движения</a:t>
            </a:r>
          </a:p>
          <a:p>
            <a:pPr algn="ctr"/>
            <a:r>
              <a:rPr lang="ru-RU" sz="900" b="1" dirty="0">
                <a:ln w="50800"/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1 520,0 тыс. руб.</a:t>
            </a:r>
          </a:p>
        </p:txBody>
      </p:sp>
      <p:sp>
        <p:nvSpPr>
          <p:cNvPr id="25" name="Стрелка вниз 4">
            <a:extLst>
              <a:ext uri="{FF2B5EF4-FFF2-40B4-BE49-F238E27FC236}">
                <a16:creationId xmlns:a16="http://schemas.microsoft.com/office/drawing/2014/main" id="{4FF1BA89-0A7D-49E3-9FD3-DDE1CF86F044}"/>
              </a:ext>
            </a:extLst>
          </p:cNvPr>
          <p:cNvSpPr/>
          <p:nvPr/>
        </p:nvSpPr>
        <p:spPr>
          <a:xfrm>
            <a:off x="6845804" y="1618387"/>
            <a:ext cx="220525" cy="345847"/>
          </a:xfrm>
          <a:prstGeom prst="down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15816" y="3270349"/>
            <a:ext cx="5688632" cy="145424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endParaRPr lang="ru-RU" sz="1000" b="1" i="1" u="sng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1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районного бюджета заложен на безопасном уровне – 9,9% от налоговых и неналоговых доходов без учета поступлений налоговых доходов по дополнительным нормативам отчислений с поэтапным снижением до 4,8% в 2027 году. </a:t>
            </a:r>
          </a:p>
          <a:p>
            <a:pPr algn="ctr"/>
            <a:endParaRPr lang="ru-RU" sz="10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покрытия дефицита бюджета в 2025 году является получение кредитов от кредитных организаций в сумме 87 000,0 тыс. руб. и остатки на счетах по учету средств бюджета по итогам 2024 года в сумме 27 804,2 тыс. руб. </a:t>
            </a:r>
          </a:p>
          <a:p>
            <a:pPr algn="ctr"/>
            <a:endParaRPr lang="ru-RU" sz="1000" b="1" i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kredit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48721" y="3147814"/>
            <a:ext cx="2482036" cy="1692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4680711"/>
            <a:ext cx="662313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47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303499"/>
            <a:ext cx="6408712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районного бюджета Волховского муниципального района на 2025 год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56112" y="848124"/>
            <a:ext cx="1458162" cy="518178"/>
          </a:xfrm>
          <a:prstGeom prst="roundRect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100" b="1" dirty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</a:p>
          <a:p>
            <a:pPr algn="ctr"/>
            <a:r>
              <a:rPr lang="ru-RU" sz="1100" b="1" dirty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-114 804,2 тыс. руб.</a:t>
            </a:r>
          </a:p>
        </p:txBody>
      </p:sp>
      <p:sp>
        <p:nvSpPr>
          <p:cNvPr id="15" name="Минус 14"/>
          <p:cNvSpPr/>
          <p:nvPr/>
        </p:nvSpPr>
        <p:spPr>
          <a:xfrm>
            <a:off x="3635896" y="733522"/>
            <a:ext cx="685800" cy="685800"/>
          </a:xfrm>
          <a:prstGeom prst="mathMinus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Равно 15"/>
          <p:cNvSpPr/>
          <p:nvPr/>
        </p:nvSpPr>
        <p:spPr>
          <a:xfrm>
            <a:off x="6228184" y="877440"/>
            <a:ext cx="557529" cy="504491"/>
          </a:xfrm>
          <a:prstGeom prst="mathEqual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C:\Users\Korchagina\Desktop\ab2-1154a.jp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91841"/>
            <a:ext cx="2232248" cy="1833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4427983" y="856908"/>
            <a:ext cx="1711005" cy="518178"/>
          </a:xfrm>
          <a:prstGeom prst="roundRect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100" b="1" dirty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</a:p>
          <a:p>
            <a:pPr algn="ctr"/>
            <a:r>
              <a:rPr lang="ru-RU" sz="1100" b="1" dirty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3 454 672,1 тыс. руб.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979712" y="863753"/>
            <a:ext cx="1542091" cy="518178"/>
          </a:xfrm>
          <a:prstGeom prst="roundRect">
            <a:avLst/>
          </a:prstGeom>
          <a:solidFill>
            <a:srgbClr val="FF9933"/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100" b="1" dirty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</a:p>
          <a:p>
            <a:pPr algn="ctr"/>
            <a:r>
              <a:rPr lang="ru-RU" sz="1100" b="1" dirty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3 339 867,9 тыс. руб.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883542"/>
              </p:ext>
            </p:extLst>
          </p:nvPr>
        </p:nvGraphicFramePr>
        <p:xfrm>
          <a:off x="2771800" y="1779662"/>
          <a:ext cx="5688631" cy="1302372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265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8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85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58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204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b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2025 год       тыс. руб.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b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2026</a:t>
                      </a:r>
                      <a:r>
                        <a:rPr lang="ru-RU" sz="9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      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</a:t>
                      </a:r>
                      <a:b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2027 год</a:t>
                      </a:r>
                      <a:r>
                        <a:rPr lang="ru-RU" sz="9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13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</a:t>
                      </a:r>
                      <a:endParaRPr lang="ru-RU" sz="9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3 339 867,9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3 246 824,2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3 334 169,1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endParaRPr lang="ru-RU" sz="90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3 454 672,1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3 305 414,9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3 379 919,1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ДЕФИЦИТ (-)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-114 804,2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-58 590,7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-45 750,0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дефицита к налоговым и неналоговым доходам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9,9</a:t>
                      </a:r>
                      <a:endParaRPr lang="ru-RU" sz="90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6,4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90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4,8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1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011269" y="4587974"/>
            <a:ext cx="662313" cy="273844"/>
          </a:xfrm>
        </p:spPr>
        <p:txBody>
          <a:bodyPr/>
          <a:lstStyle/>
          <a:p>
            <a:pPr algn="r"/>
            <a:fld id="{4F4BF4F5-2EB4-4543-8F60-B24D31E31C42}" type="slidenum">
              <a:rPr lang="ru-RU" sz="1400" b="0" smtClean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 algn="r"/>
              <a:t>48</a:t>
            </a:fld>
            <a:endParaRPr lang="ru-RU" sz="1400" b="0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79712" y="297163"/>
            <a:ext cx="6192688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 Волховского муниципального района  </a:t>
            </a:r>
          </a:p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2025 год и плановый период 2026 и 2027 годов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38317" y="1419622"/>
            <a:ext cx="1728190" cy="73631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100" b="1" dirty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 января 2027 года в сумме </a:t>
            </a:r>
          </a:p>
          <a:p>
            <a:pPr algn="ctr"/>
            <a:r>
              <a:rPr lang="ru-RU" sz="1100" b="1" dirty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145 590,7 тыс. руб.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51720" y="1419622"/>
            <a:ext cx="1728192" cy="73880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100" b="1" dirty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 января 2026 года в сумме </a:t>
            </a:r>
          </a:p>
          <a:p>
            <a:pPr algn="ctr"/>
            <a:r>
              <a:rPr lang="ru-RU" sz="1100" b="1" dirty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87 000,0 тыс. руб.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261027" y="1413059"/>
            <a:ext cx="1730308" cy="74288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1100" b="1" dirty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01 </a:t>
            </a:r>
            <a:r>
              <a:rPr lang="ru-RU" sz="1100" b="1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2028 </a:t>
            </a:r>
            <a:r>
              <a:rPr lang="ru-RU" sz="1100" b="1" dirty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в сумме </a:t>
            </a:r>
          </a:p>
          <a:p>
            <a:pPr algn="ctr"/>
            <a:r>
              <a:rPr lang="ru-RU" sz="1100" b="1" dirty="0">
                <a:ln w="5080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191 340,7 тыс. руб.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97689" y="974288"/>
            <a:ext cx="4428492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200" b="1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предел муниципального долга установлен:</a:t>
            </a:r>
          </a:p>
        </p:txBody>
      </p:sp>
      <p:pic>
        <p:nvPicPr>
          <p:cNvPr id="3074" name="Picture 2" descr="https://sun9-71.userapi.com/impg/gPc1DOjFzeB0VxWg0XLHZqNrubFYakG_WjROwg/gWrDk2P6Vq4.jpg?size=830x467&amp;quality=96&amp;sign=9796538453e008e2e2d344a9a9214919&amp;c_uniq_tag=XGBW02TyD16H56lXDA6pqfR_3NdPCbX6FRhW0j6YHN8&amp;type=alb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73312"/>
            <a:ext cx="5904656" cy="239207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7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79712" y="2497125"/>
            <a:ext cx="5184576" cy="221424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1790E-791E-4C35-86BB-A0DC29921FD0}"/>
              </a:ext>
            </a:extLst>
          </p:cNvPr>
          <p:cNvSpPr txBox="1"/>
          <p:nvPr/>
        </p:nvSpPr>
        <p:spPr>
          <a:xfrm flipH="1">
            <a:off x="8712457" y="4692589"/>
            <a:ext cx="2160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10BBF64-F5E6-4615-B3C9-4AAB6C40A947}"/>
              </a:ext>
            </a:extLst>
          </p:cNvPr>
          <p:cNvSpPr txBox="1">
            <a:spLocks/>
          </p:cNvSpPr>
          <p:nvPr/>
        </p:nvSpPr>
        <p:spPr>
          <a:xfrm>
            <a:off x="1475656" y="51471"/>
            <a:ext cx="6552728" cy="541354"/>
          </a:xfrm>
          <a:prstGeom prst="rect">
            <a:avLst/>
          </a:prstGeom>
          <a:noFill/>
          <a:ln>
            <a:noFill/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8EA30F5-B006-4FF4-B742-00A42D79957F}"/>
              </a:ext>
            </a:extLst>
          </p:cNvPr>
          <p:cNvSpPr/>
          <p:nvPr/>
        </p:nvSpPr>
        <p:spPr>
          <a:xfrm>
            <a:off x="1475656" y="627534"/>
            <a:ext cx="4176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и расходы бюджета </a:t>
            </a:r>
            <a:endParaRPr lang="ru-RU" sz="1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0940662-9F2B-4DB6-B343-D10A708A789F}"/>
              </a:ext>
            </a:extLst>
          </p:cNvPr>
          <p:cNvSpPr/>
          <p:nvPr/>
        </p:nvSpPr>
        <p:spPr>
          <a:xfrm>
            <a:off x="467545" y="904533"/>
            <a:ext cx="52565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lang="ru-RU" sz="1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денежные средства, поступающие в бюджет от населения, организаций,</a:t>
            </a: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и других бюджетов, за исключением средств, являющихся</a:t>
            </a: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источниками финансирования дефицита бюджета. К доходам бюджетов относятся</a:t>
            </a: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доходы, неналоговые доходы и безвозмездные поступления.</a:t>
            </a:r>
          </a:p>
          <a:p>
            <a:pPr algn="just"/>
            <a:r>
              <a:rPr 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выплачиваемые из бюджета денежные средства, за исключением</a:t>
            </a: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средств, являющихся источниками финансирования дефицита бюджета.</a:t>
            </a: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средства расходуются в различных направлениях в соответствии с</a:t>
            </a: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полномочиями, установленными для районов Федеральным законом «Об общих</a:t>
            </a: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принципах организации местного самоуправления в Российской Федерации»:</a:t>
            </a: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образование, сельское хозяйство, дорожное хозяйство, транспорт, культура,</a:t>
            </a:r>
          </a:p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 и прочее.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4810BEB-24A0-4D7D-AB98-F2A298EA9AAE}"/>
              </a:ext>
            </a:extLst>
          </p:cNvPr>
          <p:cNvSpPr/>
          <p:nvPr/>
        </p:nvSpPr>
        <p:spPr>
          <a:xfrm>
            <a:off x="251520" y="3195940"/>
            <a:ext cx="278474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</a:t>
            </a:r>
          </a:p>
          <a:p>
            <a:pPr algn="ctr"/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должен быть сбалансирован, т.е. объем предусмотренных бюджетом</a:t>
            </a:r>
          </a:p>
          <a:p>
            <a:pPr algn="ctr"/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должен быть равен суммарному объему доходов совместно с привлеченными источниками финансирования дефицита бюджета.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F204AC7-D783-462D-8C56-28C5467E459E}"/>
              </a:ext>
            </a:extLst>
          </p:cNvPr>
          <p:cNvSpPr/>
          <p:nvPr/>
        </p:nvSpPr>
        <p:spPr>
          <a:xfrm flipH="1">
            <a:off x="6010351" y="3195940"/>
            <a:ext cx="2954137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и профицит</a:t>
            </a:r>
          </a:p>
          <a:p>
            <a:pPr algn="ctr"/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превышения доходов над расходами образуется профицит бюджета.</a:t>
            </a:r>
          </a:p>
          <a:p>
            <a:pPr algn="ctr"/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расходная часть бюджета превышает доходную возникает дефицит бюджета.</a:t>
            </a:r>
          </a:p>
          <a:p>
            <a:pPr algn="ctr"/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таком случае возникает необходимость </a:t>
            </a:r>
          </a:p>
          <a:p>
            <a:pPr algn="ctr"/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привлечении источников</a:t>
            </a:r>
          </a:p>
          <a:p>
            <a:pPr algn="ctr"/>
            <a:r>
              <a:rPr lang="ru-RU" sz="105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финансирования дефицита бюджета</a:t>
            </a:r>
          </a:p>
        </p:txBody>
      </p:sp>
      <p:pic>
        <p:nvPicPr>
          <p:cNvPr id="23" name="Рисунок 22" descr="https://myslide.ru/documents_7/7ee5168bb9947139684e044a32b53cd5/img6.jpg">
            <a:extLst>
              <a:ext uri="{FF2B5EF4-FFF2-40B4-BE49-F238E27FC236}">
                <a16:creationId xmlns:a16="http://schemas.microsoft.com/office/drawing/2014/main" id="{281F62C5-D552-4202-869E-117A8006731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142" y="342900"/>
            <a:ext cx="3186354" cy="266089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24" name="Рисунок 23" descr="Picture background">
            <a:extLst>
              <a:ext uri="{FF2B5EF4-FFF2-40B4-BE49-F238E27FC236}">
                <a16:creationId xmlns:a16="http://schemas.microsoft.com/office/drawing/2014/main" id="{FE42C833-859A-4F06-8659-4C3C2A27B20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3195940"/>
            <a:ext cx="2782937" cy="1804426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124226611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79712" y="2497125"/>
            <a:ext cx="5184576" cy="221424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1790E-791E-4C35-86BB-A0DC29921FD0}"/>
              </a:ext>
            </a:extLst>
          </p:cNvPr>
          <p:cNvSpPr txBox="1"/>
          <p:nvPr/>
        </p:nvSpPr>
        <p:spPr>
          <a:xfrm flipH="1">
            <a:off x="8712457" y="4692589"/>
            <a:ext cx="2160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10BBF64-F5E6-4615-B3C9-4AAB6C40A947}"/>
              </a:ext>
            </a:extLst>
          </p:cNvPr>
          <p:cNvSpPr txBox="1">
            <a:spLocks/>
          </p:cNvSpPr>
          <p:nvPr/>
        </p:nvSpPr>
        <p:spPr>
          <a:xfrm>
            <a:off x="1475656" y="51471"/>
            <a:ext cx="6552728" cy="541354"/>
          </a:xfrm>
          <a:prstGeom prst="rect">
            <a:avLst/>
          </a:prstGeom>
          <a:noFill/>
          <a:ln>
            <a:noFill/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B88F85D-68D3-429A-AC74-F76158C853B1}"/>
              </a:ext>
            </a:extLst>
          </p:cNvPr>
          <p:cNvSpPr/>
          <p:nvPr/>
        </p:nvSpPr>
        <p:spPr>
          <a:xfrm>
            <a:off x="1403648" y="699543"/>
            <a:ext cx="42484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ГРАЖДАН В БЮДЖЕТНОМ ПРОЦЕССЕ</a:t>
            </a:r>
          </a:p>
          <a:p>
            <a:endParaRPr lang="ru-RU" sz="11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как налогоплательщики помогают формировать доходную часть бюджета. </a:t>
            </a:r>
          </a:p>
          <a:p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Граждане, как получатели муниципальных услуг (расходная часть бюджета на благоустройство территории, культурно-досуговые и физкультурно-спортивные мероприятия и пр. услуги). </a:t>
            </a:r>
          </a:p>
          <a:p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ВЛИЯНИЯ ГРАЖДАНИНА </a:t>
            </a:r>
          </a:p>
          <a:p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СОСТАВ БЮДЖЕТА</a:t>
            </a:r>
          </a:p>
          <a:p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публичных слушаниях проекта решения о районном бюджете </a:t>
            </a:r>
            <a:r>
              <a:rPr lang="ru-RU" sz="11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</a:t>
            </a:r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на очередной финансовый год и плановый период. </a:t>
            </a:r>
          </a:p>
          <a:p>
            <a:pPr algn="just"/>
            <a:r>
              <a:rPr lang="ru-RU" sz="11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публичных слушаниях проекта решения по отчету об исполнении районного бюджета Волховского муниципального района за отчетный финансовый год.</a:t>
            </a:r>
          </a:p>
        </p:txBody>
      </p:sp>
      <p:pic>
        <p:nvPicPr>
          <p:cNvPr id="15" name="Picture 2" descr="http://old-peschanrn.donland.ru/SharedFiles/Download.aspx?pageid=153158&amp;mid=184427&amp;fileid=264944">
            <a:extLst>
              <a:ext uri="{FF2B5EF4-FFF2-40B4-BE49-F238E27FC236}">
                <a16:creationId xmlns:a16="http://schemas.microsoft.com/office/drawing/2014/main" id="{E8BF9E58-A88D-40B6-9EE7-7460BBAEC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750" y="483519"/>
            <a:ext cx="3384376" cy="367240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660703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79712" y="2497125"/>
            <a:ext cx="5184576" cy="2214246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altLang="ru-RU" sz="3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1790E-791E-4C35-86BB-A0DC29921FD0}"/>
              </a:ext>
            </a:extLst>
          </p:cNvPr>
          <p:cNvSpPr txBox="1"/>
          <p:nvPr/>
        </p:nvSpPr>
        <p:spPr>
          <a:xfrm flipH="1">
            <a:off x="8712457" y="4692589"/>
            <a:ext cx="21602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10BBF64-F5E6-4615-B3C9-4AAB6C40A947}"/>
              </a:ext>
            </a:extLst>
          </p:cNvPr>
          <p:cNvSpPr txBox="1">
            <a:spLocks/>
          </p:cNvSpPr>
          <p:nvPr/>
        </p:nvSpPr>
        <p:spPr>
          <a:xfrm>
            <a:off x="1475656" y="145086"/>
            <a:ext cx="6469434" cy="369333"/>
          </a:xfrm>
          <a:prstGeom prst="rect">
            <a:avLst/>
          </a:prstGeom>
          <a:noFill/>
          <a:ln>
            <a:noFill/>
            <a:prstDash val="sysDash"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682918D-D2B6-420A-AFE2-9A4D998D9374}"/>
              </a:ext>
            </a:extLst>
          </p:cNvPr>
          <p:cNvSpPr/>
          <p:nvPr/>
        </p:nvSpPr>
        <p:spPr>
          <a:xfrm>
            <a:off x="2771800" y="267493"/>
            <a:ext cx="4176464" cy="36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Этапы бюджетного процесса</a:t>
            </a:r>
          </a:p>
        </p:txBody>
      </p:sp>
      <p:pic>
        <p:nvPicPr>
          <p:cNvPr id="9" name="Рисунок 8" descr="https://cf.ppt-online.org/files/slide/q/qBesz2JaHo9b75IUlvXGCg8QWF6uxjD0NEKthm/slide-102.jpg">
            <a:extLst>
              <a:ext uri="{FF2B5EF4-FFF2-40B4-BE49-F238E27FC236}">
                <a16:creationId xmlns:a16="http://schemas.microsoft.com/office/drawing/2014/main" id="{3214B097-8FFB-49C0-95BA-BE946362466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586" y="800916"/>
            <a:ext cx="6912768" cy="380713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01743721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4BF4F5-2EB4-4543-8F60-B24D31E31C42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907704" y="116854"/>
            <a:ext cx="6120680" cy="760250"/>
          </a:xfrm>
          <a:prstGeom prst="rect">
            <a:avLst/>
          </a:prstGeom>
          <a:noFill/>
          <a:ln>
            <a:solidFill>
              <a:schemeClr val="accent1"/>
            </a:solidFill>
            <a:prstDash val="sysDash"/>
          </a:ln>
          <a:effectLst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формирования районного бюджета </a:t>
            </a:r>
          </a:p>
          <a:p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  <a:p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и плановый период 2026 и 2027 годов</a:t>
            </a:r>
          </a:p>
        </p:txBody>
      </p:sp>
      <p:sp>
        <p:nvSpPr>
          <p:cNvPr id="18" name="Скругленный прямоугольник 4"/>
          <p:cNvSpPr/>
          <p:nvPr/>
        </p:nvSpPr>
        <p:spPr>
          <a:xfrm>
            <a:off x="3976736" y="1054704"/>
            <a:ext cx="2088233" cy="259051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53340" tIns="53340" rIns="53340" bIns="53340" numCol="1" spcCol="1270" anchor="ctr" anchorCtr="0">
            <a:noAutofit/>
          </a:bodyPr>
          <a:lstStyle/>
          <a:p>
            <a:pPr algn="ctr" defTabSz="466725">
              <a:spcBef>
                <a:spcPct val="0"/>
              </a:spcBef>
            </a:pPr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бюджета подготовлен в соответствии с  Бюджетным кодексом РФ, Уставом ВМР,</a:t>
            </a:r>
          </a:p>
          <a:p>
            <a:pPr algn="ctr" defTabSz="466725">
              <a:spcBef>
                <a:spcPct val="0"/>
              </a:spcBef>
            </a:pPr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Положением о бюджетном процессе в Волховском муниципальном районе, перечнем муниципальных программ, подлежащих финансированию в </a:t>
            </a:r>
          </a:p>
          <a:p>
            <a:pPr algn="ctr" defTabSz="466725">
              <a:spcBef>
                <a:spcPct val="0"/>
              </a:spcBef>
            </a:pPr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2025-2027 годах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1547662" y="1063706"/>
            <a:ext cx="2088234" cy="25736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45720" tIns="45720" rIns="45720" bIns="45720" numCol="1" spcCol="1270" anchor="ctr" anchorCtr="0">
            <a:noAutofit/>
          </a:bodyPr>
          <a:lstStyle/>
          <a:p>
            <a:pPr algn="ctr" defTabSz="400050">
              <a:spcBef>
                <a:spcPct val="0"/>
              </a:spcBef>
            </a:pPr>
            <a:r>
              <a:rPr lang="ru-RU" altLang="ru-RU" sz="1100" b="1" i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Проект бюджета            </a:t>
            </a:r>
          </a:p>
          <a:p>
            <a:pPr algn="ctr" defTabSz="400050">
              <a:spcBef>
                <a:spcPct val="0"/>
              </a:spcBef>
            </a:pPr>
            <a:r>
              <a:rPr lang="ru-RU" altLang="ru-RU" sz="1100" b="1" i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    на 2025 год и плановый период 2026 и 2027 годов</a:t>
            </a:r>
          </a:p>
          <a:p>
            <a:pPr algn="ctr" defTabSz="400050">
              <a:spcBef>
                <a:spcPct val="0"/>
              </a:spcBef>
            </a:pPr>
            <a:r>
              <a:rPr lang="ru-RU" altLang="ru-RU" sz="1100" b="1" i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подготовлен на основании постановления администрации </a:t>
            </a:r>
          </a:p>
          <a:p>
            <a:pPr algn="ctr" defTabSz="400050">
              <a:spcBef>
                <a:spcPct val="0"/>
              </a:spcBef>
            </a:pPr>
            <a:r>
              <a:rPr lang="ru-RU" altLang="ru-RU" sz="1100" b="1" i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от 24</a:t>
            </a:r>
            <a:r>
              <a:rPr lang="en-US" altLang="ru-RU" sz="1100" b="1" i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100" b="1" i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мая 2024 года №1723</a:t>
            </a:r>
          </a:p>
          <a:p>
            <a:pPr algn="ctr" defTabSz="400050">
              <a:spcBef>
                <a:spcPct val="0"/>
              </a:spcBef>
            </a:pPr>
            <a:r>
              <a:rPr lang="ru-RU" altLang="ru-RU" sz="1100" b="1" i="1" dirty="0">
                <a:solidFill>
                  <a:srgbClr val="002060"/>
                </a:solidFill>
                <a:latin typeface="Times New Roman" pitchFamily="18" charset="0"/>
                <a:cs typeface="Times New Roman" panose="02020603050405020304" pitchFamily="18" charset="0"/>
              </a:rPr>
              <a:t> «О разработке проекта бюджета Волховского муниципального района на 2025 год и на плановый период 2026 и 2027 годов»</a:t>
            </a:r>
            <a:endParaRPr lang="ru-RU" sz="11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Скругленный прямоугольник 4"/>
          <p:cNvSpPr/>
          <p:nvPr/>
        </p:nvSpPr>
        <p:spPr>
          <a:xfrm>
            <a:off x="6384264" y="1054703"/>
            <a:ext cx="1932152" cy="25905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algn="ctr" defTabSz="60007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84264" y="1091076"/>
            <a:ext cx="1962124" cy="206979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 defTabSz="466725">
              <a:spcBef>
                <a:spcPct val="0"/>
              </a:spcBef>
            </a:pPr>
            <a:endParaRPr lang="ru-RU" sz="9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466725">
              <a:spcBef>
                <a:spcPct val="0"/>
              </a:spcBef>
            </a:pPr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формировался в соответствии с  основными </a:t>
            </a:r>
          </a:p>
          <a:p>
            <a:pPr algn="ctr" defTabSz="466725">
              <a:spcBef>
                <a:spcPct val="0"/>
              </a:spcBef>
            </a:pPr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направлениями бюджетной и налоговой политики Волховского </a:t>
            </a:r>
          </a:p>
          <a:p>
            <a:pPr algn="ctr" defTabSz="466725">
              <a:spcBef>
                <a:spcPct val="0"/>
              </a:spcBef>
            </a:pPr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района,</a:t>
            </a:r>
          </a:p>
          <a:p>
            <a:pPr algn="ctr" defTabSz="466725">
              <a:spcBef>
                <a:spcPct val="0"/>
              </a:spcBef>
            </a:pPr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показателями прогноза социально-экономического развития Волховского муниципального района </a:t>
            </a:r>
          </a:p>
          <a:p>
            <a:pPr algn="ctr" defTabSz="466725">
              <a:spcBef>
                <a:spcPct val="0"/>
              </a:spcBef>
            </a:pPr>
            <a:r>
              <a:rPr lang="ru-RU" sz="11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2025-2027 годы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016321" y="4675261"/>
            <a:ext cx="936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14" name="Рисунок 13" descr="Picture background">
            <a:extLst>
              <a:ext uri="{FF2B5EF4-FFF2-40B4-BE49-F238E27FC236}">
                <a16:creationId xmlns:a16="http://schemas.microsoft.com/office/drawing/2014/main" id="{8FFF0567-00A9-4F6D-80C7-CEDD7FFF871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236" y="3746367"/>
            <a:ext cx="1932152" cy="120164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5" name="Рисунок 14" descr="Picture background">
            <a:extLst>
              <a:ext uri="{FF2B5EF4-FFF2-40B4-BE49-F238E27FC236}">
                <a16:creationId xmlns:a16="http://schemas.microsoft.com/office/drawing/2014/main" id="{9CC4C12F-30F7-4415-A7FC-708528D4AB5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334" y="3677864"/>
            <a:ext cx="1642865" cy="127015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16" name="Рисунок 15" descr="Budget 2025 new year on wooden blocks and office business concept background. 2025 Budget planning and allocation concept concept. 2025 New year resolutions, goals">
            <a:extLst>
              <a:ext uri="{FF2B5EF4-FFF2-40B4-BE49-F238E27FC236}">
                <a16:creationId xmlns:a16="http://schemas.microsoft.com/office/drawing/2014/main" id="{4706E03C-C794-4E60-98ED-A36023536F0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98" y="3645220"/>
            <a:ext cx="1872207" cy="131064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8468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90402" y="4634020"/>
            <a:ext cx="752971" cy="273844"/>
          </a:xfrm>
        </p:spPr>
        <p:txBody>
          <a:bodyPr/>
          <a:lstStyle/>
          <a:p>
            <a:pPr algn="r"/>
            <a:r>
              <a:rPr lang="ru-RU" sz="1400" b="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20325" y="1076132"/>
            <a:ext cx="5993449" cy="3462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районного бюджета Волховского муниципального района Ленинградской области на 2025 год и плановый период 2026 и 2027 годов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658">
            <a:off x="2236198" y="1461425"/>
            <a:ext cx="562955" cy="32403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804926" y="1458167"/>
            <a:ext cx="5988156" cy="2077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Прогнозируемые доходы районного бюджета на 2025 год и плановый период 2026 и 2027 годов 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658">
            <a:off x="2242298" y="1798332"/>
            <a:ext cx="562955" cy="32403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818094" y="1722869"/>
            <a:ext cx="5991199" cy="3462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Нормативы распределения доходов между бюджетами Волховского муниципального района на 2025 год</a:t>
            </a:r>
          </a:p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плановый период 2026 и 2027 годов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00305" y="1821154"/>
            <a:ext cx="880673" cy="263902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ru-RU" sz="11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658">
            <a:off x="2214446" y="2220714"/>
            <a:ext cx="562955" cy="32403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811503" y="2126071"/>
            <a:ext cx="6002271" cy="4847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Объём и распределение бюджетных ассигнований бюджета, адресную программу капитальных вложений и ремонтных работ, объем ассигнований дорожного фонда, резервный фонд администрации Волховского муниципального района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05051" y="2201330"/>
            <a:ext cx="884509" cy="26390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817787" y="2647712"/>
            <a:ext cx="5987693" cy="3462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установления отдельных расходных обязательств  и использования бюджетных ассигнований (порядок предоставления субсидий ЮЛ, МСП, ФЛ утверждается НПА администрации ВМР)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306149" y="2578734"/>
            <a:ext cx="863941" cy="451187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</a:t>
            </a:r>
          </a:p>
          <a:p>
            <a:pPr algn="ctr"/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5,6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8212">
            <a:off x="2183995" y="2665619"/>
            <a:ext cx="562955" cy="34346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658">
            <a:off x="2233700" y="3179935"/>
            <a:ext cx="523856" cy="30008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2817324" y="3028680"/>
            <a:ext cx="6010208" cy="4847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Формы, цели и объем межбюджетных трансфертов бюджетам муниципальных образований и порядки предоставления иных межбюджетных трансфертов, в том числе на выплату зарплат с начислениями МО Волховского муниципального района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296982" y="3175812"/>
            <a:ext cx="872267" cy="26390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7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294744" y="3999064"/>
            <a:ext cx="905121" cy="26390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9</a:t>
            </a: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8889">
            <a:off x="2204809" y="4343619"/>
            <a:ext cx="581638" cy="39405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818201" y="4005704"/>
            <a:ext cx="6015545" cy="3462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предел внутреннего долга Волховского муниципального района, объём расходов на обслуживание муниципального долга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658">
            <a:off x="2241837" y="1122166"/>
            <a:ext cx="562955" cy="32403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295274" y="3592334"/>
            <a:ext cx="885704" cy="263902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8</a:t>
            </a:r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658">
            <a:off x="2238838" y="3601891"/>
            <a:ext cx="562955" cy="324036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2826678" y="3579387"/>
            <a:ext cx="6015546" cy="3462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бюджетных кредитов бюджетам других уровней на покрытие временных кассовых разрывов, возникающих при исполнении бюджетов поселений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303117" y="4384800"/>
            <a:ext cx="896266" cy="263902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10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9658">
            <a:off x="2242298" y="4019803"/>
            <a:ext cx="562955" cy="32403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2811868" y="4403804"/>
            <a:ext cx="6015136" cy="20774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9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Заключительные положения об опубликовании и контроле за данным решением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49249" y="112517"/>
            <a:ext cx="7071223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основных характеристик проекта районного бюджета </a:t>
            </a:r>
          </a:p>
          <a:p>
            <a:pPr algn="ctr"/>
            <a:r>
              <a:rPr lang="ru-RU" sz="16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Волховского</a:t>
            </a:r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</a:t>
            </a:r>
          </a:p>
          <a:p>
            <a:pPr algn="ctr"/>
            <a:r>
              <a: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и плановый период 2026 и 2027 годов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04794" y="1112933"/>
            <a:ext cx="888705" cy="26390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92778" y="1475510"/>
            <a:ext cx="880673" cy="263902"/>
          </a:xfrm>
          <a:prstGeom prst="flowChartAlternateProcess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8580" tIns="34290" rIns="68580" bIns="34290" rtlCol="0">
            <a:spAutoFit/>
          </a:bodyPr>
          <a:lstStyle/>
          <a:p>
            <a:r>
              <a:rPr lang="ru-RU" sz="11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</a:t>
            </a:r>
          </a:p>
        </p:txBody>
      </p:sp>
    </p:spTree>
    <p:extLst>
      <p:ext uri="{BB962C8B-B14F-4D97-AF65-F5344CB8AC3E}">
        <p14:creationId xmlns:p14="http://schemas.microsoft.com/office/powerpoint/2010/main" val="29054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17930</TotalTime>
  <Words>9761</Words>
  <Application>Microsoft Office PowerPoint</Application>
  <PresentationFormat>Экран (16:9)</PresentationFormat>
  <Paragraphs>1141</Paragraphs>
  <Slides>48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5" baseType="lpstr">
      <vt:lpstr>Arial</vt:lpstr>
      <vt:lpstr>Calibri</vt:lpstr>
      <vt:lpstr>Cambria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Прогнозируемые расходы  районного бюджета  Волховского муниципального района на 2025 год и плановый период 2026 и 2027 годов</vt:lpstr>
      <vt:lpstr>Формирование расходов районного бюджета  Волховского муниципального района на 2025 год и плановый период 2026 и 2027 годов</vt:lpstr>
      <vt:lpstr>Презентация PowerPoint</vt:lpstr>
      <vt:lpstr>Презентация PowerPoint</vt:lpstr>
      <vt:lpstr>Муниципальные программы  районного бюджета  Волховского муниципального района на 2025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Korchagina</dc:creator>
  <cp:lastModifiedBy>Korchagina</cp:lastModifiedBy>
  <cp:revision>2191</cp:revision>
  <cp:lastPrinted>2023-12-20T08:38:10Z</cp:lastPrinted>
  <dcterms:created xsi:type="dcterms:W3CDTF">2016-11-17T08:06:00Z</dcterms:created>
  <dcterms:modified xsi:type="dcterms:W3CDTF">2024-12-24T07:04:35Z</dcterms:modified>
</cp:coreProperties>
</file>