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5"/>
  </p:notesMasterIdLst>
  <p:sldIdLst>
    <p:sldId id="257" r:id="rId2"/>
    <p:sldId id="336" r:id="rId3"/>
    <p:sldId id="338" r:id="rId4"/>
    <p:sldId id="343" r:id="rId5"/>
    <p:sldId id="344" r:id="rId6"/>
    <p:sldId id="339" r:id="rId7"/>
    <p:sldId id="340" r:id="rId8"/>
    <p:sldId id="341" r:id="rId9"/>
    <p:sldId id="342" r:id="rId10"/>
    <p:sldId id="256" r:id="rId11"/>
    <p:sldId id="258" r:id="rId12"/>
    <p:sldId id="319" r:id="rId13"/>
    <p:sldId id="261" r:id="rId14"/>
    <p:sldId id="263" r:id="rId15"/>
    <p:sldId id="320" r:id="rId16"/>
    <p:sldId id="323" r:id="rId17"/>
    <p:sldId id="321" r:id="rId18"/>
    <p:sldId id="322" r:id="rId19"/>
    <p:sldId id="330" r:id="rId20"/>
    <p:sldId id="269" r:id="rId21"/>
    <p:sldId id="270" r:id="rId22"/>
    <p:sldId id="331" r:id="rId23"/>
    <p:sldId id="276" r:id="rId24"/>
    <p:sldId id="306" r:id="rId25"/>
    <p:sldId id="279" r:id="rId26"/>
    <p:sldId id="311" r:id="rId27"/>
    <p:sldId id="280" r:id="rId28"/>
    <p:sldId id="281" r:id="rId29"/>
    <p:sldId id="282" r:id="rId30"/>
    <p:sldId id="283" r:id="rId31"/>
    <p:sldId id="301" r:id="rId32"/>
    <p:sldId id="302" r:id="rId33"/>
    <p:sldId id="332" r:id="rId34"/>
    <p:sldId id="325" r:id="rId35"/>
    <p:sldId id="286" r:id="rId36"/>
    <p:sldId id="303" r:id="rId37"/>
    <p:sldId id="326" r:id="rId38"/>
    <p:sldId id="289" r:id="rId39"/>
    <p:sldId id="285" r:id="rId40"/>
    <p:sldId id="291" r:id="rId41"/>
    <p:sldId id="292" r:id="rId42"/>
    <p:sldId id="333" r:id="rId43"/>
    <p:sldId id="335" r:id="rId44"/>
    <p:sldId id="337" r:id="rId45"/>
    <p:sldId id="316" r:id="rId46"/>
    <p:sldId id="327" r:id="rId47"/>
    <p:sldId id="328" r:id="rId48"/>
    <p:sldId id="334" r:id="rId49"/>
    <p:sldId id="295" r:id="rId50"/>
    <p:sldId id="296" r:id="rId51"/>
    <p:sldId id="324" r:id="rId52"/>
    <p:sldId id="329" r:id="rId53"/>
    <p:sldId id="297" r:id="rId54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9" userDrawn="1">
          <p15:clr>
            <a:srgbClr val="A4A3A4"/>
          </p15:clr>
        </p15:guide>
        <p15:guide id="2" pos="2153" userDrawn="1">
          <p15:clr>
            <a:srgbClr val="A4A3A4"/>
          </p15:clr>
        </p15:guide>
        <p15:guide id="3" orient="horz" pos="3140" userDrawn="1">
          <p15:clr>
            <a:srgbClr val="A4A3A4"/>
          </p15:clr>
        </p15:guide>
        <p15:guide id="4" orient="horz" pos="3126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pos="2143" userDrawn="1">
          <p15:clr>
            <a:srgbClr val="A4A3A4"/>
          </p15:clr>
        </p15:guide>
        <p15:guide id="7" orient="horz" pos="3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9C2"/>
    <a:srgbClr val="BCF2F1"/>
    <a:srgbClr val="FF3300"/>
    <a:srgbClr val="FF9933"/>
    <a:srgbClr val="C8D7EA"/>
    <a:srgbClr val="FFCCFF"/>
    <a:srgbClr val="296D29"/>
    <a:srgbClr val="000000"/>
    <a:srgbClr val="CCFFFF"/>
    <a:srgbClr val="F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2362" autoAdjust="0"/>
  </p:normalViewPr>
  <p:slideViewPr>
    <p:cSldViewPr>
      <p:cViewPr varScale="1">
        <p:scale>
          <a:sx n="150" d="100"/>
          <a:sy n="150" d="100"/>
        </p:scale>
        <p:origin x="516" y="126"/>
      </p:cViewPr>
      <p:guideLst>
        <p:guide orient="horz" pos="2164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94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39"/>
        <p:guide pos="2153"/>
        <p:guide orient="horz" pos="3140"/>
        <p:guide orient="horz" pos="3126"/>
        <p:guide orient="horz" pos="3127"/>
        <p:guide pos="2143"/>
        <p:guide orient="horz" pos="3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01677591378749E-2"/>
          <c:y val="0.1943948051893605"/>
          <c:w val="0.7979623097433618"/>
          <c:h val="0.50844840731955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8.0611876458171316E-3"/>
                  <c:y val="-1.2723953103743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73511276524831"/>
                      <c:h val="6.67873904995880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7E-465C-A77E-13CA6F13B445}"/>
                </c:ext>
              </c:extLst>
            </c:dLbl>
            <c:dLbl>
              <c:idx val="1"/>
              <c:layout>
                <c:manualLayout>
                  <c:x val="-3.6370958782357517E-4"/>
                  <c:y val="2.3485336010883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16648150205534E-2"/>
                      <c:h val="5.34765005146178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7E-465C-A77E-13CA6F13B445}"/>
                </c:ext>
              </c:extLst>
            </c:dLbl>
            <c:dLbl>
              <c:idx val="2"/>
              <c:layout>
                <c:manualLayout>
                  <c:x val="4.1373180757693587E-3"/>
                  <c:y val="6.8640172056354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7E-465C-A77E-13CA6F13B445}"/>
                </c:ext>
              </c:extLst>
            </c:dLbl>
            <c:dLbl>
              <c:idx val="3"/>
              <c:layout>
                <c:manualLayout>
                  <c:x val="-1.4701144317298077E-3"/>
                  <c:y val="-2.778333853890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444033996222645E-2"/>
                      <c:h val="7.67705579883157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27E-465C-A77E-13CA6F13B445}"/>
                </c:ext>
              </c:extLst>
            </c:dLbl>
            <c:dLbl>
              <c:idx val="4"/>
              <c:layout>
                <c:manualLayout>
                  <c:x val="-1.2933598692026977E-16"/>
                  <c:y val="6.6554449924851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82-4E2B-8F3F-8CF3B6039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2026 год                                            1 607 495.1 тыс. руб.</c:v>
                </c:pt>
                <c:pt idx="1">
                  <c:v>2027 год                                           1 736 122.3 тыс. руб.</c:v>
                </c:pt>
                <c:pt idx="2">
                  <c:v>2028 год                                          1 918 742.7 тыс. руб.</c:v>
                </c:pt>
              </c:strCache>
            </c:strRef>
          </c:cat>
          <c:val>
            <c:numRef>
              <c:f>Лист1!$B$2:$B$6</c:f>
              <c:numCache>
                <c:formatCode>#\ ##0.0\ _₽;\-#\ ##0.0\ _₽</c:formatCode>
                <c:ptCount val="3"/>
                <c:pt idx="0" formatCode="#\ ##0.0_ ;\-#\ ##0.0\ ">
                  <c:v>1509456.7</c:v>
                </c:pt>
                <c:pt idx="1">
                  <c:v>1636457.4</c:v>
                </c:pt>
                <c:pt idx="2">
                  <c:v>1817762.3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35-4BDA-8418-3B38D74F88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148872347516942E-2"/>
                  <c:y val="-1.51539766021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420953227419176E-2"/>
                      <c:h val="4.68210555221327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27E-465C-A77E-13CA6F13B445}"/>
                </c:ext>
              </c:extLst>
            </c:dLbl>
            <c:dLbl>
              <c:idx val="1"/>
              <c:layout>
                <c:manualLayout>
                  <c:x val="1.3126458171314298E-2"/>
                  <c:y val="-9.9118965817216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7E-465C-A77E-13CA6F13B445}"/>
                </c:ext>
              </c:extLst>
            </c:dLbl>
            <c:dLbl>
              <c:idx val="2"/>
              <c:layout>
                <c:manualLayout>
                  <c:x val="1.1912479369417145E-2"/>
                  <c:y val="-1.5757138095767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7E-465C-A77E-13CA6F13B445}"/>
                </c:ext>
              </c:extLst>
            </c:dLbl>
            <c:dLbl>
              <c:idx val="3"/>
              <c:layout>
                <c:manualLayout>
                  <c:x val="5.4653148504690777E-3"/>
                  <c:y val="-1.8156315964892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7E-465C-A77E-13CA6F13B445}"/>
                </c:ext>
              </c:extLst>
            </c:dLbl>
            <c:dLbl>
              <c:idx val="4"/>
              <c:layout>
                <c:manualLayout>
                  <c:x val="8.8184646150427735E-3"/>
                  <c:y val="-1.6638612481212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50-49AF-A0C5-E735590B8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2026 год                                            1 607 495.1 тыс. руб.</c:v>
                </c:pt>
                <c:pt idx="1">
                  <c:v>2027 год                                           1 736 122.3 тыс. руб.</c:v>
                </c:pt>
                <c:pt idx="2">
                  <c:v>2028 год                                          1 918 742.7 тыс. руб.</c:v>
                </c:pt>
              </c:strCache>
            </c:strRef>
          </c:cat>
          <c:val>
            <c:numRef>
              <c:f>Лист1!$C$2:$C$6</c:f>
              <c:numCache>
                <c:formatCode>#\ ##0.0\ _₽;\-#\ ##0.0\ _₽</c:formatCode>
                <c:ptCount val="3"/>
                <c:pt idx="0">
                  <c:v>98038.399999999994</c:v>
                </c:pt>
                <c:pt idx="1">
                  <c:v>99664.9</c:v>
                </c:pt>
                <c:pt idx="2">
                  <c:v>100980.4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35-4BDA-8418-3B38D74F88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198888832"/>
        <c:axId val="200283264"/>
      </c:barChart>
      <c:catAx>
        <c:axId val="19888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0283264"/>
        <c:crosses val="autoZero"/>
        <c:auto val="1"/>
        <c:lblAlgn val="ctr"/>
        <c:lblOffset val="100"/>
        <c:noMultiLvlLbl val="0"/>
      </c:catAx>
      <c:valAx>
        <c:axId val="200283264"/>
        <c:scaling>
          <c:orientation val="minMax"/>
        </c:scaling>
        <c:delete val="1"/>
        <c:axPos val="l"/>
        <c:majorGridlines/>
        <c:numFmt formatCode="#\ ##0.0_ ;\-#\ ##0.0\ " sourceLinked="1"/>
        <c:majorTickMark val="out"/>
        <c:minorTickMark val="none"/>
        <c:tickLblPos val="none"/>
        <c:crossAx val="198888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521093991920518"/>
          <c:y val="6.7388863923908957E-2"/>
          <c:w val="0.46426276709995185"/>
          <c:h val="7.3743381746970066E-2"/>
        </c:manualLayout>
      </c:layout>
      <c:overlay val="0"/>
      <c:txPr>
        <a:bodyPr/>
        <a:lstStyle/>
        <a:p>
          <a:pPr>
            <a:defRPr sz="10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17183804974049"/>
          <c:y val="0.22331227662788233"/>
          <c:w val="0.58072962131191763"/>
          <c:h val="0.56880033180818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  <a:contourClr>
                <a:srgbClr val="000000"/>
              </a:contourClr>
            </a:sp3d>
          </c:spPr>
          <c:explosion val="33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49-49E7-92C7-EF98525242A3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949-49E7-92C7-EF98525242A3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949-49E7-92C7-EF98525242A3}"/>
              </c:ext>
            </c:extLst>
          </c:dPt>
          <c:dPt>
            <c:idx val="3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A949-49E7-92C7-EF98525242A3}"/>
              </c:ext>
            </c:extLst>
          </c:dPt>
          <c:dPt>
            <c:idx val="4"/>
            <c:bubble3D val="0"/>
            <c:explosion val="23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49-49E7-92C7-EF98525242A3}"/>
              </c:ext>
            </c:extLst>
          </c:dPt>
          <c:dPt>
            <c:idx val="5"/>
            <c:bubble3D val="0"/>
            <c:explosion val="22"/>
            <c:spPr>
              <a:solidFill>
                <a:srgbClr val="CCCC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949-49E7-92C7-EF98525242A3}"/>
              </c:ext>
            </c:extLst>
          </c:dPt>
          <c:dPt>
            <c:idx val="6"/>
            <c:bubble3D val="0"/>
            <c:explosion val="22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A949-49E7-92C7-EF98525242A3}"/>
              </c:ext>
            </c:extLst>
          </c:dPt>
          <c:dPt>
            <c:idx val="7"/>
            <c:bubble3D val="0"/>
            <c:explosion val="19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949-49E7-92C7-EF98525242A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A949-49E7-92C7-EF98525242A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949-49E7-92C7-EF98525242A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A949-49E7-92C7-EF98525242A3}"/>
              </c:ext>
            </c:extLst>
          </c:dPt>
          <c:dLbls>
            <c:dLbl>
              <c:idx val="0"/>
              <c:layout>
                <c:manualLayout>
                  <c:x val="6.0872391505078345E-2"/>
                  <c:y val="-0.128733548614248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49-49E7-92C7-EF98525242A3}"/>
                </c:ext>
              </c:extLst>
            </c:dLbl>
            <c:dLbl>
              <c:idx val="1"/>
              <c:layout>
                <c:manualLayout>
                  <c:x val="-0.6622921527237714"/>
                  <c:y val="-9.80727863188070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49-49E7-92C7-EF98525242A3}"/>
                </c:ext>
              </c:extLst>
            </c:dLbl>
            <c:dLbl>
              <c:idx val="2"/>
              <c:layout>
                <c:manualLayout>
                  <c:x val="9.5344688883774814E-2"/>
                  <c:y val="-7.802032118812644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182 903.0
4.88%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949-49E7-92C7-EF98525242A3}"/>
                </c:ext>
              </c:extLst>
            </c:dLbl>
            <c:dLbl>
              <c:idx val="3"/>
              <c:layout>
                <c:manualLayout>
                  <c:x val="0.10126107019854939"/>
                  <c:y val="0.112881159842955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49-49E7-92C7-EF98525242A3}"/>
                </c:ext>
              </c:extLst>
            </c:dLbl>
            <c:dLbl>
              <c:idx val="4"/>
              <c:layout>
                <c:manualLayout>
                  <c:x val="7.3653853275561967E-2"/>
                  <c:y val="0.346364481965984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49-49E7-92C7-EF98525242A3}"/>
                </c:ext>
              </c:extLst>
            </c:dLbl>
            <c:dLbl>
              <c:idx val="6"/>
              <c:layout>
                <c:manualLayout>
                  <c:x val="-5.4045229542396524E-2"/>
                  <c:y val="0.12967942805042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949-49E7-92C7-EF98525242A3}"/>
                </c:ext>
              </c:extLst>
            </c:dLbl>
            <c:dLbl>
              <c:idx val="7"/>
              <c:layout>
                <c:manualLayout>
                  <c:x val="-0.11484749769159742"/>
                  <c:y val="0.327944502943706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49-49E7-92C7-EF98525242A3}"/>
                </c:ext>
              </c:extLst>
            </c:dLbl>
            <c:dLbl>
              <c:idx val="8"/>
              <c:layout>
                <c:manualLayout>
                  <c:x val="-2.2600332409972314E-2"/>
                  <c:y val="-3.38552450401134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937240997229913"/>
                      <c:h val="0.17957600670632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949-49E7-92C7-EF98525242A3}"/>
                </c:ext>
              </c:extLst>
            </c:dLbl>
            <c:dLbl>
              <c:idx val="9"/>
              <c:layout>
                <c:manualLayout>
                  <c:x val="0.1480562880886426"/>
                  <c:y val="-1.95122839009120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43224376731302"/>
                      <c:h val="0.250303402098557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949-49E7-92C7-EF98525242A3}"/>
                </c:ext>
              </c:extLst>
            </c:dLbl>
            <c:dLbl>
              <c:idx val="10"/>
              <c:layout>
                <c:manualLayout>
                  <c:x val="0.20908262234533695"/>
                  <c:y val="-2.64766116864370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949-49E7-92C7-EF98525242A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Нац.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гос.и муниципального долга</c:v>
                </c:pt>
                <c:pt idx="10">
                  <c:v>МБТ </c:v>
                </c:pt>
              </c:strCache>
            </c: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501522.7</c:v>
                </c:pt>
                <c:pt idx="1">
                  <c:v>13332.6</c:v>
                </c:pt>
                <c:pt idx="2">
                  <c:v>182903</c:v>
                </c:pt>
                <c:pt idx="3">
                  <c:v>19432.2</c:v>
                </c:pt>
                <c:pt idx="4">
                  <c:v>355</c:v>
                </c:pt>
                <c:pt idx="5">
                  <c:v>2582968.2999999998</c:v>
                </c:pt>
                <c:pt idx="6">
                  <c:v>62420.9</c:v>
                </c:pt>
                <c:pt idx="7">
                  <c:v>154294.20000000001</c:v>
                </c:pt>
                <c:pt idx="8">
                  <c:v>6734.6</c:v>
                </c:pt>
                <c:pt idx="9">
                  <c:v>277.5</c:v>
                </c:pt>
                <c:pt idx="10">
                  <c:v>215802.9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949-49E7-92C7-EF98525242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002156971375807"/>
          <c:y val="0.37377993052571129"/>
          <c:w val="0.59962633120129494"/>
          <c:h val="0.586271168282889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  <a:contourClr>
                <a:srgbClr val="000000"/>
              </a:contourClr>
            </a:sp3d>
          </c:spPr>
          <c:explosion val="33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ED-42DE-BED0-3BE7F61BD083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2ED-42DE-BED0-3BE7F61BD083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2ED-42DE-BED0-3BE7F61BD083}"/>
              </c:ext>
            </c:extLst>
          </c:dPt>
          <c:dPt>
            <c:idx val="3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2ED-42DE-BED0-3BE7F61BD083}"/>
              </c:ext>
            </c:extLst>
          </c:dPt>
          <c:dPt>
            <c:idx val="4"/>
            <c:bubble3D val="0"/>
            <c:explosion val="23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2ED-42DE-BED0-3BE7F61BD083}"/>
              </c:ext>
            </c:extLst>
          </c:dPt>
          <c:dPt>
            <c:idx val="5"/>
            <c:bubble3D val="0"/>
            <c:explosion val="22"/>
            <c:spPr>
              <a:solidFill>
                <a:srgbClr val="CCCC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2ED-42DE-BED0-3BE7F61BD083}"/>
              </c:ext>
            </c:extLst>
          </c:dPt>
          <c:dPt>
            <c:idx val="6"/>
            <c:bubble3D val="0"/>
            <c:explosion val="22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52ED-42DE-BED0-3BE7F61BD083}"/>
              </c:ext>
            </c:extLst>
          </c:dPt>
          <c:dPt>
            <c:idx val="7"/>
            <c:bubble3D val="0"/>
            <c:explosion val="19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2ED-42DE-BED0-3BE7F61BD0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7FA-4E0E-845D-6DE039304B0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52ED-42DE-BED0-3BE7F61BD08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2ED-42DE-BED0-3BE7F61BD083}"/>
              </c:ext>
            </c:extLst>
          </c:dPt>
          <c:dLbls>
            <c:dLbl>
              <c:idx val="0"/>
              <c:layout>
                <c:manualLayout>
                  <c:x val="-0.1021834164358264"/>
                  <c:y val="-0.142444061186918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ED-42DE-BED0-3BE7F61BD083}"/>
                </c:ext>
              </c:extLst>
            </c:dLbl>
            <c:dLbl>
              <c:idx val="1"/>
              <c:layout>
                <c:manualLayout>
                  <c:x val="9.6627885503231762E-3"/>
                  <c:y val="-0.3480943364004361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ED-42DE-BED0-3BE7F61BD083}"/>
                </c:ext>
              </c:extLst>
            </c:dLbl>
            <c:dLbl>
              <c:idx val="2"/>
              <c:layout>
                <c:manualLayout>
                  <c:x val="8.2902456140350883E-2"/>
                  <c:y val="-0.2063682887968487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ED-42DE-BED0-3BE7F61BD083}"/>
                </c:ext>
              </c:extLst>
            </c:dLbl>
            <c:dLbl>
              <c:idx val="4"/>
              <c:layout>
                <c:manualLayout>
                  <c:x val="3.3902566943674974E-2"/>
                  <c:y val="0.202921598396573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ED-42DE-BED0-3BE7F61BD083}"/>
                </c:ext>
              </c:extLst>
            </c:dLbl>
            <c:dLbl>
              <c:idx val="6"/>
              <c:layout>
                <c:manualLayout>
                  <c:x val="-5.8117377654662974E-2"/>
                  <c:y val="0.103330899919115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ED-42DE-BED0-3BE7F61BD083}"/>
                </c:ext>
              </c:extLst>
            </c:dLbl>
            <c:dLbl>
              <c:idx val="7"/>
              <c:layout>
                <c:manualLayout>
                  <c:x val="-0.21199261311172668"/>
                  <c:y val="-6.08611283660405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ED-42DE-BED0-3BE7F61BD083}"/>
                </c:ext>
              </c:extLst>
            </c:dLbl>
            <c:dLbl>
              <c:idx val="9"/>
              <c:layout>
                <c:manualLayout>
                  <c:x val="-2.5834903047091411E-3"/>
                  <c:y val="-0.2643997755503801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ED-42DE-BED0-3BE7F61BD083}"/>
                </c:ext>
              </c:extLst>
            </c:dLbl>
            <c:dLbl>
              <c:idx val="10"/>
              <c:layout>
                <c:manualLayout>
                  <c:x val="6.5160627885503225E-2"/>
                  <c:y val="-3.894989105936091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МБТ 
244 457.0
6.37%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2ED-42DE-BED0-3BE7F61BD08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Нац.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гос.и муниципального долга</c:v>
                </c:pt>
                <c:pt idx="10">
                  <c:v>МБТ </c:v>
                </c:pt>
              </c:strCache>
            </c: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539544.69999999995</c:v>
                </c:pt>
                <c:pt idx="1">
                  <c:v>25721.4</c:v>
                </c:pt>
                <c:pt idx="2">
                  <c:v>172814.4</c:v>
                </c:pt>
                <c:pt idx="3">
                  <c:v>40738.199999999997</c:v>
                </c:pt>
                <c:pt idx="4">
                  <c:v>150</c:v>
                </c:pt>
                <c:pt idx="5">
                  <c:v>2540721</c:v>
                </c:pt>
                <c:pt idx="6">
                  <c:v>85444.1</c:v>
                </c:pt>
                <c:pt idx="7">
                  <c:v>151294.20000000001</c:v>
                </c:pt>
                <c:pt idx="8">
                  <c:v>32933.800000000003</c:v>
                </c:pt>
                <c:pt idx="9">
                  <c:v>277.5</c:v>
                </c:pt>
                <c:pt idx="10">
                  <c:v>244457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ED-42DE-BED0-3BE7F61BD08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123329588117041"/>
          <c:y val="0.50935732065546591"/>
          <c:w val="0.33848086819718443"/>
          <c:h val="0.32172428767943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3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535-415F-A381-B611B69AFF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535-415F-A381-B611B69AFF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535-415F-A381-B611B69AFF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535-415F-A381-B611B69AFF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535-415F-A381-B611B69AFFB7}"/>
              </c:ext>
            </c:extLst>
          </c:dPt>
          <c:dPt>
            <c:idx val="5"/>
            <c:bubble3D val="0"/>
            <c:spPr>
              <a:solidFill>
                <a:srgbClr val="C8D7EA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2">
                    <a:shade val="30000"/>
                    <a:satMod val="12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535-415F-A381-B611B69AFFB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535-415F-A381-B611B69AFFB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535-415F-A381-B611B69AFFB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B535-415F-A381-B611B69AFFB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535-415F-A381-B611B69AFFB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B535-415F-A381-B611B69AFFB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535-415F-A381-B611B69AFFB7}"/>
              </c:ext>
            </c:extLst>
          </c:dPt>
          <c:dLbls>
            <c:dLbl>
              <c:idx val="0"/>
              <c:layout>
                <c:manualLayout>
                  <c:x val="0.34086817921698415"/>
                  <c:y val="6.04601569633268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5-415F-A381-B611B69AFFB7}"/>
                </c:ext>
              </c:extLst>
            </c:dLbl>
            <c:dLbl>
              <c:idx val="1"/>
              <c:layout>
                <c:manualLayout>
                  <c:x val="0.36400554550542602"/>
                  <c:y val="-0.15968499722511093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МП ВМР «Управление муниципальными финансами и муниципальным долгом Волховского муниципального района»  214 596.9</a:t>
                    </a:r>
                    <a:r>
                      <a:rPr lang="ru-RU" sz="700" baseline="0" dirty="0"/>
                      <a:t> </a:t>
                    </a:r>
                    <a:r>
                      <a:rPr lang="ru-RU" sz="700" dirty="0"/>
                      <a:t>тыс. руб.
6.9%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5952458273867"/>
                      <c:h val="0.2353152372218647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B535-415F-A381-B611B69AFFB7}"/>
                </c:ext>
              </c:extLst>
            </c:dLbl>
            <c:dLbl>
              <c:idx val="2"/>
              <c:layout>
                <c:manualLayout>
                  <c:x val="7.7994478600910175E-2"/>
                  <c:y val="8.45065326198664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35-415F-A381-B611B69AFFB7}"/>
                </c:ext>
              </c:extLst>
            </c:dLbl>
            <c:dLbl>
              <c:idx val="3"/>
              <c:layout>
                <c:manualLayout>
                  <c:x val="-1.0064395360683195E-3"/>
                  <c:y val="0.201003471313380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35-415F-A381-B611B69AFFB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35-415F-A381-B611B69AFFB7}"/>
                </c:ext>
              </c:extLst>
            </c:dLbl>
            <c:dLbl>
              <c:idx val="5"/>
              <c:layout>
                <c:manualLayout>
                  <c:x val="0.11976709086831024"/>
                  <c:y val="0.276367437604939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МП ВМР "Современное образование в Волховском муниципальном районе"               2</a:t>
                    </a:r>
                    <a:r>
                      <a:rPr lang="ru-RU" baseline="0" dirty="0">
                        <a:solidFill>
                          <a:srgbClr val="FF0000"/>
                        </a:solidFill>
                      </a:rPr>
                      <a:t> 453 768.1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тыс. руб.
79.8%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58222776085675"/>
                      <c:h val="0.159320455279173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535-415F-A381-B611B69AFFB7}"/>
                </c:ext>
              </c:extLst>
            </c:dLbl>
            <c:dLbl>
              <c:idx val="6"/>
              <c:layout>
                <c:manualLayout>
                  <c:x val="-0.11975634782718064"/>
                  <c:y val="0.3406795447208264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МП ВМР "Молодежь Волховского муниципального района«</a:t>
                    </a:r>
                  </a:p>
                  <a:p>
                    <a:r>
                      <a:rPr lang="ru-RU" sz="700" dirty="0"/>
                      <a:t> 1 730.0 тыс.руб.
0.1%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129360376809458"/>
                      <c:h val="0.13548368363111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B535-415F-A381-B611B69AFFB7}"/>
                </c:ext>
              </c:extLst>
            </c:dLbl>
            <c:dLbl>
              <c:idx val="7"/>
              <c:layout>
                <c:manualLayout>
                  <c:x val="-0.17973527050453514"/>
                  <c:y val="0.182859080278174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 МП ВМР "Развитие сельского хозяйства Волховского муниципального района"      </a:t>
                    </a:r>
                  </a:p>
                  <a:p>
                    <a:r>
                      <a:rPr lang="ru-RU" dirty="0"/>
                      <a:t>71 098.4 тыс. руб.
2.3 %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535-415F-A381-B611B69AFFB7}"/>
                </c:ext>
              </c:extLst>
            </c:dLbl>
            <c:dLbl>
              <c:idx val="8"/>
              <c:layout>
                <c:manualLayout>
                  <c:x val="-0.19896983406455887"/>
                  <c:y val="-0.107170397925200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34962955383379"/>
                      <c:h val="0.16450444900061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535-415F-A381-B611B69AFFB7}"/>
                </c:ext>
              </c:extLst>
            </c:dLbl>
            <c:dLbl>
              <c:idx val="9"/>
              <c:layout>
                <c:manualLayout>
                  <c:x val="-0.26200986840036644"/>
                  <c:y val="-0.24918210086122594"/>
                </c:manualLayout>
              </c:layout>
              <c:tx>
                <c:rich>
                  <a:bodyPr/>
                  <a:lstStyle/>
                  <a:p>
                    <a:fld id="{A9AA6123-39A5-4F7B-B48A-1192D88EA578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0.9%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504960994532366"/>
                      <c:h val="0.120330765717389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535-415F-A381-B611B69AFFB7}"/>
                </c:ext>
              </c:extLst>
            </c:dLbl>
            <c:dLbl>
              <c:idx val="10"/>
              <c:layout>
                <c:manualLayout>
                  <c:x val="-0.21913222954262943"/>
                  <c:y val="-0.36390696391422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03436179975763"/>
                      <c:h val="0.13869039803658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535-415F-A381-B611B69AFFB7}"/>
                </c:ext>
              </c:extLst>
            </c:dLbl>
            <c:dLbl>
              <c:idx val="11"/>
              <c:layout>
                <c:manualLayout>
                  <c:x val="-5.862267924109061E-2"/>
                  <c:y val="-0.292811063654216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«Энергосбережение и повышение энергоэффективности</a:t>
                    </a:r>
                    <a:r>
                      <a:rPr lang="ru-RU" baseline="0" dirty="0"/>
                      <a:t> на территории </a:t>
                    </a:r>
                    <a:r>
                      <a:rPr lang="ru-RU" dirty="0"/>
                      <a:t>Волховского муниципального района" 2 125.5 тыс. руб.
0.1%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208228959884959"/>
                      <c:h val="0.211739980129988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B535-415F-A381-B611B69AFFB7}"/>
                </c:ext>
              </c:extLst>
            </c:dLbl>
            <c:dLbl>
              <c:idx val="12"/>
              <c:layout>
                <c:manualLayout>
                  <c:x val="0.3584737309062096"/>
                  <c:y val="-0.2757231746234633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МП ВМР "Мероприятия по ликвидации борщевика Сосновского на территории муниципальных образований </a:t>
                    </a:r>
                    <a:r>
                      <a:rPr lang="ru-RU" sz="700" dirty="0" err="1"/>
                      <a:t>Волховского</a:t>
                    </a:r>
                    <a:r>
                      <a:rPr lang="ru-RU" sz="700" dirty="0"/>
                      <a:t> муниципального района" </a:t>
                    </a:r>
                  </a:p>
                  <a:p>
                    <a:r>
                      <a:rPr lang="ru-RU" sz="700" dirty="0"/>
                      <a:t>3 216.0 тыс. руб.
0.1%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139385209863498"/>
                      <c:h val="0.2092311612642686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8-FA6B-4ABE-A4EE-A298B59F950E}"/>
                </c:ext>
              </c:extLst>
            </c:dLbl>
            <c:dLbl>
              <c:idx val="13"/>
              <c:layout>
                <c:manualLayout>
                  <c:x val="0.12665102200384451"/>
                  <c:y val="-0.25450995835081835"/>
                </c:manualLayout>
              </c:layout>
              <c:tx>
                <c:rich>
                  <a:bodyPr/>
                  <a:lstStyle/>
                  <a:p>
                    <a:fld id="{231F41FD-1859-43CA-B57C-7F34E1BF2EAC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0.8%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94701580057348"/>
                      <c:h val="0.225360762384426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351A-4888-981D-B3B80F1DA01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Лист1!$A$2:$C$15</c:f>
              <c:multiLvlStrCache>
                <c:ptCount val="14"/>
                <c:lvl>
                  <c:pt idx="0">
                    <c:v>тыс.руб.</c:v>
                  </c:pt>
                  <c:pt idx="1">
                    <c:v>тыс.руб.</c:v>
                  </c:pt>
                  <c:pt idx="2">
                    <c:v>тыс.руб.</c:v>
                  </c:pt>
                  <c:pt idx="3">
                    <c:v>тыс.руб.</c:v>
                  </c:pt>
                  <c:pt idx="4">
                    <c:v>тыс.руб.</c:v>
                  </c:pt>
                  <c:pt idx="5">
                    <c:v>тыс.руб.</c:v>
                  </c:pt>
                  <c:pt idx="6">
                    <c:v>тыс.руб.</c:v>
                  </c:pt>
                  <c:pt idx="7">
                    <c:v>тыс.руб.</c:v>
                  </c:pt>
                  <c:pt idx="8">
                    <c:v>тыс.руб.</c:v>
                  </c:pt>
                  <c:pt idx="9">
                    <c:v>тыс.руб.</c:v>
                  </c:pt>
                  <c:pt idx="10">
                    <c:v>тыс.руб.</c:v>
                  </c:pt>
                  <c:pt idx="11">
                    <c:v>тыс.руб.</c:v>
                  </c:pt>
                  <c:pt idx="12">
                    <c:v>тыс.руб.</c:v>
                  </c:pt>
                  <c:pt idx="13">
                    <c:v>тыс.руб.</c:v>
                  </c:pt>
                </c:lvl>
                <c:lvl>
                  <c:pt idx="0">
                    <c:v>1 600.1</c:v>
                  </c:pt>
                  <c:pt idx="1">
                    <c:v>214 596.9</c:v>
                  </c:pt>
                  <c:pt idx="2">
                    <c:v>217 380.2</c:v>
                  </c:pt>
                  <c:pt idx="3">
                    <c:v>32 933.8</c:v>
                  </c:pt>
                  <c:pt idx="4">
                    <c:v>2 453 768.1</c:v>
                  </c:pt>
                  <c:pt idx="5">
                    <c:v>1 730.0</c:v>
                  </c:pt>
                  <c:pt idx="6">
                    <c:v>71 098.4</c:v>
                  </c:pt>
                  <c:pt idx="7">
                    <c:v>6 108.0</c:v>
                  </c:pt>
                  <c:pt idx="8">
                    <c:v>2 412.0</c:v>
                  </c:pt>
                  <c:pt idx="9">
                    <c:v>29 790.7</c:v>
                  </c:pt>
                  <c:pt idx="10">
                    <c:v>10 985.0</c:v>
                  </c:pt>
                  <c:pt idx="11">
                    <c:v>3 216.0</c:v>
                  </c:pt>
                  <c:pt idx="12">
                    <c:v>2 125.5</c:v>
                  </c:pt>
                  <c:pt idx="13">
                    <c:v>25 482.7</c:v>
                  </c:pt>
                </c:lvl>
                <c:lvl>
                  <c:pt idx="0">
                    <c:v>МП ВМР «Обеспечение качественным жильем граждан на территории Волховского муниципального района»</c:v>
                  </c:pt>
                  <c:pt idx="1">
                    <c:v>МП ВМР "Управление муниципальными финансами и муниципальным долгом Волховского муниципального района"</c:v>
                  </c:pt>
                  <c:pt idx="2">
                    <c:v>МП ВМР "Развитие культуры в Волховском муниципальном районе"</c:v>
                  </c:pt>
                  <c:pt idx="3">
                    <c:v>МП ВМР "Развитие физической культуры и спорта в Волховском муниципальном районе"</c:v>
                  </c:pt>
                  <c:pt idx="4">
                    <c:v>МП ВМР "Современное образование в Волховском муниципальном районе"</c:v>
                  </c:pt>
                  <c:pt idx="5">
                    <c:v>МП ВМР "Молодежь Волховского муниципального района"</c:v>
                  </c:pt>
                  <c:pt idx="6">
                    <c:v>МП ВМР "Развитие сельского хозяйства Волховского муниципального района"</c:v>
                  </c:pt>
                  <c:pt idx="7">
                    <c:v>МП ВМР "Стимулирование экономической активности в Волховском муниципальном районе"</c:v>
                  </c:pt>
                  <c:pt idx="8">
                    <c:v>МП  ВМР  «Развитие малого, среднего бизнеса и потребительского рынка Волховского муниципального района"</c:v>
                  </c:pt>
                  <c:pt idx="9">
                    <c:v>МП ВМР "Безопасность Волховского муниципального района"</c:v>
                  </c:pt>
                  <c:pt idx="10">
                    <c:v>МП ВМР "Устойчивое общественное развитие Волховского муниципального района"</c:v>
                  </c:pt>
                  <c:pt idx="11">
                    <c:v>МП ВМР "Мероприятия по ликвидации борщевика Сосновского на территории муниципальных образований Волховского муниципального района"</c:v>
                  </c:pt>
                  <c:pt idx="12">
                    <c:v>МП ВМР "Энергосбережение и повышение энергоэффективности на территории  Волховского муниципального района"</c:v>
                  </c:pt>
                  <c:pt idx="13">
                    <c:v>МП ВМР "Обеспечение устойчивого функционирования и развития  дорожной, коммунальной и инженерной инфраструкуры в Волховском муниципально районе"</c:v>
                  </c:pt>
                </c:lvl>
              </c:multiLvlStrCache>
            </c:multiLvlStrRef>
          </c:cat>
          <c:val>
            <c:numRef>
              <c:f>Лист1!$B$2:$B$15</c:f>
              <c:numCache>
                <c:formatCode>#\ ##0.0</c:formatCode>
                <c:ptCount val="14"/>
                <c:pt idx="0">
                  <c:v>1600.1</c:v>
                </c:pt>
                <c:pt idx="1">
                  <c:v>214596.9</c:v>
                </c:pt>
                <c:pt idx="2">
                  <c:v>217380.2</c:v>
                </c:pt>
                <c:pt idx="3">
                  <c:v>32933.800000000003</c:v>
                </c:pt>
                <c:pt idx="4">
                  <c:v>2453768.1</c:v>
                </c:pt>
                <c:pt idx="5">
                  <c:v>1730</c:v>
                </c:pt>
                <c:pt idx="6">
                  <c:v>71098.399999999994</c:v>
                </c:pt>
                <c:pt idx="7">
                  <c:v>6108</c:v>
                </c:pt>
                <c:pt idx="8">
                  <c:v>2412</c:v>
                </c:pt>
                <c:pt idx="9">
                  <c:v>29790.7</c:v>
                </c:pt>
                <c:pt idx="10">
                  <c:v>10985</c:v>
                </c:pt>
                <c:pt idx="11">
                  <c:v>3216</c:v>
                </c:pt>
                <c:pt idx="12">
                  <c:v>2125.5</c:v>
                </c:pt>
                <c:pt idx="13">
                  <c:v>25482.7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35-415F-A381-B611B69AFF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1117922634055"/>
          <c:y val="1.470684858193773E-2"/>
          <c:w val="0.68232375377458165"/>
          <c:h val="0.6455577106198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 на обеспечение деятельности органов МСУ 347 005.9  тыс.руб. (МБ 322 572.4 тыс. руб.,                    ОБ 24 433.5 тыс. руб.)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Администрация  </c:v>
                </c:pt>
                <c:pt idx="1">
                  <c:v>Комитет финансов  </c:v>
                </c:pt>
                <c:pt idx="2">
                  <c:v>КУМИ  </c:v>
                </c:pt>
                <c:pt idx="3">
                  <c:v>Совет депутатов ВМР</c:v>
                </c:pt>
                <c:pt idx="4">
                  <c:v>МКУ "Центр образования"</c:v>
                </c:pt>
                <c:pt idx="5">
                  <c:v>Комитет по образованию </c:v>
                </c:pt>
                <c:pt idx="6">
                  <c:v>КСО 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223855</c:v>
                </c:pt>
                <c:pt idx="1">
                  <c:v>43674</c:v>
                </c:pt>
                <c:pt idx="2">
                  <c:v>29857.8</c:v>
                </c:pt>
                <c:pt idx="3">
                  <c:v>24586.1</c:v>
                </c:pt>
                <c:pt idx="4">
                  <c:v>0</c:v>
                </c:pt>
                <c:pt idx="5">
                  <c:v>12396</c:v>
                </c:pt>
                <c:pt idx="6">
                  <c:v>12637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2-4ACB-8DA8-76515CADD4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непрограммные расходы 413 863.0 тыс.руб.)</c:v>
                </c:pt>
              </c:strCache>
            </c:strRef>
          </c:tx>
          <c:spPr>
            <a:solidFill>
              <a:srgbClr val="C8D7EA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Администрация  </c:v>
                </c:pt>
                <c:pt idx="1">
                  <c:v>Комитет финансов  </c:v>
                </c:pt>
                <c:pt idx="2">
                  <c:v>КУМИ  </c:v>
                </c:pt>
                <c:pt idx="3">
                  <c:v>Совет депутатов ВМР</c:v>
                </c:pt>
                <c:pt idx="4">
                  <c:v>МКУ "Центр образования"</c:v>
                </c:pt>
                <c:pt idx="5">
                  <c:v>Комитет по образованию </c:v>
                </c:pt>
                <c:pt idx="6">
                  <c:v>КСО 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324255.09999999998</c:v>
                </c:pt>
                <c:pt idx="1">
                  <c:v>45524.4</c:v>
                </c:pt>
                <c:pt idx="2">
                  <c:v>950</c:v>
                </c:pt>
                <c:pt idx="3">
                  <c:v>512.5</c:v>
                </c:pt>
                <c:pt idx="4">
                  <c:v>42621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F2-4ACB-8DA8-76515CADD4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4769152"/>
        <c:axId val="224770688"/>
        <c:axId val="0"/>
      </c:bar3DChart>
      <c:catAx>
        <c:axId val="224769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4770688"/>
        <c:crosses val="autoZero"/>
        <c:auto val="1"/>
        <c:lblAlgn val="ctr"/>
        <c:lblOffset val="100"/>
        <c:noMultiLvlLbl val="0"/>
      </c:catAx>
      <c:valAx>
        <c:axId val="22477068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4769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05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423851891703993E-2"/>
          <c:y val="0.10814599996305671"/>
          <c:w val="0.94796686862379276"/>
          <c:h val="0.607799646506174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cat>
            <c:strRef>
              <c:f>Лист1!$A$2:$A$11</c:f>
              <c:strCache>
                <c:ptCount val="9"/>
                <c:pt idx="0">
                  <c:v>НДФЛ 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 </c:v>
                </c:pt>
                <c:pt idx="4">
                  <c:v>Доходы от использования имущества</c:v>
                </c:pt>
                <c:pt idx="5">
                  <c:v>Платежи при использовании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9"/>
                <c:pt idx="0">
                  <c:v>1017484.8</c:v>
                </c:pt>
                <c:pt idx="1">
                  <c:v>13805</c:v>
                </c:pt>
                <c:pt idx="2">
                  <c:v>322193</c:v>
                </c:pt>
                <c:pt idx="3">
                  <c:v>13660</c:v>
                </c:pt>
                <c:pt idx="4">
                  <c:v>63723.6</c:v>
                </c:pt>
                <c:pt idx="5">
                  <c:v>4534.8</c:v>
                </c:pt>
                <c:pt idx="6">
                  <c:v>112.3</c:v>
                </c:pt>
                <c:pt idx="7">
                  <c:v>18182</c:v>
                </c:pt>
                <c:pt idx="8">
                  <c:v>1789.8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5-4BD8-9902-B647DD35BA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cat>
            <c:strRef>
              <c:f>Лист1!$A$2:$A$11</c:f>
              <c:strCache>
                <c:ptCount val="9"/>
                <c:pt idx="0">
                  <c:v>НДФЛ 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 </c:v>
                </c:pt>
                <c:pt idx="4">
                  <c:v>Доходы от использования имущества</c:v>
                </c:pt>
                <c:pt idx="5">
                  <c:v>Платежи при использовании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Лист1!$C$2:$C$11</c:f>
              <c:numCache>
                <c:formatCode>#\ ##0.0</c:formatCode>
                <c:ptCount val="9"/>
                <c:pt idx="0">
                  <c:v>1064684</c:v>
                </c:pt>
                <c:pt idx="1">
                  <c:v>15400.2</c:v>
                </c:pt>
                <c:pt idx="2">
                  <c:v>371352.5</c:v>
                </c:pt>
                <c:pt idx="3">
                  <c:v>58020</c:v>
                </c:pt>
                <c:pt idx="4">
                  <c:v>74405.399999999994</c:v>
                </c:pt>
                <c:pt idx="5">
                  <c:v>0</c:v>
                </c:pt>
                <c:pt idx="6">
                  <c:v>0</c:v>
                </c:pt>
                <c:pt idx="7">
                  <c:v>21843.200000000001</c:v>
                </c:pt>
                <c:pt idx="8">
                  <c:v>1789.8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5-4BD8-9902-B647DD35B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693632"/>
        <c:axId val="200695168"/>
        <c:axId val="0"/>
      </c:bar3DChart>
      <c:catAx>
        <c:axId val="2006936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00695168"/>
        <c:crosses val="autoZero"/>
        <c:auto val="1"/>
        <c:lblAlgn val="ctr"/>
        <c:lblOffset val="100"/>
        <c:noMultiLvlLbl val="0"/>
      </c:catAx>
      <c:valAx>
        <c:axId val="20069516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2006936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94783960376674"/>
          <c:y val="2.1741125182814583E-2"/>
          <c:w val="0.87567954964757111"/>
          <c:h val="0.502352548050741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BCF2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Единый с/х налог</c:v>
                </c:pt>
                <c:pt idx="4">
                  <c:v>Патент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1064684</c:v>
                </c:pt>
                <c:pt idx="1">
                  <c:v>15400.2</c:v>
                </c:pt>
                <c:pt idx="2">
                  <c:v>356838</c:v>
                </c:pt>
                <c:pt idx="3">
                  <c:v>237.5</c:v>
                </c:pt>
                <c:pt idx="4">
                  <c:v>14277</c:v>
                </c:pt>
                <c:pt idx="5">
                  <c:v>58020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A-4415-8AAB-ED2B062369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Единый с/х налог</c:v>
                </c:pt>
                <c:pt idx="4">
                  <c:v>Патент</c:v>
                </c:pt>
                <c:pt idx="5">
                  <c:v>Госпошлина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1177301.6000000001</c:v>
                </c:pt>
                <c:pt idx="1">
                  <c:v>20374.3</c:v>
                </c:pt>
                <c:pt idx="2">
                  <c:v>363973</c:v>
                </c:pt>
                <c:pt idx="3">
                  <c:v>238.5</c:v>
                </c:pt>
                <c:pt idx="4">
                  <c:v>14565</c:v>
                </c:pt>
                <c:pt idx="5">
                  <c:v>60005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6A-4415-8AAB-ED2B062369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rgbClr val="3D15E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Единый с/х налог</c:v>
                </c:pt>
                <c:pt idx="4">
                  <c:v>Патент</c:v>
                </c:pt>
                <c:pt idx="5">
                  <c:v>Госпошлина</c:v>
                </c:pt>
              </c:strCache>
            </c:strRef>
          </c:cat>
          <c:val>
            <c:numRef>
              <c:f>Лист1!$D$2:$D$7</c:f>
              <c:numCache>
                <c:formatCode>#\ ##0.0</c:formatCode>
                <c:ptCount val="6"/>
                <c:pt idx="0">
                  <c:v>1345367.5</c:v>
                </c:pt>
                <c:pt idx="1">
                  <c:v>20374.3</c:v>
                </c:pt>
                <c:pt idx="2">
                  <c:v>374889</c:v>
                </c:pt>
                <c:pt idx="3">
                  <c:v>239.5</c:v>
                </c:pt>
                <c:pt idx="4">
                  <c:v>14857</c:v>
                </c:pt>
                <c:pt idx="5">
                  <c:v>62035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A-4415-8AAB-ED2B062369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0814976"/>
        <c:axId val="200816512"/>
        <c:axId val="0"/>
      </c:bar3DChart>
      <c:catAx>
        <c:axId val="20081497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00816512"/>
        <c:crosses val="autoZero"/>
        <c:auto val="1"/>
        <c:lblAlgn val="ctr"/>
        <c:lblOffset val="100"/>
        <c:noMultiLvlLbl val="0"/>
      </c:catAx>
      <c:valAx>
        <c:axId val="20081651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600">
                <a:solidFill>
                  <a:srgbClr val="002060"/>
                </a:solidFill>
              </a:defRPr>
            </a:pPr>
            <a:endParaRPr lang="ru-RU"/>
          </a:p>
        </c:txPr>
        <c:crossAx val="2008149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01478623587286E-2"/>
          <c:y val="0"/>
          <c:w val="0.94739852137641267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CCFFFF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5.0297441698397144E-4"/>
                  <c:y val="0.33914887352082784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800" dirty="0"/>
                      <a:t>2026 год  </a:t>
                    </a:r>
                  </a:p>
                  <a:p>
                    <a:pPr>
                      <a:defRPr sz="9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800" dirty="0"/>
                      <a:t>1 509 456.7 тыс. руб. </a:t>
                    </a:r>
                    <a:r>
                      <a:rPr lang="ru-RU" sz="800" b="0" dirty="0"/>
                      <a:t>93.9% от собственных доходов</a:t>
                    </a:r>
                  </a:p>
                  <a:p>
                    <a:pPr>
                      <a:defRPr sz="9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sz="9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5706872812916"/>
                      <c:h val="0.647575564236148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7ED3-4465-826C-132569BA5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1509456.4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3-4459-948B-14AD818D8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 год2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8.5217804082374679E-5"/>
                  <c:y val="0.22593969860628221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2027 год </a:t>
                    </a:r>
                  </a:p>
                  <a:p>
                    <a:r>
                      <a:rPr lang="ru-RU" sz="800" dirty="0"/>
                      <a:t>1 636 457.4 тыс. руб. </a:t>
                    </a:r>
                    <a:r>
                      <a:rPr lang="ru-RU" sz="800" b="0" dirty="0"/>
                      <a:t>94.3%</a:t>
                    </a:r>
                    <a:r>
                      <a:rPr lang="ru-RU" sz="800" b="0" baseline="0" dirty="0"/>
                      <a:t> от собственных доходов</a:t>
                    </a:r>
                    <a:endParaRPr lang="ru-RU" sz="800" b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85490501055434"/>
                      <c:h val="0.680994448711705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FD47-4ABE-9089-1DE38E335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1636457.4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A3-4459-948B-14AD818D8D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 год22</c:v>
                </c:pt>
              </c:strCache>
            </c:strRef>
          </c:tx>
          <c:spPr>
            <a:solidFill>
              <a:srgbClr val="CCCCFF"/>
            </a:solidFill>
            <a:ln w="12700"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20684065406874E-3"/>
                  <c:y val="0.23242030973430694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2028 год </a:t>
                    </a:r>
                  </a:p>
                  <a:p>
                    <a:r>
                      <a:rPr lang="ru-RU" sz="800" dirty="0"/>
                      <a:t>1 817 762.3 тыс. руб. </a:t>
                    </a:r>
                    <a:r>
                      <a:rPr lang="ru-RU" sz="800" b="0" dirty="0"/>
                      <a:t>94.7% от собственных доходов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85490501055434"/>
                      <c:h val="0.5983693215543606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E3A3-4459-948B-14AD818D8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1817762.3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A3-4459-948B-14AD818D8D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0393472"/>
        <c:axId val="200395008"/>
      </c:barChart>
      <c:catAx>
        <c:axId val="20039347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00395008"/>
        <c:crosses val="autoZero"/>
        <c:auto val="1"/>
        <c:lblAlgn val="ctr"/>
        <c:lblOffset val="100"/>
        <c:noMultiLvlLbl val="0"/>
      </c:catAx>
      <c:valAx>
        <c:axId val="20039500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20039347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bg1"/>
      </a:solidFill>
    </a:ln>
  </c:spPr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CFFFF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9.2890296652248033E-4"/>
                  <c:y val="0.355719313377620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2026 год </a:t>
                    </a:r>
                  </a:p>
                  <a:p>
                    <a:r>
                      <a:rPr lang="ru-RU" dirty="0"/>
                      <a:t>98 038.4 тыс. руб. </a:t>
                    </a:r>
                    <a:r>
                      <a:rPr lang="ru-RU" b="0" dirty="0"/>
                      <a:t>6.1% от собственных доходов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04729358933096"/>
                      <c:h val="0.354867925155395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08D2-4DC6-B20D-FA3FB74D453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98038.399999999994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9-47CF-87B3-B7D19168C6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6.2367876438724499E-3"/>
                  <c:y val="0.45149113714076794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900" dirty="0"/>
                      <a:t>2027 год </a:t>
                    </a:r>
                  </a:p>
                  <a:p>
                    <a:pPr>
                      <a:defRPr sz="9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900" dirty="0"/>
                      <a:t>99 664.9 тыс. руб. </a:t>
                    </a:r>
                    <a:r>
                      <a:rPr lang="ru-RU" sz="900" b="0" dirty="0"/>
                      <a:t>5.7% от собственных доходов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16253137323731"/>
                      <c:h val="0.497228417767760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8D2-4DC6-B20D-FA3FB74D4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99664.9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9-47CF-87B3-B7D19168C6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CCCCFF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6129446831030349E-3"/>
                  <c:y val="0.270048721783497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2028 год </a:t>
                    </a:r>
                  </a:p>
                  <a:p>
                    <a:r>
                      <a:rPr lang="ru-RU" dirty="0"/>
                      <a:t>100 980.4 тыс. руб. </a:t>
                    </a:r>
                    <a:r>
                      <a:rPr lang="ru-RU" b="0" dirty="0"/>
                      <a:t>5.3% от собственных доходов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57414906973902"/>
                      <c:h val="0.563958408498033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8D2-4DC6-B20D-FA3FB74D4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100980.4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29-47CF-87B3-B7D19168C6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0505216"/>
        <c:axId val="200506752"/>
      </c:barChart>
      <c:catAx>
        <c:axId val="20050521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00506752"/>
        <c:crosses val="autoZero"/>
        <c:auto val="1"/>
        <c:lblAlgn val="ctr"/>
        <c:lblOffset val="100"/>
        <c:noMultiLvlLbl val="0"/>
      </c:catAx>
      <c:valAx>
        <c:axId val="20050675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2005052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bg1"/>
      </a:solidFill>
    </a:ln>
  </c:spPr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537192564189564"/>
          <c:y val="0.23889589401369071"/>
          <c:w val="0.87715003638234379"/>
          <c:h val="0.33689537784660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BCF2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4"/>
                <c:pt idx="0">
                  <c:v>Доходы от использования имущества</c:v>
                </c:pt>
                <c:pt idx="1">
                  <c:v>Доходы от продажи земельных участков</c:v>
                </c:pt>
                <c:pt idx="2">
                  <c:v>Плата за увеличение площади земельных участков</c:v>
                </c:pt>
                <c:pt idx="3">
                  <c:v>Штрафы, санкции, возмещения ущерба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4"/>
                <c:pt idx="0">
                  <c:v>74405.399999999994</c:v>
                </c:pt>
                <c:pt idx="1">
                  <c:v>11284.2</c:v>
                </c:pt>
                <c:pt idx="2">
                  <c:v>10559</c:v>
                </c:pt>
                <c:pt idx="3">
                  <c:v>1789.8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6-4730-BCEE-B1B30DA777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4"/>
                <c:pt idx="0">
                  <c:v>Доходы от использования имущества</c:v>
                </c:pt>
                <c:pt idx="1">
                  <c:v>Доходы от продажи земельных участков</c:v>
                </c:pt>
                <c:pt idx="2">
                  <c:v>Плата за увеличение площади земельных участков</c:v>
                </c:pt>
                <c:pt idx="3">
                  <c:v>Штрафы, санкции, возмещения ущерба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4"/>
                <c:pt idx="0">
                  <c:v>75228.7</c:v>
                </c:pt>
                <c:pt idx="1">
                  <c:v>11969.2</c:v>
                </c:pt>
                <c:pt idx="2">
                  <c:v>10677.2</c:v>
                </c:pt>
                <c:pt idx="3">
                  <c:v>1789.8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6-4730-BCEE-B1B30DA777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rgbClr val="3D15E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4"/>
                <c:pt idx="0">
                  <c:v>Доходы от использования имущества</c:v>
                </c:pt>
                <c:pt idx="1">
                  <c:v>Доходы от продажи земельных участков</c:v>
                </c:pt>
                <c:pt idx="2">
                  <c:v>Плата за увеличение площади земельных участков</c:v>
                </c:pt>
                <c:pt idx="3">
                  <c:v>Штрафы, санкции, возмещения ущерба</c:v>
                </c:pt>
              </c:strCache>
            </c:strRef>
          </c:cat>
          <c:val>
            <c:numRef>
              <c:f>Лист1!$D$2:$D$8</c:f>
              <c:numCache>
                <c:formatCode>#\ ##0.0</c:formatCode>
                <c:ptCount val="4"/>
                <c:pt idx="0">
                  <c:v>76023.5</c:v>
                </c:pt>
                <c:pt idx="1">
                  <c:v>12256.2</c:v>
                </c:pt>
                <c:pt idx="2">
                  <c:v>10910.9</c:v>
                </c:pt>
                <c:pt idx="3">
                  <c:v>1789.8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6-4730-BCEE-B1B30DA777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0592000"/>
        <c:axId val="200597888"/>
        <c:axId val="0"/>
      </c:bar3DChart>
      <c:catAx>
        <c:axId val="20059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0597888"/>
        <c:crosses val="autoZero"/>
        <c:auto val="1"/>
        <c:lblAlgn val="ctr"/>
        <c:lblOffset val="100"/>
        <c:noMultiLvlLbl val="0"/>
      </c:catAx>
      <c:valAx>
        <c:axId val="20059788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2005920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ru-RU"/>
          </a:p>
        </c:txPr>
      </c:dTable>
      <c:spPr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2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140589602257741"/>
          <c:y val="0.57942261157974317"/>
          <c:w val="0.42701433295511187"/>
          <c:h val="0.420577452178516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bubble3D val="0"/>
            <c:explosion val="12"/>
            <c:spPr>
              <a:solidFill>
                <a:srgbClr val="CC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FB9-48DA-81C4-69356C290170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C9-43EF-9F98-D11F5450D7F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FB9-48DA-81C4-69356C290170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FB9-48DA-81C4-69356C290170}"/>
              </c:ext>
            </c:extLst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FB9-48DA-81C4-69356C290170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FB9-48DA-81C4-69356C290170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FB9-48DA-81C4-69356C290170}"/>
              </c:ext>
            </c:extLst>
          </c:dPt>
          <c:dLbls>
            <c:dLbl>
              <c:idx val="0"/>
              <c:layout>
                <c:manualLayout>
                  <c:x val="-0.18977418641518465"/>
                  <c:y val="-6.17754090839259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НДФЛ  </a:t>
                    </a:r>
                  </a:p>
                  <a:p>
                    <a:r>
                      <a:rPr lang="ru-RU" dirty="0"/>
                      <a:t>1 064 684.0 тыс. руб.
66.2%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FB9-48DA-81C4-69356C290170}"/>
                </c:ext>
              </c:extLst>
            </c:dLbl>
            <c:dLbl>
              <c:idx val="1"/>
              <c:layout>
                <c:manualLayout>
                  <c:x val="-7.4387434515823031E-3"/>
                  <c:y val="-0.1111361648270911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15 400.2 тыс. руб.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90390468257186"/>
                      <c:h val="0.117126552334293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E-3AC9-43EF-9F98-D11F5450D7F7}"/>
                </c:ext>
              </c:extLst>
            </c:dLbl>
            <c:dLbl>
              <c:idx val="2"/>
              <c:layout>
                <c:manualLayout>
                  <c:x val="-4.3873597378069132E-2"/>
                  <c:y val="-0.144806355968073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 </a:t>
                    </a:r>
                  </a:p>
                  <a:p>
                    <a:r>
                      <a:rPr lang="ru-RU" dirty="0"/>
                      <a:t>371 352.5 тыс. руб.
23.1%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C9-43EF-9F98-D11F5450D7F7}"/>
                </c:ext>
              </c:extLst>
            </c:dLbl>
            <c:dLbl>
              <c:idx val="3"/>
              <c:layout>
                <c:manualLayout>
                  <c:x val="-8.9117368369326516E-2"/>
                  <c:y val="-0.202267271300216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Госпошлина</a:t>
                    </a:r>
                  </a:p>
                  <a:p>
                    <a:r>
                      <a:rPr lang="ru-RU" dirty="0"/>
                      <a:t> 58 020.0 тыс. руб.
3.6%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FB9-48DA-81C4-69356C290170}"/>
                </c:ext>
              </c:extLst>
            </c:dLbl>
            <c:dLbl>
              <c:idx val="4"/>
              <c:layout>
                <c:manualLayout>
                  <c:x val="9.3059705438711934E-2"/>
                  <c:y val="-0.26343951870389087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Доходы от использования имущества, находящегося в государственной и муниципальной собственности                </a:t>
                    </a:r>
                  </a:p>
                  <a:p>
                    <a:r>
                      <a:rPr lang="ru-RU" sz="900" dirty="0"/>
                      <a:t> 74 405.4 тыс. руб.
4.6%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53979651593131"/>
                      <c:h val="0.260199794530497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3AC9-43EF-9F98-D11F5450D7F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7002714390074875"/>
                      <c:h val="0.240174095166032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FB9-48DA-81C4-69356C29017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B9-48DA-81C4-69356C290170}"/>
                </c:ext>
              </c:extLst>
            </c:dLbl>
            <c:dLbl>
              <c:idx val="7"/>
              <c:layout>
                <c:manualLayout>
                  <c:x val="0.25420105645796309"/>
                  <c:y val="-0.2785755512260155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</a:t>
                    </a:r>
                  </a:p>
                  <a:p>
                    <a:r>
                      <a:rPr lang="ru-RU" dirty="0"/>
                      <a:t>21 843.2 тыс. руб.
1.4%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FB9-48DA-81C4-69356C290170}"/>
                </c:ext>
              </c:extLst>
            </c:dLbl>
            <c:dLbl>
              <c:idx val="8"/>
              <c:layout>
                <c:manualLayout>
                  <c:x val="0.19795543550716588"/>
                  <c:y val="-1.4402199756906438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Штрафы, санкции, возмещение </a:t>
                    </a:r>
                    <a:r>
                      <a:rPr lang="ru-RU" sz="900"/>
                      <a:t>ущерба              1 </a:t>
                    </a:r>
                    <a:r>
                      <a:rPr lang="ru-RU" sz="900" dirty="0"/>
                      <a:t>789.8 тыс. руб.
0.1%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64612485512404"/>
                      <c:h val="0.1472634200534471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2FB9-48DA-81C4-69356C29017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C9-43EF-9F98-D11F5450D7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15-4F2C-B51C-CAF017C2A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Лист1!$A$2:$C$11</c:f>
              <c:multiLvlStrCache>
                <c:ptCount val="10"/>
                <c:lvl>
                  <c:pt idx="0">
                    <c:v>тыс.руб.</c:v>
                  </c:pt>
                  <c:pt idx="1">
                    <c:v>тыс.руб.</c:v>
                  </c:pt>
                  <c:pt idx="2">
                    <c:v>тыс.руб.</c:v>
                  </c:pt>
                  <c:pt idx="3">
                    <c:v>тыс.руб.</c:v>
                  </c:pt>
                  <c:pt idx="4">
                    <c:v>тыс.руб.</c:v>
                  </c:pt>
                  <c:pt idx="5">
                    <c:v>тыс.руб.</c:v>
                  </c:pt>
                  <c:pt idx="6">
                    <c:v>тыс.руб.</c:v>
                  </c:pt>
                  <c:pt idx="7">
                    <c:v>тыс.руб.</c:v>
                  </c:pt>
                  <c:pt idx="8">
                    <c:v>тыс.руб.</c:v>
                  </c:pt>
                  <c:pt idx="9">
                    <c:v>тыс.руб.</c:v>
                  </c:pt>
                </c:lvl>
                <c:lvl>
                  <c:pt idx="0">
                    <c:v>1 064 684.0</c:v>
                  </c:pt>
                  <c:pt idx="1">
                    <c:v>15 400.2</c:v>
                  </c:pt>
                  <c:pt idx="2">
                    <c:v>371 352.5</c:v>
                  </c:pt>
                  <c:pt idx="3">
                    <c:v>58 020.0</c:v>
                  </c:pt>
                  <c:pt idx="4">
                    <c:v>74 405.4</c:v>
                  </c:pt>
                  <c:pt idx="5">
                    <c:v>0.0</c:v>
                  </c:pt>
                  <c:pt idx="6">
                    <c:v>0.0</c:v>
                  </c:pt>
                  <c:pt idx="7">
                    <c:v>21 843.2</c:v>
                  </c:pt>
                  <c:pt idx="8">
                    <c:v>1 789.8</c:v>
                  </c:pt>
                  <c:pt idx="9">
                    <c:v>0.0</c:v>
                  </c:pt>
                </c:lvl>
                <c:lvl>
                  <c:pt idx="0">
                    <c:v>НДФЛ </c:v>
                  </c:pt>
                  <c:pt idx="1">
                    <c:v>Акцизы</c:v>
                  </c:pt>
                  <c:pt idx="2">
                    <c:v>Налоги на совокупный доход</c:v>
                  </c:pt>
                  <c:pt idx="3">
                    <c:v>Госпошлина</c:v>
                  </c:pt>
                  <c:pt idx="4">
                    <c:v>Доходы от использования имущества, находящегося в государственной и муниципальной собственности</c:v>
                  </c:pt>
                  <c:pt idx="5">
                    <c:v>Платежи при пользовании природными ресурсами</c:v>
                  </c:pt>
                  <c:pt idx="6">
                    <c:v>Доходы от оказания платных услуг и компенсации затрат государства</c:v>
                  </c:pt>
                  <c:pt idx="7">
                    <c:v>Доходы от продажи материальных и нематериальных активов</c:v>
                  </c:pt>
                  <c:pt idx="8">
                    <c:v>Штрафы, санкции, возмещение ущерба</c:v>
                  </c:pt>
                  <c:pt idx="9">
                    <c:v>Прочие неналоговые доходы</c:v>
                  </c:pt>
                </c:lvl>
              </c:multiLvlStrCache>
            </c:multiLvl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1064684</c:v>
                </c:pt>
                <c:pt idx="1">
                  <c:v>15400.2</c:v>
                </c:pt>
                <c:pt idx="2">
                  <c:v>371352.5</c:v>
                </c:pt>
                <c:pt idx="3">
                  <c:v>58020</c:v>
                </c:pt>
                <c:pt idx="4">
                  <c:v>74405.399999999994</c:v>
                </c:pt>
                <c:pt idx="5">
                  <c:v>0</c:v>
                </c:pt>
                <c:pt idx="6">
                  <c:v>0</c:v>
                </c:pt>
                <c:pt idx="7">
                  <c:v>21843.200000000001</c:v>
                </c:pt>
                <c:pt idx="8">
                  <c:v>1789.8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B9-48DA-81C4-69356C2901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Лист1!$A$2:$C$11</c:f>
              <c:multiLvlStrCache>
                <c:ptCount val="10"/>
                <c:lvl>
                  <c:pt idx="0">
                    <c:v>тыс.руб.</c:v>
                  </c:pt>
                  <c:pt idx="1">
                    <c:v>тыс.руб.</c:v>
                  </c:pt>
                  <c:pt idx="2">
                    <c:v>тыс.руб.</c:v>
                  </c:pt>
                  <c:pt idx="3">
                    <c:v>тыс.руб.</c:v>
                  </c:pt>
                  <c:pt idx="4">
                    <c:v>тыс.руб.</c:v>
                  </c:pt>
                  <c:pt idx="5">
                    <c:v>тыс.руб.</c:v>
                  </c:pt>
                  <c:pt idx="6">
                    <c:v>тыс.руб.</c:v>
                  </c:pt>
                  <c:pt idx="7">
                    <c:v>тыс.руб.</c:v>
                  </c:pt>
                  <c:pt idx="8">
                    <c:v>тыс.руб.</c:v>
                  </c:pt>
                  <c:pt idx="9">
                    <c:v>тыс.руб.</c:v>
                  </c:pt>
                </c:lvl>
                <c:lvl>
                  <c:pt idx="0">
                    <c:v>1 064 684.0</c:v>
                  </c:pt>
                  <c:pt idx="1">
                    <c:v>15 400.2</c:v>
                  </c:pt>
                  <c:pt idx="2">
                    <c:v>371 352.5</c:v>
                  </c:pt>
                  <c:pt idx="3">
                    <c:v>58 020.0</c:v>
                  </c:pt>
                  <c:pt idx="4">
                    <c:v>74 405.4</c:v>
                  </c:pt>
                  <c:pt idx="5">
                    <c:v>0.0</c:v>
                  </c:pt>
                  <c:pt idx="6">
                    <c:v>0.0</c:v>
                  </c:pt>
                  <c:pt idx="7">
                    <c:v>21 843.2</c:v>
                  </c:pt>
                  <c:pt idx="8">
                    <c:v>1 789.8</c:v>
                  </c:pt>
                  <c:pt idx="9">
                    <c:v>0.0</c:v>
                  </c:pt>
                </c:lvl>
                <c:lvl>
                  <c:pt idx="0">
                    <c:v>НДФЛ </c:v>
                  </c:pt>
                  <c:pt idx="1">
                    <c:v>Акцизы</c:v>
                  </c:pt>
                  <c:pt idx="2">
                    <c:v>Налоги на совокупный доход</c:v>
                  </c:pt>
                  <c:pt idx="3">
                    <c:v>Госпошлина</c:v>
                  </c:pt>
                  <c:pt idx="4">
                    <c:v>Доходы от использования имущества, находящегося в государственной и муниципальной собственности</c:v>
                  </c:pt>
                  <c:pt idx="5">
                    <c:v>Платежи при пользовании природными ресурсами</c:v>
                  </c:pt>
                  <c:pt idx="6">
                    <c:v>Доходы от оказания платных услуг и компенсации затрат государства</c:v>
                  </c:pt>
                  <c:pt idx="7">
                    <c:v>Доходы от продажи материальных и нематериальных активов</c:v>
                  </c:pt>
                  <c:pt idx="8">
                    <c:v>Штрафы, санкции, возмещение ущерба</c:v>
                  </c:pt>
                  <c:pt idx="9">
                    <c:v>Прочие неналоговые доходы</c:v>
                  </c:pt>
                </c:lvl>
              </c:multiLvlStrCache>
            </c:multiLvl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1064684</c:v>
                </c:pt>
                <c:pt idx="1">
                  <c:v>15400.2</c:v>
                </c:pt>
                <c:pt idx="2">
                  <c:v>371352.5</c:v>
                </c:pt>
                <c:pt idx="3">
                  <c:v>58020</c:v>
                </c:pt>
                <c:pt idx="4">
                  <c:v>74405.399999999994</c:v>
                </c:pt>
                <c:pt idx="5">
                  <c:v>0</c:v>
                </c:pt>
                <c:pt idx="6">
                  <c:v>0</c:v>
                </c:pt>
                <c:pt idx="7">
                  <c:v>21843.200000000001</c:v>
                </c:pt>
                <c:pt idx="8">
                  <c:v>1789.8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FB9-48DA-81C4-69356C2901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8744783343184"/>
          <c:y val="7.1258789281062079E-2"/>
          <c:w val="0.73080946846361894"/>
          <c:h val="0.659877706692914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24256635942150506"/>
                  <c:y val="-5.207735465008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92220925709836"/>
                      <c:h val="0.123046315210645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C03-4089-80B6-F36D094E3980}"/>
                </c:ext>
              </c:extLst>
            </c:dLbl>
            <c:dLbl>
              <c:idx val="1"/>
              <c:layout>
                <c:manualLayout>
                  <c:x val="1.538851144626562E-2"/>
                  <c:y val="3.032655552727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18121688794214"/>
                      <c:h val="0.187880463042712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E32-44AE-AD92-2C02A1FEB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1 января 2025</c:v>
                </c:pt>
                <c:pt idx="1">
                  <c:v>1 января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14105</c:v>
                </c:pt>
                <c:pt idx="1">
                  <c:v>14870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03-4089-80B6-F36D094E39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01086848"/>
        <c:axId val="201088384"/>
      </c:lineChart>
      <c:catAx>
        <c:axId val="20108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201088384"/>
        <c:crosses val="autoZero"/>
        <c:auto val="1"/>
        <c:lblAlgn val="ctr"/>
        <c:lblOffset val="100"/>
        <c:noMultiLvlLbl val="0"/>
      </c:catAx>
      <c:valAx>
        <c:axId val="2010883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01086848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5">
            <a:tint val="10000"/>
            <a:satMod val="300000"/>
          </a:schemeClr>
        </a:gs>
        <a:gs pos="34000">
          <a:schemeClr val="accent5">
            <a:tint val="13500"/>
            <a:satMod val="250000"/>
          </a:schemeClr>
        </a:gs>
        <a:gs pos="100000">
          <a:schemeClr val="accent5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5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15910930531527"/>
          <c:y val="0.34162071217676143"/>
          <c:w val="0.56498236307076977"/>
          <c:h val="0.554629911921931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  <a:contourClr>
                <a:srgbClr val="000000"/>
              </a:contourClr>
            </a:sp3d>
          </c:spPr>
          <c:explosion val="33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CF-4FBD-A6E5-ED27B3C458C6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4CF-4FBD-A6E5-ED27B3C458C6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4CF-4FBD-A6E5-ED27B3C458C6}"/>
              </c:ext>
            </c:extLst>
          </c:dPt>
          <c:dPt>
            <c:idx val="3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44CF-4FBD-A6E5-ED27B3C458C6}"/>
              </c:ext>
            </c:extLst>
          </c:dPt>
          <c:dPt>
            <c:idx val="4"/>
            <c:bubble3D val="0"/>
            <c:explosion val="23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CF-4FBD-A6E5-ED27B3C458C6}"/>
              </c:ext>
            </c:extLst>
          </c:dPt>
          <c:dPt>
            <c:idx val="5"/>
            <c:bubble3D val="0"/>
            <c:explosion val="22"/>
            <c:spPr>
              <a:solidFill>
                <a:srgbClr val="CCCC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4CF-4FBD-A6E5-ED27B3C458C6}"/>
              </c:ext>
            </c:extLst>
          </c:dPt>
          <c:dPt>
            <c:idx val="6"/>
            <c:bubble3D val="0"/>
            <c:explosion val="22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44CF-4FBD-A6E5-ED27B3C458C6}"/>
              </c:ext>
            </c:extLst>
          </c:dPt>
          <c:dPt>
            <c:idx val="7"/>
            <c:bubble3D val="0"/>
            <c:explosion val="19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4CF-4FBD-A6E5-ED27B3C458C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44CF-4FBD-A6E5-ED27B3C458C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4CF-4FBD-A6E5-ED27B3C458C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44CF-4FBD-A6E5-ED27B3C458C6}"/>
              </c:ext>
            </c:extLst>
          </c:dPt>
          <c:dLbls>
            <c:dLbl>
              <c:idx val="0"/>
              <c:layout>
                <c:manualLayout>
                  <c:x val="-8.1310965448283604E-2"/>
                  <c:y val="-0.1858539286880582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CF-4FBD-A6E5-ED27B3C458C6}"/>
                </c:ext>
              </c:extLst>
            </c:dLbl>
            <c:dLbl>
              <c:idx val="1"/>
              <c:layout>
                <c:manualLayout>
                  <c:x val="8.965987906105656E-2"/>
                  <c:y val="-0.1874274070557816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CF-4FBD-A6E5-ED27B3C458C6}"/>
                </c:ext>
              </c:extLst>
            </c:dLbl>
            <c:dLbl>
              <c:idx val="3"/>
              <c:layout>
                <c:manualLayout>
                  <c:x val="6.1326836700684048E-2"/>
                  <c:y val="0.4015412428922038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CF-4FBD-A6E5-ED27B3C458C6}"/>
                </c:ext>
              </c:extLst>
            </c:dLbl>
            <c:dLbl>
              <c:idx val="4"/>
              <c:layout>
                <c:manualLayout>
                  <c:x val="4.5101972796673384E-2"/>
                  <c:y val="0.195228307965781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CF-4FBD-A6E5-ED27B3C458C6}"/>
                </c:ext>
              </c:extLst>
            </c:dLbl>
            <c:dLbl>
              <c:idx val="5"/>
              <c:layout>
                <c:manualLayout>
                  <c:x val="0.13918548732680497"/>
                  <c:y val="-0.1993581100416451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31561572523688"/>
                      <c:h val="0.14804331505253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4CF-4FBD-A6E5-ED27B3C458C6}"/>
                </c:ext>
              </c:extLst>
            </c:dLbl>
            <c:dLbl>
              <c:idx val="6"/>
              <c:layout>
                <c:manualLayout>
                  <c:x val="-6.7861824876601001E-2"/>
                  <c:y val="0.176182444374867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64424587744219"/>
                      <c:h val="0.200419650341881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4CF-4FBD-A6E5-ED27B3C458C6}"/>
                </c:ext>
              </c:extLst>
            </c:dLbl>
            <c:dLbl>
              <c:idx val="7"/>
              <c:layout>
                <c:manualLayout>
                  <c:x val="-7.6594664084942948E-2"/>
                  <c:y val="2.58165759360071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31452060882124"/>
                      <c:h val="0.18572220931680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4CF-4FBD-A6E5-ED27B3C458C6}"/>
                </c:ext>
              </c:extLst>
            </c:dLbl>
            <c:dLbl>
              <c:idx val="8"/>
              <c:layout>
                <c:manualLayout>
                  <c:x val="-0.21586172964908662"/>
                  <c:y val="-0.2146903711035474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CF-4FBD-A6E5-ED27B3C458C6}"/>
                </c:ext>
              </c:extLst>
            </c:dLbl>
            <c:dLbl>
              <c:idx val="9"/>
              <c:layout>
                <c:manualLayout>
                  <c:x val="1.3913533416921937E-2"/>
                  <c:y val="-0.1828605744142906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98130366467219"/>
                      <c:h val="0.23729686600478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4CF-4FBD-A6E5-ED27B3C458C6}"/>
                </c:ext>
              </c:extLst>
            </c:dLbl>
            <c:dLbl>
              <c:idx val="10"/>
              <c:layout>
                <c:manualLayout>
                  <c:x val="6.6748456520704047E-2"/>
                  <c:y val="-4.568768453336834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МБТ 
217 161.0
5.95%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4CF-4FBD-A6E5-ED27B3C458C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Нац.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гос.и муниципального долга</c:v>
                </c:pt>
                <c:pt idx="10">
                  <c:v>МБТ </c:v>
                </c:pt>
              </c:strCache>
            </c: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490301</c:v>
                </c:pt>
                <c:pt idx="1">
                  <c:v>19409.599999999999</c:v>
                </c:pt>
                <c:pt idx="2">
                  <c:v>170151.7</c:v>
                </c:pt>
                <c:pt idx="3">
                  <c:v>39556</c:v>
                </c:pt>
                <c:pt idx="4">
                  <c:v>305</c:v>
                </c:pt>
                <c:pt idx="5">
                  <c:v>2486008.2999999998</c:v>
                </c:pt>
                <c:pt idx="6">
                  <c:v>65793</c:v>
                </c:pt>
                <c:pt idx="7">
                  <c:v>151694.20000000001</c:v>
                </c:pt>
                <c:pt idx="8">
                  <c:v>10998.1</c:v>
                </c:pt>
                <c:pt idx="9">
                  <c:v>277.5</c:v>
                </c:pt>
                <c:pt idx="10">
                  <c:v>217161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4CF-4FBD-A6E5-ED27B3C458C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0.01969</cdr:x>
      <cdr:y>0.27941</cdr:y>
    </cdr:from>
    <cdr:to>
      <cdr:x>0.11156</cdr:x>
      <cdr:y>0.30882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7958" y="1368152"/>
          <a:ext cx="83015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0.01596</cdr:x>
      <cdr:y>0.85249</cdr:y>
    </cdr:from>
    <cdr:to>
      <cdr:x>0.59043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1" y="2271285"/>
          <a:ext cx="1944222" cy="3930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scene3d xmlns:a="http://schemas.openxmlformats.org/drawingml/2006/main">
          <a:camera prst="orthographicFront">
            <a:rot lat="0" lon="0" rev="0"/>
          </a:camera>
          <a:lightRig rig="balanced" dir="tr"/>
        </a:scene3d>
        <a:sp3d xmlns:a="http://schemas.openxmlformats.org/drawingml/2006/main" contourW="14605" prstMaterial="plastic">
          <a:contourClr>
            <a:schemeClr val="accent2">
              <a:shade val="30000"/>
              <a:satMod val="120000"/>
            </a:schemeClr>
          </a:contourClr>
        </a:sp3d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2026 год 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3 834 096.3 тыс. 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0.1334</cdr:x>
      <cdr:y>0.87133</cdr:y>
    </cdr:from>
    <cdr:to>
      <cdr:x>0.83017</cdr:x>
      <cdr:y>0.97285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8188" y="3708412"/>
          <a:ext cx="53183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муниципальных программ на сумму 3 073 227.4 тыс. рублей</a:t>
          </a:r>
        </a:p>
        <a:p xmlns:a="http://schemas.openxmlformats.org/drawingml/2006/main">
          <a:r>
            <a:rPr lang="ru-RU" b="1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программных расходов от общего объема расходов – </a:t>
          </a:r>
          <a:r>
            <a: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80.2</a:t>
          </a:r>
          <a:r>
            <a:rPr lang="ru-RU" b="1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  <a:p xmlns:a="http://schemas.openxmlformats.org/drawingml/2006/main">
          <a:endParaRPr lang="ru-RU" sz="1050" b="1" i="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0.42597</cdr:x>
      <cdr:y>0.54545</cdr:y>
    </cdr:from>
    <cdr:to>
      <cdr:x>0.42597</cdr:x>
      <cdr:y>0.56543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25ECB8F8-3494-4BFB-9627-CAF7116C4A01}"/>
            </a:ext>
          </a:extLst>
        </cdr:cNvPr>
        <cdr:cNvCxnSpPr/>
      </cdr:nvCxnSpPr>
      <cdr:spPr>
        <a:xfrm xmlns:a="http://schemas.openxmlformats.org/drawingml/2006/main" flipV="1">
          <a:off x="2664280" y="2160222"/>
          <a:ext cx="0" cy="791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0.07547</cdr:x>
      <cdr:y>0.47884</cdr:y>
    </cdr:from>
    <cdr:to>
      <cdr:x>0.19527</cdr:x>
      <cdr:y>0.69369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0B81E13-C74C-4911-831D-E827D6220416}"/>
            </a:ext>
          </a:extLst>
        </cdr:cNvPr>
        <cdr:cNvSpPr txBox="1"/>
      </cdr:nvSpPr>
      <cdr:spPr>
        <a:xfrm xmlns:a="http://schemas.openxmlformats.org/drawingml/2006/main">
          <a:off x="576064" y="20379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0.02257</cdr:x>
      <cdr:y>0.3976</cdr:y>
    </cdr:from>
    <cdr:to>
      <cdr:x>0.24154</cdr:x>
      <cdr:y>0.57603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8CB8ACC-946C-4276-9C63-CD8C738C64F1}"/>
            </a:ext>
          </a:extLst>
        </cdr:cNvPr>
        <cdr:cNvSpPr txBox="1"/>
      </cdr:nvSpPr>
      <cdr:spPr>
        <a:xfrm xmlns:a="http://schemas.openxmlformats.org/drawingml/2006/main">
          <a:off x="172268" y="1692188"/>
          <a:ext cx="1671341" cy="759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ВМР «Стимулирование </a:t>
          </a:r>
        </a:p>
        <a:p xmlns:a="http://schemas.openxmlformats.org/drawingml/2006/main">
          <a:pPr algn="ctr"/>
          <a:r>
            <a: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экономической активности </a:t>
          </a:r>
        </a:p>
        <a:p xmlns:a="http://schemas.openxmlformats.org/drawingml/2006/main">
          <a:pPr algn="ctr"/>
          <a:r>
            <a: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Волховском </a:t>
          </a:r>
        </a:p>
        <a:p xmlns:a="http://schemas.openxmlformats.org/drawingml/2006/main">
          <a:pPr algn="ctr"/>
          <a:r>
            <a: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муниципальном районе</a:t>
          </a:r>
        </a:p>
        <a:p xmlns:a="http://schemas.openxmlformats.org/drawingml/2006/main">
          <a:pPr algn="ctr"/>
          <a:r>
            <a: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6 108,0 тыс. руб. </a:t>
          </a:r>
        </a:p>
        <a:p xmlns:a="http://schemas.openxmlformats.org/drawingml/2006/main">
          <a:pPr algn="ctr"/>
          <a:r>
            <a: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0.2%</a:t>
          </a:r>
        </a:p>
        <a:p xmlns:a="http://schemas.openxmlformats.org/drawingml/2006/main">
          <a:pPr algn="ctr"/>
          <a:endParaRPr lang="ru-RU" sz="7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0.21323</cdr:x>
      <cdr:y>0.45759</cdr:y>
    </cdr:from>
    <cdr:to>
      <cdr:x>0.43965</cdr:x>
      <cdr:y>0.52527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C6A1AA0F-DA4C-48DE-8475-15C26FB9005E}"/>
            </a:ext>
          </a:extLst>
        </cdr:cNvPr>
        <cdr:cNvCxnSpPr/>
      </cdr:nvCxnSpPr>
      <cdr:spPr>
        <a:xfrm xmlns:a="http://schemas.openxmlformats.org/drawingml/2006/main">
          <a:off x="1627584" y="1947528"/>
          <a:ext cx="172819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0.22267</cdr:x>
      <cdr:y>0.54219</cdr:y>
    </cdr:from>
    <cdr:to>
      <cdr:x>0.41135</cdr:x>
      <cdr:y>0.71906</cdr:y>
    </cdr:to>
    <cdr:cxnSp macro="">
      <cdr:nvCxnSpPr>
        <cdr:cNvPr id="16" name="Прямая соединительная линия 15">
          <a:extLst xmlns:a="http://schemas.openxmlformats.org/drawingml/2006/main">
            <a:ext uri="{FF2B5EF4-FFF2-40B4-BE49-F238E27FC236}">
              <a16:creationId xmlns:a16="http://schemas.microsoft.com/office/drawing/2014/main" id="{FC6BFE84-9C66-4A43-9345-0B2DA555282D}"/>
            </a:ext>
          </a:extLst>
        </cdr:cNvPr>
        <cdr:cNvCxnSpPr/>
      </cdr:nvCxnSpPr>
      <cdr:spPr>
        <a:xfrm xmlns:a="http://schemas.openxmlformats.org/drawingml/2006/main" flipV="1">
          <a:off x="1699592" y="2307568"/>
          <a:ext cx="1440160" cy="7527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0.66935</cdr:x>
      <cdr:y>0.56351</cdr:y>
    </cdr:from>
    <cdr:to>
      <cdr:x>0.77176</cdr:x>
      <cdr:y>0.71259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3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0.08718</cdr:x>
      <cdr:y>0.03019</cdr:y>
    </cdr:from>
    <cdr:to>
      <cdr:x>0.16372</cdr:x>
      <cdr:y>0.17882</cdr:y>
    </cdr:to>
    <cdr:sp macro="" textlink="">
      <cdr:nvSpPr>
        <cdr:cNvPr id="8" name="Облачко с текстом: прямоугольное со скругленными углами 7">
          <a:extLst xmlns:a="http://schemas.openxmlformats.org/drawingml/2006/main">
            <a:ext uri="{FF2B5EF4-FFF2-40B4-BE49-F238E27FC236}">
              <a16:creationId xmlns:a16="http://schemas.microsoft.com/office/drawing/2014/main" id="{5F9F6D8B-8F08-41EE-94CF-6C2273F719C3}"/>
            </a:ext>
          </a:extLst>
        </cdr:cNvPr>
        <cdr:cNvSpPr/>
      </cdr:nvSpPr>
      <cdr:spPr>
        <a:xfrm xmlns:a="http://schemas.openxmlformats.org/drawingml/2006/main">
          <a:off x="725332" y="114412"/>
          <a:ext cx="636722" cy="563255"/>
        </a:xfrm>
        <a:prstGeom xmlns:a="http://schemas.openxmlformats.org/drawingml/2006/main" prst="wedgeRoundRectCallout">
          <a:avLst>
            <a:gd name="adj1" fmla="val 1408"/>
            <a:gd name="adj2" fmla="val 71107"/>
            <a:gd name="adj3" fmla="val 16667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700" dirty="0">
              <a:solidFill>
                <a:schemeClr val="bg2">
                  <a:lumMod val="10000"/>
                </a:schemeClr>
              </a:solidFill>
            </a:rPr>
            <a:t>Рост на   </a:t>
          </a:r>
        </a:p>
        <a:p xmlns:a="http://schemas.openxmlformats.org/drawingml/2006/main">
          <a:pPr algn="ctr"/>
          <a:r>
            <a:rPr lang="ru-RU" sz="700" dirty="0">
              <a:solidFill>
                <a:schemeClr val="bg2">
                  <a:lumMod val="10000"/>
                </a:schemeClr>
              </a:solidFill>
            </a:rPr>
            <a:t>47 199.2</a:t>
          </a:r>
        </a:p>
        <a:p xmlns:a="http://schemas.openxmlformats.org/drawingml/2006/main">
          <a:pPr algn="ctr"/>
          <a:r>
            <a:rPr lang="ru-RU" sz="700" dirty="0">
              <a:solidFill>
                <a:schemeClr val="bg2">
                  <a:lumMod val="10000"/>
                </a:schemeClr>
              </a:solidFill>
            </a:rPr>
            <a:t>тыс. руб.</a:t>
          </a:r>
        </a:p>
      </cdr:txBody>
    </cdr:sp>
  </cdr:relSizeAnchor>
  <cdr:relSizeAnchor xmlns:cdr="http://schemas.openxmlformats.org/drawingml/2006/chartDrawing">
    <cdr:from>
      <cdr:x>0.14458</cdr:x>
      <cdr:y>0.5</cdr:y>
    </cdr:from>
    <cdr:to>
      <cdr:x>0.24703</cdr:x>
      <cdr:y>0.59501</cdr:y>
    </cdr:to>
    <cdr:sp macro="" textlink="">
      <cdr:nvSpPr>
        <cdr:cNvPr id="9" name="Облачко с текстом: прямоугольное со скругленными углами 8">
          <a:extLst xmlns:a="http://schemas.openxmlformats.org/drawingml/2006/main">
            <a:ext uri="{FF2B5EF4-FFF2-40B4-BE49-F238E27FC236}">
              <a16:creationId xmlns:a16="http://schemas.microsoft.com/office/drawing/2014/main" id="{3E954C4C-0DEC-44B6-A27A-76189FE3709E}"/>
            </a:ext>
          </a:extLst>
        </cdr:cNvPr>
        <cdr:cNvSpPr/>
      </cdr:nvSpPr>
      <cdr:spPr>
        <a:xfrm xmlns:a="http://schemas.openxmlformats.org/drawingml/2006/main">
          <a:off x="1202874" y="1894795"/>
          <a:ext cx="852328" cy="360040"/>
        </a:xfrm>
        <a:prstGeom xmlns:a="http://schemas.openxmlformats.org/drawingml/2006/main" prst="wedgeRoundRectCallout">
          <a:avLst>
            <a:gd name="adj1" fmla="val 9392"/>
            <a:gd name="adj2" fmla="val 91460"/>
            <a:gd name="adj3" fmla="val 16667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700" dirty="0"/>
            <a:t>Рост на 1 595.2 тыс. руб.</a:t>
          </a:r>
        </a:p>
      </cdr:txBody>
    </cdr:sp>
  </cdr:relSizeAnchor>
  <cdr:relSizeAnchor xmlns:cdr="http://schemas.openxmlformats.org/drawingml/2006/chartDrawing">
    <cdr:from>
      <cdr:x>0.13848</cdr:x>
      <cdr:y>0.78952</cdr:y>
    </cdr:from>
    <cdr:to>
      <cdr:x>0.13848</cdr:x>
      <cdr:y>0.89211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C15EF3CF-4C2A-4DCE-8833-17084175AAA8}"/>
            </a:ext>
          </a:extLst>
        </cdr:cNvPr>
        <cdr:cNvCxnSpPr/>
      </cdr:nvCxnSpPr>
      <cdr:spPr>
        <a:xfrm xmlns:a="http://schemas.openxmlformats.org/drawingml/2006/main" flipV="1">
          <a:off x="1152128" y="2991970"/>
          <a:ext cx="0" cy="38876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0.24235</cdr:x>
      <cdr:y>0.78876</cdr:y>
    </cdr:from>
    <cdr:to>
      <cdr:x>0.24235</cdr:x>
      <cdr:y>0.89288</cdr:y>
    </cdr:to>
    <cdr:cxnSp macro="">
      <cdr:nvCxnSpPr>
        <cdr:cNvPr id="25" name="Прямая со стрелкой 24">
          <a:extLst xmlns:a="http://schemas.openxmlformats.org/drawingml/2006/main">
            <a:ext uri="{FF2B5EF4-FFF2-40B4-BE49-F238E27FC236}">
              <a16:creationId xmlns:a16="http://schemas.microsoft.com/office/drawing/2014/main" id="{11B70E23-654C-454C-8526-1B9B9E9EBDBC}"/>
            </a:ext>
          </a:extLst>
        </cdr:cNvPr>
        <cdr:cNvCxnSpPr/>
      </cdr:nvCxnSpPr>
      <cdr:spPr>
        <a:xfrm xmlns:a="http://schemas.openxmlformats.org/drawingml/2006/main" flipV="1">
          <a:off x="2016224" y="2989070"/>
          <a:ext cx="0" cy="39456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0.34621</cdr:x>
      <cdr:y>0.79806</cdr:y>
    </cdr:from>
    <cdr:to>
      <cdr:x>0.34621</cdr:x>
      <cdr:y>0.8993</cdr:y>
    </cdr:to>
    <cdr:cxnSp macro="">
      <cdr:nvCxnSpPr>
        <cdr:cNvPr id="34" name="Прямая со стрелкой 33">
          <a:extLst xmlns:a="http://schemas.openxmlformats.org/drawingml/2006/main">
            <a:ext uri="{FF2B5EF4-FFF2-40B4-BE49-F238E27FC236}">
              <a16:creationId xmlns:a16="http://schemas.microsoft.com/office/drawing/2014/main" id="{BFCCAF2A-A157-484A-BBEC-1B50F8C40A35}"/>
            </a:ext>
          </a:extLst>
        </cdr:cNvPr>
        <cdr:cNvCxnSpPr/>
      </cdr:nvCxnSpPr>
      <cdr:spPr>
        <a:xfrm xmlns:a="http://schemas.openxmlformats.org/drawingml/2006/main" flipV="1">
          <a:off x="2880320" y="3024335"/>
          <a:ext cx="0" cy="38363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0.251</cdr:x>
      <cdr:y>0.26934</cdr:y>
    </cdr:from>
    <cdr:to>
      <cdr:x>0.3289</cdr:x>
      <cdr:y>0.40235</cdr:y>
    </cdr:to>
    <cdr:sp macro="" textlink="">
      <cdr:nvSpPr>
        <cdr:cNvPr id="40" name="Облачко с текстом: прямоугольное со скругленными углами 39">
          <a:extLst xmlns:a="http://schemas.openxmlformats.org/drawingml/2006/main">
            <a:ext uri="{FF2B5EF4-FFF2-40B4-BE49-F238E27FC236}">
              <a16:creationId xmlns:a16="http://schemas.microsoft.com/office/drawing/2014/main" id="{39A74FE8-CE96-4614-8F10-BA07377D55A8}"/>
            </a:ext>
          </a:extLst>
        </cdr:cNvPr>
        <cdr:cNvSpPr/>
      </cdr:nvSpPr>
      <cdr:spPr>
        <a:xfrm xmlns:a="http://schemas.openxmlformats.org/drawingml/2006/main">
          <a:off x="2088232" y="1020687"/>
          <a:ext cx="648072" cy="504056"/>
        </a:xfrm>
        <a:prstGeom xmlns:a="http://schemas.openxmlformats.org/drawingml/2006/main" prst="wedgeRoundRectCallout">
          <a:avLst>
            <a:gd name="adj1" fmla="val 12829"/>
            <a:gd name="adj2" fmla="val 125039"/>
            <a:gd name="adj3" fmla="val 16667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700" dirty="0"/>
            <a:t>Рост на 49 159.5 тыс. руб.</a:t>
          </a:r>
        </a:p>
      </cdr:txBody>
    </cdr:sp>
  </cdr:relSizeAnchor>
  <cdr:relSizeAnchor xmlns:cdr="http://schemas.openxmlformats.org/drawingml/2006/chartDrawing">
    <cdr:from>
      <cdr:x>0.44141</cdr:x>
      <cdr:y>0.79806</cdr:y>
    </cdr:from>
    <cdr:to>
      <cdr:x>0.44141</cdr:x>
      <cdr:y>0.89307</cdr:y>
    </cdr:to>
    <cdr:cxnSp macro="">
      <cdr:nvCxnSpPr>
        <cdr:cNvPr id="42" name="Прямая со стрелкой 41">
          <a:extLst xmlns:a="http://schemas.openxmlformats.org/drawingml/2006/main">
            <a:ext uri="{FF2B5EF4-FFF2-40B4-BE49-F238E27FC236}">
              <a16:creationId xmlns:a16="http://schemas.microsoft.com/office/drawing/2014/main" id="{44C1643F-E8F7-4830-8922-791EBA1AA83E}"/>
            </a:ext>
          </a:extLst>
        </cdr:cNvPr>
        <cdr:cNvCxnSpPr/>
      </cdr:nvCxnSpPr>
      <cdr:spPr>
        <a:xfrm xmlns:a="http://schemas.openxmlformats.org/drawingml/2006/main" flipV="1">
          <a:off x="3672408" y="3024335"/>
          <a:ext cx="0" cy="36004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0.33755</cdr:x>
      <cdr:y>0.50354</cdr:y>
    </cdr:from>
    <cdr:to>
      <cdr:x>0.45872</cdr:x>
      <cdr:y>0.59855</cdr:y>
    </cdr:to>
    <cdr:sp macro="" textlink="">
      <cdr:nvSpPr>
        <cdr:cNvPr id="47" name="Облачко с текстом: прямоугольное со скругленными углами 46">
          <a:extLst xmlns:a="http://schemas.openxmlformats.org/drawingml/2006/main">
            <a:ext uri="{FF2B5EF4-FFF2-40B4-BE49-F238E27FC236}">
              <a16:creationId xmlns:a16="http://schemas.microsoft.com/office/drawing/2014/main" id="{EC71E5A6-A4B7-4079-B371-39E0195E353B}"/>
            </a:ext>
          </a:extLst>
        </cdr:cNvPr>
        <cdr:cNvSpPr/>
      </cdr:nvSpPr>
      <cdr:spPr>
        <a:xfrm xmlns:a="http://schemas.openxmlformats.org/drawingml/2006/main">
          <a:off x="2808312" y="1908207"/>
          <a:ext cx="1008112" cy="360049"/>
        </a:xfrm>
        <a:prstGeom xmlns:a="http://schemas.openxmlformats.org/drawingml/2006/main" prst="wedgeRoundRectCallout">
          <a:avLst>
            <a:gd name="adj1" fmla="val -5515"/>
            <a:gd name="adj2" fmla="val 115449"/>
            <a:gd name="adj3" fmla="val 16667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700" dirty="0">
              <a:solidFill>
                <a:schemeClr val="tx1"/>
              </a:solidFill>
            </a:rPr>
            <a:t>Рост на </a:t>
          </a:r>
        </a:p>
        <a:p xmlns:a="http://schemas.openxmlformats.org/drawingml/2006/main">
          <a:pPr algn="ctr"/>
          <a:r>
            <a:rPr lang="ru-RU" sz="700" dirty="0">
              <a:solidFill>
                <a:schemeClr val="tx1"/>
              </a:solidFill>
            </a:rPr>
            <a:t>44 360.0 тыс. руб.</a:t>
          </a:r>
        </a:p>
      </cdr:txBody>
    </cdr:sp>
  </cdr:relSizeAnchor>
  <cdr:relSizeAnchor xmlns:cdr="http://schemas.openxmlformats.org/drawingml/2006/chartDrawing">
    <cdr:from>
      <cdr:x>0.54528</cdr:x>
      <cdr:y>0.7958</cdr:y>
    </cdr:from>
    <cdr:to>
      <cdr:x>0.54528</cdr:x>
      <cdr:y>0.89307</cdr:y>
    </cdr:to>
    <cdr:cxnSp macro="">
      <cdr:nvCxnSpPr>
        <cdr:cNvPr id="49" name="Прямая со стрелкой 48">
          <a:extLst xmlns:a="http://schemas.openxmlformats.org/drawingml/2006/main">
            <a:ext uri="{FF2B5EF4-FFF2-40B4-BE49-F238E27FC236}">
              <a16:creationId xmlns:a16="http://schemas.microsoft.com/office/drawing/2014/main" id="{F1244141-A753-4B21-85EC-F778BE9D856C}"/>
            </a:ext>
          </a:extLst>
        </cdr:cNvPr>
        <cdr:cNvCxnSpPr/>
      </cdr:nvCxnSpPr>
      <cdr:spPr>
        <a:xfrm xmlns:a="http://schemas.openxmlformats.org/drawingml/2006/main" flipV="1">
          <a:off x="4536504" y="3015771"/>
          <a:ext cx="0" cy="36860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0.46738</cdr:x>
      <cdr:y>0.48696</cdr:y>
    </cdr:from>
    <cdr:to>
      <cdr:x>0.55393</cdr:x>
      <cdr:y>0.62351</cdr:y>
    </cdr:to>
    <cdr:sp macro="" textlink="">
      <cdr:nvSpPr>
        <cdr:cNvPr id="59" name="Облачко с текстом: прямоугольное со скругленными углами 58">
          <a:extLst xmlns:a="http://schemas.openxmlformats.org/drawingml/2006/main">
            <a:ext uri="{FF2B5EF4-FFF2-40B4-BE49-F238E27FC236}">
              <a16:creationId xmlns:a16="http://schemas.microsoft.com/office/drawing/2014/main" id="{44B92F93-5CCA-4F71-9C43-0B75792D840D}"/>
            </a:ext>
          </a:extLst>
        </cdr:cNvPr>
        <cdr:cNvSpPr/>
      </cdr:nvSpPr>
      <cdr:spPr>
        <a:xfrm xmlns:a="http://schemas.openxmlformats.org/drawingml/2006/main">
          <a:off x="3888432" y="1845372"/>
          <a:ext cx="720080" cy="517474"/>
        </a:xfrm>
        <a:prstGeom xmlns:a="http://schemas.openxmlformats.org/drawingml/2006/main" prst="wedgeRoundRectCallout">
          <a:avLst>
            <a:gd name="adj1" fmla="val -2586"/>
            <a:gd name="adj2" fmla="val 66092"/>
            <a:gd name="adj3" fmla="val 16667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700" dirty="0">
              <a:solidFill>
                <a:schemeClr val="tx1"/>
              </a:solidFill>
            </a:rPr>
            <a:t>Рост </a:t>
          </a:r>
        </a:p>
        <a:p xmlns:a="http://schemas.openxmlformats.org/drawingml/2006/main">
          <a:pPr algn="ctr"/>
          <a:r>
            <a:rPr lang="ru-RU" sz="700" dirty="0">
              <a:solidFill>
                <a:schemeClr val="tx1"/>
              </a:solidFill>
            </a:rPr>
            <a:t>на 10 681.8 </a:t>
          </a:r>
        </a:p>
        <a:p xmlns:a="http://schemas.openxmlformats.org/drawingml/2006/main">
          <a:pPr algn="ctr"/>
          <a:r>
            <a:rPr lang="ru-RU" sz="700" dirty="0">
              <a:solidFill>
                <a:schemeClr val="tx1"/>
              </a:solidFill>
            </a:rPr>
            <a:t>тыс. руб. </a:t>
          </a:r>
        </a:p>
      </cdr:txBody>
    </cdr:sp>
  </cdr:relSizeAnchor>
  <cdr:relSizeAnchor xmlns:cdr="http://schemas.openxmlformats.org/drawingml/2006/chartDrawing">
    <cdr:from>
      <cdr:x>0.58606</cdr:x>
      <cdr:y>0.39903</cdr:y>
    </cdr:from>
    <cdr:to>
      <cdr:x>0.67261</cdr:x>
      <cdr:y>0.5407</cdr:y>
    </cdr:to>
    <cdr:sp macro="" textlink="">
      <cdr:nvSpPr>
        <cdr:cNvPr id="60" name="Облачко с текстом: прямоугольное со скругленными углами 59">
          <a:extLst xmlns:a="http://schemas.openxmlformats.org/drawingml/2006/main">
            <a:ext uri="{FF2B5EF4-FFF2-40B4-BE49-F238E27FC236}">
              <a16:creationId xmlns:a16="http://schemas.microsoft.com/office/drawing/2014/main" id="{F6C935B6-5934-40F5-9B6C-EBC15B5EB7F3}"/>
            </a:ext>
          </a:extLst>
        </cdr:cNvPr>
        <cdr:cNvSpPr/>
      </cdr:nvSpPr>
      <cdr:spPr>
        <a:xfrm xmlns:a="http://schemas.openxmlformats.org/drawingml/2006/main">
          <a:off x="4875832" y="1512167"/>
          <a:ext cx="720080" cy="536853"/>
        </a:xfrm>
        <a:prstGeom xmlns:a="http://schemas.openxmlformats.org/drawingml/2006/main" prst="wedgeRoundRectCallout">
          <a:avLst>
            <a:gd name="adj1" fmla="val -39752"/>
            <a:gd name="adj2" fmla="val 135487"/>
            <a:gd name="adj3" fmla="val 16667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700" dirty="0">
              <a:solidFill>
                <a:srgbClr val="FF0000"/>
              </a:solidFill>
            </a:rPr>
            <a:t>Снижение на 4 534.8 тыс. руб.</a:t>
          </a:r>
        </a:p>
      </cdr:txBody>
    </cdr:sp>
  </cdr:relSizeAnchor>
  <cdr:relSizeAnchor xmlns:cdr="http://schemas.openxmlformats.org/drawingml/2006/chartDrawing">
    <cdr:from>
      <cdr:x>0.64048</cdr:x>
      <cdr:y>0.81707</cdr:y>
    </cdr:from>
    <cdr:to>
      <cdr:x>0.64048</cdr:x>
      <cdr:y>0.89782</cdr:y>
    </cdr:to>
    <cdr:cxnSp macro="">
      <cdr:nvCxnSpPr>
        <cdr:cNvPr id="62" name="Прямая со стрелкой 61">
          <a:extLst xmlns:a="http://schemas.openxmlformats.org/drawingml/2006/main">
            <a:ext uri="{FF2B5EF4-FFF2-40B4-BE49-F238E27FC236}">
              <a16:creationId xmlns:a16="http://schemas.microsoft.com/office/drawing/2014/main" id="{5596D780-ECAF-4F4A-8734-11679308034C}"/>
            </a:ext>
          </a:extLst>
        </cdr:cNvPr>
        <cdr:cNvCxnSpPr/>
      </cdr:nvCxnSpPr>
      <cdr:spPr>
        <a:xfrm xmlns:a="http://schemas.openxmlformats.org/drawingml/2006/main">
          <a:off x="5328592" y="3096343"/>
          <a:ext cx="0" cy="3060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0.73569</cdr:x>
      <cdr:y>0.81707</cdr:y>
    </cdr:from>
    <cdr:to>
      <cdr:x>0.73569</cdr:x>
      <cdr:y>0.90257</cdr:y>
    </cdr:to>
    <cdr:cxnSp macro="">
      <cdr:nvCxnSpPr>
        <cdr:cNvPr id="69" name="Прямая со стрелкой 68">
          <a:extLst xmlns:a="http://schemas.openxmlformats.org/drawingml/2006/main">
            <a:ext uri="{FF2B5EF4-FFF2-40B4-BE49-F238E27FC236}">
              <a16:creationId xmlns:a16="http://schemas.microsoft.com/office/drawing/2014/main" id="{62B8B118-F005-4519-A7AE-EB1DF9123FE1}"/>
            </a:ext>
          </a:extLst>
        </cdr:cNvPr>
        <cdr:cNvCxnSpPr/>
      </cdr:nvCxnSpPr>
      <cdr:spPr>
        <a:xfrm xmlns:a="http://schemas.openxmlformats.org/drawingml/2006/main">
          <a:off x="6120680" y="3096343"/>
          <a:ext cx="0" cy="32404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0.77031</cdr:x>
      <cdr:y>0.42867</cdr:y>
    </cdr:from>
    <cdr:to>
      <cdr:x>0.87417</cdr:x>
      <cdr:y>0.53204</cdr:y>
    </cdr:to>
    <cdr:sp macro="" textlink="">
      <cdr:nvSpPr>
        <cdr:cNvPr id="76" name="Облачко с текстом: прямоугольное со скругленными углами 75">
          <a:extLst xmlns:a="http://schemas.openxmlformats.org/drawingml/2006/main">
            <a:ext uri="{FF2B5EF4-FFF2-40B4-BE49-F238E27FC236}">
              <a16:creationId xmlns:a16="http://schemas.microsoft.com/office/drawing/2014/main" id="{43BA218F-74F7-4D3E-87F0-DF6520C2FBDF}"/>
            </a:ext>
          </a:extLst>
        </cdr:cNvPr>
        <cdr:cNvSpPr/>
      </cdr:nvSpPr>
      <cdr:spPr>
        <a:xfrm xmlns:a="http://schemas.openxmlformats.org/drawingml/2006/main">
          <a:off x="6408712" y="1624497"/>
          <a:ext cx="864096" cy="391726"/>
        </a:xfrm>
        <a:prstGeom xmlns:a="http://schemas.openxmlformats.org/drawingml/2006/main" prst="wedgeRoundRectCallout">
          <a:avLst>
            <a:gd name="adj1" fmla="val -28360"/>
            <a:gd name="adj2" fmla="val 173453"/>
            <a:gd name="adj3" fmla="val 16667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700" dirty="0"/>
            <a:t>Рост на 3 661.2 тыс. руб. </a:t>
          </a:r>
        </a:p>
      </cdr:txBody>
    </cdr:sp>
  </cdr:relSizeAnchor>
  <cdr:relSizeAnchor xmlns:cdr="http://schemas.openxmlformats.org/drawingml/2006/chartDrawing">
    <cdr:from>
      <cdr:x>0.83955</cdr:x>
      <cdr:y>0.79806</cdr:y>
    </cdr:from>
    <cdr:to>
      <cdr:x>0.83955</cdr:x>
      <cdr:y>0.89738</cdr:y>
    </cdr:to>
    <cdr:cxnSp macro="">
      <cdr:nvCxnSpPr>
        <cdr:cNvPr id="78" name="Прямая со стрелкой 77">
          <a:extLst xmlns:a="http://schemas.openxmlformats.org/drawingml/2006/main">
            <a:ext uri="{FF2B5EF4-FFF2-40B4-BE49-F238E27FC236}">
              <a16:creationId xmlns:a16="http://schemas.microsoft.com/office/drawing/2014/main" id="{D7B185C6-5EA6-428B-A806-A9578ACC12C5}"/>
            </a:ext>
          </a:extLst>
        </cdr:cNvPr>
        <cdr:cNvCxnSpPr/>
      </cdr:nvCxnSpPr>
      <cdr:spPr>
        <a:xfrm xmlns:a="http://schemas.openxmlformats.org/drawingml/2006/main" flipV="1">
          <a:off x="6984776" y="3024335"/>
          <a:ext cx="0" cy="3763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0.66935</cdr:x>
      <cdr:y>0.56351</cdr:y>
    </cdr:from>
    <cdr:to>
      <cdr:x>0.77176</cdr:x>
      <cdr:y>0.71259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3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0.57843</cdr:x>
      <cdr:y>0.26838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-946785"/>
          <a:ext cx="2290837" cy="402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rgbClr val="C00000"/>
              </a:solidFill>
              <a:effectLst/>
            </a:rPr>
            <a:t>Всего </a:t>
          </a:r>
          <a:r>
            <a:rPr lang="ru-RU" sz="1000" b="1" i="1" dirty="0">
              <a:solidFill>
                <a:srgbClr val="C00000"/>
              </a:solidFill>
              <a:effectLst/>
            </a:rPr>
            <a:t>налоговых</a:t>
          </a:r>
          <a:r>
            <a:rPr lang="ru-RU" sz="900" b="1" i="1" dirty="0">
              <a:solidFill>
                <a:srgbClr val="C00000"/>
              </a:solidFill>
              <a:effectLst/>
            </a:rPr>
            <a:t> доходов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0.10755</cdr:x>
      <cdr:y>0.02018</cdr:y>
    </cdr:from>
    <cdr:to>
      <cdr:x>0.75499</cdr:x>
      <cdr:y>0.22072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3995" y="21809"/>
          <a:ext cx="1950431" cy="21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rgbClr val="C00000"/>
              </a:solidFill>
              <a:effectLst/>
            </a:rPr>
            <a:t>Всего неналоговых доходов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0.66935</cdr:x>
      <cdr:y>0.56351</cdr:y>
    </cdr:from>
    <cdr:to>
      <cdr:x>0.77176</cdr:x>
      <cdr:y>0.71259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3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0.18793</cdr:x>
      <cdr:y>0.23188</cdr:y>
    </cdr:from>
    <cdr:to>
      <cdr:x>0.25406</cdr:x>
      <cdr:y>0.29058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432294" y="1001833"/>
          <a:ext cx="504056" cy="253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75.8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0.37238</cdr:x>
      <cdr:y>0.51</cdr:y>
    </cdr:from>
    <cdr:to>
      <cdr:x>0.43109</cdr:x>
      <cdr:y>0.56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2838073" y="2203463"/>
          <a:ext cx="44751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1.5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0.33839</cdr:x>
      <cdr:y>0.48333</cdr:y>
    </cdr:from>
    <cdr:to>
      <cdr:x>0.36937</cdr:x>
      <cdr:y>0.52356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808312" y="2088233"/>
          <a:ext cx="257060" cy="17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0.30369</cdr:x>
      <cdr:y>0.45</cdr:y>
    </cdr:from>
    <cdr:to>
      <cdr:x>0.34234</cdr:x>
      <cdr:y>0.47755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520280" y="1944215"/>
          <a:ext cx="320773" cy="119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0.29185</cdr:x>
      <cdr:y>0.18393</cdr:y>
    </cdr:from>
    <cdr:to>
      <cdr:x>0.36368</cdr:x>
      <cdr:y>0.25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224345" y="794653"/>
          <a:ext cx="547455" cy="285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5.3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0.24086</cdr:x>
      <cdr:y>0.2</cdr:y>
    </cdr:from>
    <cdr:to>
      <cdr:x>0.29754</cdr:x>
      <cdr:y>0.25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835696" y="864097"/>
          <a:ext cx="4319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5.5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0.5876</cdr:x>
      <cdr:y>0.57393</cdr:y>
    </cdr:from>
    <cdr:to>
      <cdr:x>0.60464</cdr:x>
      <cdr:y>0.60263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68552" y="2880320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0.62073</cdr:x>
      <cdr:y>0.56328</cdr:y>
    </cdr:from>
    <cdr:to>
      <cdr:x>0.67183</cdr:x>
      <cdr:y>0.60262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48634" y="2826893"/>
          <a:ext cx="432081" cy="197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0.47982</cdr:x>
      <cdr:y>0.47667</cdr:y>
    </cdr:from>
    <cdr:to>
      <cdr:x>0.53853</cdr:x>
      <cdr:y>0.52667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656943" y="2059446"/>
          <a:ext cx="44751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.1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0.62083</cdr:x>
      <cdr:y>0.51</cdr:y>
    </cdr:from>
    <cdr:to>
      <cdr:x>0.67955</cdr:x>
      <cdr:y>0.56232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4731700" y="2203463"/>
          <a:ext cx="447514" cy="22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10.7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0.19143</cdr:x>
      <cdr:y>0.13022</cdr:y>
    </cdr:from>
    <cdr:to>
      <cdr:x>0.51035</cdr:x>
      <cdr:y>0.28822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3968" y="178561"/>
          <a:ext cx="789591" cy="216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>
              <a:solidFill>
                <a:srgbClr val="FF0000"/>
              </a:solidFill>
            </a:rPr>
            <a:t>1.054</a:t>
          </a:r>
          <a:r>
            <a:rPr lang="ru-RU" sz="1100" dirty="0">
              <a:solidFill>
                <a:srgbClr val="FF0000"/>
              </a:solidFill>
            </a:rPr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 flipV="1">
          <a:off x="-5814138" y="-812809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scene3d xmlns:a="http://schemas.openxmlformats.org/drawingml/2006/main">
          <a:camera prst="orthographicFront">
            <a:rot lat="0" lon="0" rev="0"/>
          </a:camera>
          <a:lightRig rig="balanced" dir="tr"/>
        </a:scene3d>
        <a:sp3d xmlns:a="http://schemas.openxmlformats.org/drawingml/2006/main" contourW="14605" prstMaterial="plastic">
          <a:contourClr>
            <a:schemeClr val="accent2">
              <a:shade val="30000"/>
              <a:satMod val="120000"/>
            </a:schemeClr>
          </a:contourClr>
        </a:sp3d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2027 год 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3 651 655.4 тыс. рублей</a:t>
          </a:r>
        </a:p>
      </cdr:txBody>
    </cdr:sp>
  </cdr:relSizeAnchor>
  <cdr:relSizeAnchor xmlns:cdr="http://schemas.openxmlformats.org/drawingml/2006/chartDrawing">
    <cdr:from>
      <cdr:x>0.11429</cdr:x>
      <cdr:y>0.80281</cdr:y>
    </cdr:from>
    <cdr:to>
      <cdr:x>0.77351</cdr:x>
      <cdr:y>0.98578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A2A1A22-4041-4C60-A44B-6EEB6E74EB0A}"/>
            </a:ext>
          </a:extLst>
        </cdr:cNvPr>
        <cdr:cNvSpPr txBox="1"/>
      </cdr:nvSpPr>
      <cdr:spPr>
        <a:xfrm xmlns:a="http://schemas.openxmlformats.org/drawingml/2006/main">
          <a:off x="360040" y="1907691"/>
          <a:ext cx="2076788" cy="4347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scene3d xmlns:a="http://schemas.openxmlformats.org/drawingml/2006/main">
          <a:camera prst="orthographicFront">
            <a:rot lat="0" lon="0" rev="0"/>
          </a:camera>
          <a:lightRig rig="balanced" dir="tr"/>
        </a:scene3d>
        <a:sp3d xmlns:a="http://schemas.openxmlformats.org/drawingml/2006/main" contourW="14605" prstMaterial="plastic">
          <a:contourClr>
            <a:schemeClr val="accent2">
              <a:shade val="30000"/>
              <a:satMod val="120000"/>
            </a:schemeClr>
          </a:contourClr>
        </a:sp3d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2027 год 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3 651 655.4 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0.22727</cdr:x>
      <cdr:y>0.74937</cdr:y>
    </cdr:from>
    <cdr:to>
      <cdr:x>0.84091</cdr:x>
      <cdr:y>0.92696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1688171"/>
          <a:ext cx="1944216" cy="4000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scene3d xmlns:a="http://schemas.openxmlformats.org/drawingml/2006/main">
          <a:camera prst="orthographicFront">
            <a:rot lat="0" lon="0" rev="0"/>
          </a:camera>
          <a:lightRig rig="balanced" dir="tr"/>
        </a:scene3d>
        <a:sp3d xmlns:a="http://schemas.openxmlformats.org/drawingml/2006/main" contourW="14605" prstMaterial="plastic">
          <a:contourClr>
            <a:schemeClr val="accent2">
              <a:shade val="30000"/>
              <a:satMod val="120000"/>
            </a:schemeClr>
          </a:contourClr>
        </a:sp3d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2028 год 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3 740 043.9 тыс. рублей</a:t>
          </a:r>
        </a:p>
      </cdr:txBody>
    </cdr:sp>
  </cdr:relSizeAnchor>
  <cdr:relSizeAnchor xmlns:cdr="http://schemas.openxmlformats.org/drawingml/2006/chartDrawing">
    <cdr:from>
      <cdr:x>0.24743</cdr:x>
      <cdr:y>0.34455</cdr:y>
    </cdr:from>
    <cdr:to>
      <cdr:x>0.40578</cdr:x>
      <cdr:y>0.49571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81D944A6-6B10-43AC-A7FB-0938354D7447}"/>
            </a:ext>
          </a:extLst>
        </cdr:cNvPr>
        <cdr:cNvCxnSpPr/>
      </cdr:nvCxnSpPr>
      <cdr:spPr>
        <a:xfrm xmlns:a="http://schemas.openxmlformats.org/drawingml/2006/main" flipH="1">
          <a:off x="837398" y="843560"/>
          <a:ext cx="535930" cy="37006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0"/>
            <a:ext cx="2945659" cy="496330"/>
          </a:xfrm>
          <a:prstGeom prst="rect">
            <a:avLst/>
          </a:prstGeom>
        </p:spPr>
        <p:txBody>
          <a:bodyPr vert="horz" lIns="91007" tIns="45503" rIns="91007" bIns="4550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5" y="10"/>
            <a:ext cx="2945659" cy="496330"/>
          </a:xfrm>
          <a:prstGeom prst="rect">
            <a:avLst/>
          </a:prstGeom>
        </p:spPr>
        <p:txBody>
          <a:bodyPr vert="horz" lIns="91007" tIns="45503" rIns="91007" bIns="45503" rtlCol="0"/>
          <a:lstStyle>
            <a:lvl1pPr algn="r">
              <a:defRPr sz="1100"/>
            </a:lvl1pPr>
          </a:lstStyle>
          <a:p>
            <a:fld id="{0E9C0CAC-B5BB-4FCA-88F7-D428EF7A8F61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2950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7" tIns="45503" rIns="91007" bIns="455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1"/>
            <a:ext cx="5438140" cy="4466988"/>
          </a:xfrm>
          <a:prstGeom prst="rect">
            <a:avLst/>
          </a:prstGeom>
        </p:spPr>
        <p:txBody>
          <a:bodyPr vert="horz" lIns="91007" tIns="45503" rIns="91007" bIns="455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8594"/>
            <a:ext cx="2945659" cy="496330"/>
          </a:xfrm>
          <a:prstGeom prst="rect">
            <a:avLst/>
          </a:prstGeom>
        </p:spPr>
        <p:txBody>
          <a:bodyPr vert="horz" lIns="91007" tIns="45503" rIns="91007" bIns="4550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5" y="9428594"/>
            <a:ext cx="2945659" cy="496330"/>
          </a:xfrm>
          <a:prstGeom prst="rect">
            <a:avLst/>
          </a:prstGeom>
        </p:spPr>
        <p:txBody>
          <a:bodyPr vert="horz" lIns="91007" tIns="45503" rIns="91007" bIns="45503" rtlCol="0" anchor="b"/>
          <a:lstStyle>
            <a:lvl1pPr algn="r">
              <a:defRPr sz="1100"/>
            </a:lvl1pPr>
          </a:lstStyle>
          <a:p>
            <a:fld id="{DC633E42-718E-4B2E-92D3-5207DAFC9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0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8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36BA1-5964-4EBF-841B-436922347CF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01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36BA1-5964-4EBF-841B-436922347CF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50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2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8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8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7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5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1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0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7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6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3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40EB-66F3-4DA3-9F49-C7CADA949701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C8F-683C-474F-81AB-10523CF00276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F8-960B-4E56-A82E-0181A42BBB56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3C05-4D09-4CB3-9E9C-37570283B814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68CA-149A-4700-B0D3-2981B15A85F7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4854-4ECD-4571-9A2A-0DB4DE474074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91C9-42A8-40B2-B537-6D0C77E630CD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AF33-48A3-43B2-A2EC-D2B44D9DA231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6D4-028F-4B53-9BC3-A1D69A92294B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4CC1-51A1-4B70-820E-60032AD05585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A05-9A38-4817-9A7D-5E53526DD6BA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C3754F-A572-4BE5-B98F-F79F7543BA1B}" type="datetime1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5.jp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15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15.jpg"/><Relationship Id="rId7" Type="http://schemas.openxmlformats.org/officeDocument/2006/relationships/image" Target="../media/image78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5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1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2560" y="2501632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3478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</a:t>
            </a:r>
          </a:p>
          <a:p>
            <a:pPr lvl="0" algn="ctr"/>
            <a:r>
              <a:rPr lang="ru-RU" altLang="ru-RU" sz="2400" b="1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6038B4-D19E-4086-AD4A-4D48A6A54C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76" y="2873142"/>
            <a:ext cx="3746824" cy="203853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id="{FBFB29D1-083B-4606-9EBD-CFB3D5FB0C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3559"/>
            <a:ext cx="2336328" cy="18682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5" name="Рисунок 14" descr="Picture background">
            <a:extLst>
              <a:ext uri="{FF2B5EF4-FFF2-40B4-BE49-F238E27FC236}">
                <a16:creationId xmlns:a16="http://schemas.microsoft.com/office/drawing/2014/main" id="{C3F79400-D5D6-447B-9D0A-9ADF90D056B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40" y="123477"/>
            <a:ext cx="2838450" cy="18682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7" name="Рисунок 16" descr="Picture background">
            <a:extLst>
              <a:ext uri="{FF2B5EF4-FFF2-40B4-BE49-F238E27FC236}">
                <a16:creationId xmlns:a16="http://schemas.microsoft.com/office/drawing/2014/main" id="{8894D676-2F97-409C-9B8A-3215F76F532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3061"/>
            <a:ext cx="2555776" cy="203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8" name="Рисунок 17" descr="Picture background">
            <a:extLst>
              <a:ext uri="{FF2B5EF4-FFF2-40B4-BE49-F238E27FC236}">
                <a16:creationId xmlns:a16="http://schemas.microsoft.com/office/drawing/2014/main" id="{5DFBFCD4-FFB5-4F5D-83E8-C4956E6B52C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93061"/>
            <a:ext cx="2771800" cy="2025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878813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16854"/>
            <a:ext cx="6120680" cy="76025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формирования районного бюджета 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</a:t>
            </a:r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3976736" y="1054704"/>
            <a:ext cx="2088233" cy="25905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подготовлен в соответствии с  Бюджетным кодексом РФ, Уставом ВМР,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о бюджетном процессе в Волховском муниципальном районе, перечнем муниципальных программ, подлежащих финансированию в 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годах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547662" y="1063706"/>
            <a:ext cx="2088234" cy="25736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400050">
              <a:spcBef>
                <a:spcPct val="0"/>
              </a:spcBef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бюджета            </a:t>
            </a:r>
          </a:p>
          <a:p>
            <a:pPr algn="ctr" defTabSz="400050">
              <a:spcBef>
                <a:spcPct val="0"/>
              </a:spcBef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на 2026 год и плановый период 2027 и 2028 годов</a:t>
            </a:r>
          </a:p>
          <a:p>
            <a:pPr algn="ctr" defTabSz="400050">
              <a:spcBef>
                <a:spcPct val="0"/>
              </a:spcBef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подготовлен на основании постановления администрации </a:t>
            </a:r>
          </a:p>
          <a:p>
            <a:pPr algn="ctr" defTabSz="400050">
              <a:spcBef>
                <a:spcPct val="0"/>
              </a:spcBef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от 27</a:t>
            </a:r>
            <a:r>
              <a:rPr lang="en-US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мая 2025 года №1957</a:t>
            </a:r>
          </a:p>
          <a:p>
            <a:pPr algn="ctr" defTabSz="400050">
              <a:spcBef>
                <a:spcPct val="0"/>
              </a:spcBef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«О разработке проекта бюджета Волховского муниципального района на 2026 год и на плановый период 2027 и 2028 годов»</a:t>
            </a:r>
            <a:endParaRPr lang="ru-RU" sz="1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6384264" y="1054703"/>
            <a:ext cx="1932152" cy="25905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4264" y="1091076"/>
            <a:ext cx="1962124" cy="20697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466725">
              <a:spcBef>
                <a:spcPct val="0"/>
              </a:spcBef>
            </a:pPr>
            <a:endParaRPr lang="ru-RU" sz="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формировался в соответствии с  основными 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бюджетной и налоговой политики Волховского 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района,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показателями прогноза социально-экономического развития Волховского муниципального района 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6376" y="453909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id="{8FFF0567-00A9-4F6D-80C7-CEDD7FFF87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36" y="3746367"/>
            <a:ext cx="1932152" cy="12016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5" name="Рисунок 14" descr="Picture background">
            <a:extLst>
              <a:ext uri="{FF2B5EF4-FFF2-40B4-BE49-F238E27FC236}">
                <a16:creationId xmlns:a16="http://schemas.microsoft.com/office/drawing/2014/main" id="{9CC4C12F-30F7-4415-A7FC-708528D4AB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34" y="3677864"/>
            <a:ext cx="1642865" cy="12701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E6F00C-6803-4182-93B1-18602A6EA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4212DFF-8BB6-482A-8EC7-24630BCD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3661318"/>
            <a:ext cx="2071580" cy="12218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90402" y="4634020"/>
            <a:ext cx="752971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0325" y="1076132"/>
            <a:ext cx="5993449" cy="3462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районного бюджета Волховского муниципального района Ленинградской области на 2026 год и плановый период 2027 и 2028 годов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36198" y="1461425"/>
            <a:ext cx="562955" cy="3240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04926" y="1458167"/>
            <a:ext cx="5988156" cy="2077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доходы районного бюджета на 2026 год и плановый период 2027 и 2028 годов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42298" y="1798332"/>
            <a:ext cx="562955" cy="3240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18094" y="1722869"/>
            <a:ext cx="5991199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распределения доходов между бюджетами Волховского муниципального района на 2026 год и плановый период 2027 и 2028 годов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00305" y="1821154"/>
            <a:ext cx="880673" cy="26390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14446" y="2220714"/>
            <a:ext cx="562955" cy="3240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11503" y="2126071"/>
            <a:ext cx="6002271" cy="484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 распределение бюджетных ассигнований бюджета, адресную программу капитальных вложений и ремонтных работ, объем ассигнований дорожного фонда, резервный фонд администрации Волховского муниципального района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05051" y="2201330"/>
            <a:ext cx="884509" cy="26390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7787" y="2647712"/>
            <a:ext cx="5987693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установления отдельных расходных обязательств  и использования бюджетных ассигнований (порядок предоставления субсидий ЮЛ, МСП, ФЛ утверждается НПА администрации ВМР)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06149" y="2578734"/>
            <a:ext cx="863941" cy="451187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</a:p>
          <a:p>
            <a:pPr algn="ctr"/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5,6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212">
            <a:off x="2183995" y="2665619"/>
            <a:ext cx="562955" cy="3434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33700" y="3179935"/>
            <a:ext cx="523856" cy="30008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17324" y="3028680"/>
            <a:ext cx="6010208" cy="484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цели и объем межбюджетных трансфертов бюджетам муниципальных образований и порядки предоставления иных межбюджетных трансфертов, в том числе на выплату зарплат с начислениями МО Волховского муниципального района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6982" y="3175812"/>
            <a:ext cx="872267" cy="26390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4744" y="3999064"/>
            <a:ext cx="905121" cy="26390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9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889">
            <a:off x="2204809" y="4343619"/>
            <a:ext cx="581638" cy="3940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18201" y="4005704"/>
            <a:ext cx="6015545" cy="3462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внутреннего долга Волховского муниципального района, объём расходов на обслуживание муниципального долга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41837" y="1122166"/>
            <a:ext cx="562955" cy="32403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95274" y="3592334"/>
            <a:ext cx="885704" cy="26390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38838" y="3601891"/>
            <a:ext cx="562955" cy="32403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26678" y="3579387"/>
            <a:ext cx="6015546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бюджетных кредитов бюджетам других уровней на покрытие временных кассовых разрывов, возникающих при исполнении бюджетов поселений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03117" y="4384800"/>
            <a:ext cx="896266" cy="26390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42298" y="4019803"/>
            <a:ext cx="562955" cy="32403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811868" y="4403804"/>
            <a:ext cx="6015136" cy="2077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Заключительные положения об опубликовании и контроле за данным решением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9249" y="112517"/>
            <a:ext cx="707122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основных характеристик проекта районного бюджета </a:t>
            </a:r>
          </a:p>
          <a:p>
            <a:pPr algn="ctr"/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4794" y="1112933"/>
            <a:ext cx="888705" cy="26390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2778" y="1475510"/>
            <a:ext cx="880673" cy="26390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AE87E97-EB56-41A0-8211-DF492769F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148648"/>
            <a:ext cx="6264696" cy="715008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районного бюджета 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40152" y="1419656"/>
            <a:ext cx="102611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12360" y="4587974"/>
            <a:ext cx="1137684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33916"/>
              </p:ext>
            </p:extLst>
          </p:nvPr>
        </p:nvGraphicFramePr>
        <p:xfrm>
          <a:off x="138873" y="1718777"/>
          <a:ext cx="6935027" cy="314304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2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</a:t>
                      </a:r>
                      <a:r>
                        <a:rPr lang="ru-RU" sz="11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2028 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 (всего), в том числе: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3 715 848.7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3 644 155.4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3 777 543.9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1 607 495.1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1 736 122.3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1 918 742.7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2 108 353.6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1 908 033.1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1 858 801.2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Дотация на выравнивание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297 608.2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127 049.1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74 055.4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 (целевые)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1 810 745.4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1 780 984.0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1 784 745.8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 (всего)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3 834 096.3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3 700 155.4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3 843 043.9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без условно утвержденных 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3 834096.3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3 651 655.4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3 740 043.9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без учета целевых средств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2 023 350.9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1 870 671.4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1 955 298.1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48 500.0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103 000.0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indent="4191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  условно утвержденных расходов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2.53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5.27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118 247.6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56 000.0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65 500.0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77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дефицита к собственным доходам, без учета доходов, поступающих по дополнительным нормативам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9.9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4.9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id="{943E0E1F-F004-4273-8FEF-F2F52C0C8E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16" y="1673572"/>
            <a:ext cx="1974010" cy="29454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6F2B9C-177F-4A06-AE97-D6A737D7D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4659982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</a:t>
            </a:fld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1680" y="86515"/>
            <a:ext cx="7056784" cy="11890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доходы районного бюджета Волховского муниципального района Ленинградской области </a:t>
            </a:r>
          </a:p>
          <a:p>
            <a:r>
              <a:rPr lang="ru-RU" alt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BA1E59-6772-45E7-8409-7DACF527C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A78F3367-35EA-4863-9FEF-A0E18B3801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5606"/>
            <a:ext cx="7128792" cy="36582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8709562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51440" y="4648690"/>
            <a:ext cx="7620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</a:t>
            </a:fld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003892"/>
            <a:ext cx="2237059" cy="436662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2026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598266"/>
            <a:ext cx="4273922" cy="968023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 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 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с применением патентной системы налогообложения 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5482" y="1677626"/>
            <a:ext cx="3430934" cy="785991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по делам, рассматриваемым в судах общей юрисдикции, мировыми судьями, и за выдачу разрешения на установку рекламной конструкции 100%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2679297"/>
            <a:ext cx="8280919" cy="837128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1">
                <a:shade val="30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имущества, находящегося в оперативном управлении муниципальных районов 100%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аренды имущества, составляющего казну муниципальных районов исключением земельных участков) 100%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аренды земельных участков до разграничения и в границах городских поселений 50%, в границах сельских поселений 100% 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от аренды земельных участков, находящихся в собственности муниципальных районов 100%</a:t>
            </a:r>
          </a:p>
          <a:p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увеличение площади земельных участков до разграничения и в границах городских поселений 50%, в границах сельских поселений 100%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920" y="3579992"/>
            <a:ext cx="4752527" cy="42326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1">
                <a:shade val="30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 до разграничения в границах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поселений 50%, в границах сельских поселений 100%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841" y="3635327"/>
            <a:ext cx="3677900" cy="349597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информационных услуг органами местного самоуправления, казенными учреждениями 100%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4153300"/>
            <a:ext cx="2907690" cy="42996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1">
                <a:shade val="30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бюджетов муниципальных районов 100%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1661" y="4070640"/>
            <a:ext cx="5160779" cy="692066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административные правонарушения, выявленные должностными лицами органов муниципального контроля 100%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административные правонарушения, налагаемые мировыми судьями и комиссиями по делам несовершеннолетних 50%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841" y="4803021"/>
            <a:ext cx="4580207" cy="251951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доходы, зачисляемые в районный бюджет 100%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3688" y="960752"/>
            <a:ext cx="1793834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9% до 15% + 15.23%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4025" y="1004073"/>
            <a:ext cx="2134046" cy="436662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2027 год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9965" y="1003892"/>
            <a:ext cx="2186434" cy="433313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2028 год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67944" y="969057"/>
            <a:ext cx="1296144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9% до 15% + 15.75%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57316" y="982541"/>
            <a:ext cx="1841511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9% до 15% + 17.65%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687CF8-ACDB-431A-86C7-D579590044DB}"/>
              </a:ext>
            </a:extLst>
          </p:cNvPr>
          <p:cNvSpPr txBox="1"/>
          <p:nvPr/>
        </p:nvSpPr>
        <p:spPr>
          <a:xfrm>
            <a:off x="1461193" y="583598"/>
            <a:ext cx="735927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районного бюджета формируются за счёт доходов от уплаты федеральных, региональных и местных налогов, а также неналоговых доходов по нормативам, установленным законодательными актами РФ, ЛО, НПА ВМР за счет следующих источников: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83461"/>
            <a:ext cx="802838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отчислений собственных доходов районного бюджета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 на 2026 год и плановый период 2027 и 2028 годов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1003" y="990234"/>
            <a:ext cx="800193" cy="486891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0.14311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6119A95-1CD5-4A51-B21F-F2808E2D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6336" y="4587974"/>
            <a:ext cx="1324744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</a:t>
            </a:fld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/>
        </p:nvSpPr>
        <p:spPr>
          <a:xfrm>
            <a:off x="1979712" y="141480"/>
            <a:ext cx="6336704" cy="7020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налоговых и неналоговых доходов районного бюджета 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88492900"/>
              </p:ext>
            </p:extLst>
          </p:nvPr>
        </p:nvGraphicFramePr>
        <p:xfrm>
          <a:off x="1331640" y="1045394"/>
          <a:ext cx="72008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5A2185-E774-4340-B5B6-0C77918C3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59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97194" y="4585622"/>
            <a:ext cx="7620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16</a:t>
            </a:fld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9552" y="1059583"/>
          <a:ext cx="8319642" cy="378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/>
        </p:nvSpPr>
        <p:spPr>
          <a:xfrm>
            <a:off x="1778932" y="169759"/>
            <a:ext cx="6372708" cy="5117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районного бюджета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 на 2026 год в сравнении с первоначально утвержденным планом на 2025 год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91880" y="915566"/>
            <a:ext cx="5544616" cy="1656184"/>
          </a:xfrm>
          <a:prstGeom prst="rect">
            <a:avLst/>
          </a:prstGeom>
        </p:spPr>
        <p:txBody>
          <a:bodyPr wrap="squar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доходов 2026 год: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607 495.1 тыс. руб.</a:t>
            </a:r>
          </a:p>
          <a:p>
            <a:pPr lvl="0" algn="ctr"/>
            <a:r>
              <a:rPr lang="ru-RU" sz="1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 доходы 1 509 456.7 тыс. руб., </a:t>
            </a:r>
          </a:p>
          <a:p>
            <a:pPr lvl="0" algn="ctr"/>
            <a:r>
              <a:rPr lang="ru-RU" sz="1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98 038.4 тыс. руб.)</a:t>
            </a:r>
          </a:p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на 2025 год: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455 485.3 тыс. руб. </a:t>
            </a:r>
          </a:p>
          <a:p>
            <a:pPr algn="ctr"/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 доходы 1 367 142.8 тыс. руб., </a:t>
            </a:r>
          </a:p>
          <a:p>
            <a:pPr algn="ctr"/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88 342.5 тыс. руб.)</a:t>
            </a:r>
          </a:p>
          <a:p>
            <a:pPr algn="ctr"/>
            <a:r>
              <a:rPr lang="ru-RU" sz="9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собственных доходов на 152 009.8 тыс. руб. , из них:</a:t>
            </a:r>
          </a:p>
          <a:p>
            <a:pPr algn="ctr"/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налоговым доходам увеличение на 142 313,9 тыс. рублей или на 10,4%, </a:t>
            </a:r>
          </a:p>
          <a:p>
            <a:pPr algn="ctr"/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неналоговым доходам увеличение на 9 695,9 тыс. рублей или на 11%.</a:t>
            </a:r>
          </a:p>
          <a:p>
            <a:pPr algn="ctr"/>
            <a:endParaRPr lang="ru-RU" sz="9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7694" y="4245936"/>
            <a:ext cx="3240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dirty="0"/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8A438839-40F5-49AC-ADF7-AF74D78AECB2}"/>
              </a:ext>
            </a:extLst>
          </p:cNvPr>
          <p:cNvSpPr/>
          <p:nvPr/>
        </p:nvSpPr>
        <p:spPr>
          <a:xfrm>
            <a:off x="6156176" y="3075806"/>
            <a:ext cx="792088" cy="346623"/>
          </a:xfrm>
          <a:prstGeom prst="wedgeRoundRectCallout">
            <a:avLst>
              <a:gd name="adj1" fmla="val -29144"/>
              <a:gd name="adj2" fmla="val 11357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rgbClr val="FF0000"/>
                </a:solidFill>
              </a:rPr>
              <a:t>Снижение на 112.3 тыс. руб.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04D6F7-B4DC-455D-8446-BB1320B6A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23478"/>
            <a:ext cx="6714746" cy="800207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 доля налоговых доходов районного бюджета </a:t>
            </a:r>
          </a:p>
          <a:p>
            <a:pPr algn="ctr"/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4443958"/>
            <a:ext cx="768657" cy="273844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25506" y="1290396"/>
          <a:ext cx="8424936" cy="320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1871" y="3959172"/>
            <a:ext cx="1458162" cy="101566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 доля налога в общей сумме налоговых доходов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71.9%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74.0%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3158" y="3948973"/>
            <a:ext cx="1332148" cy="101566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 доля налога в общей сумме налоговых  доходов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22.2%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20.6%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4285" y="3948972"/>
            <a:ext cx="1417482" cy="101566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доля налога в общей сумме налоговых доходов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0.9%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0.9%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0.8%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0746" y="3948971"/>
            <a:ext cx="1485165" cy="101566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доля налога в общей сумме налоговых доходов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3.8%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3.7%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3.4%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0786" y="1615315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70.5%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9143" y="142372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71.9%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0765" y="1364495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74.0%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3695331" y="2368698"/>
            <a:ext cx="50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23.6%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0318" y="2232435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0785" y="2340157"/>
            <a:ext cx="526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20.6%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91516" y="3959172"/>
            <a:ext cx="1440159" cy="995266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доля налога в общей сумме налоговых доходов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1%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1.2%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1.1%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51964077"/>
              </p:ext>
            </p:extLst>
          </p:nvPr>
        </p:nvGraphicFramePr>
        <p:xfrm>
          <a:off x="4888359" y="946785"/>
          <a:ext cx="3960440" cy="150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51418E-0DBB-4C5A-BB60-83EFB4887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2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052" y="111300"/>
            <a:ext cx="5482632" cy="800207"/>
          </a:xfrm>
          <a:prstGeom prst="rect">
            <a:avLst/>
          </a:prstGeom>
          <a:noFill/>
          <a:ln>
            <a:noFill/>
          </a:ln>
        </p:spPr>
        <p:txBody>
          <a:bodyPr wrap="none" lIns="60948" tIns="30474" rIns="60948" bIns="30474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 доля неналоговых доходов районного бюджета </a:t>
            </a:r>
          </a:p>
          <a:p>
            <a:pPr algn="ctr"/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72400" y="4587974"/>
            <a:ext cx="539511" cy="324035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18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283967" y="911507"/>
          <a:ext cx="4752529" cy="173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843558"/>
          <a:ext cx="762153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270707" y="2967978"/>
            <a:ext cx="1080120" cy="1440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12.0%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076056" y="2985005"/>
            <a:ext cx="524975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10.8%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4350827" y="3111993"/>
            <a:ext cx="442348" cy="8903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10.8</a:t>
            </a:r>
            <a:r>
              <a:rPr lang="ru-RU" sz="1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9C6F45-692A-437C-82CE-B5AF1D404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12360" y="4587974"/>
            <a:ext cx="1036712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19</a:t>
            </a:fld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1763688" y="123478"/>
            <a:ext cx="6696744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районного бюджета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 на 2026 год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968752" y="825722"/>
            <a:ext cx="2880320" cy="231014"/>
          </a:xfrm>
          <a:prstGeom prst="rect">
            <a:avLst/>
          </a:prstGeom>
        </p:spPr>
        <p:txBody>
          <a:bodyPr wrap="squar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1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607 495.1 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06558917"/>
              </p:ext>
            </p:extLst>
          </p:nvPr>
        </p:nvGraphicFramePr>
        <p:xfrm>
          <a:off x="827584" y="1034486"/>
          <a:ext cx="7488832" cy="382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F1B504-7AB6-40A2-B33E-B850B29F3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2560" y="2501632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B84A9-A26E-4DEE-854C-65425C9655FD}"/>
              </a:ext>
            </a:extLst>
          </p:cNvPr>
          <p:cNvSpPr txBox="1"/>
          <p:nvPr/>
        </p:nvSpPr>
        <p:spPr>
          <a:xfrm>
            <a:off x="2195736" y="199094"/>
            <a:ext cx="5184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административно-территориального деления публично-правового образования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B9A51E-C0EB-4712-9F82-3291D6C07E37}"/>
              </a:ext>
            </a:extLst>
          </p:cNvPr>
          <p:cNvSpPr/>
          <p:nvPr/>
        </p:nvSpPr>
        <p:spPr>
          <a:xfrm>
            <a:off x="616606" y="1059582"/>
            <a:ext cx="51845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муниципальный район расположен в центральной части Ленинградской области, граничит на северо-востоке с Лодейнопольским,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юго-востоке с Тихвинским, на юге с Киришским, на западе с Кировским муниципальными районами Ленинградской области.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севера территория муниципального района омывается водами Ладожского озера.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территории муниципального района протекают реки Волхов, Сясь и Паша.</a:t>
            </a:r>
          </a:p>
          <a:p>
            <a:pPr algn="just"/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муниципальный район Ленинградской области наделен статусом муниципального района в соответствии с областным законом Ленинградской области от 06.09.2004 года № 56-оз «Об установлении границ и наделении соответствующим статусом муниципального образования Волховский муниципальный район Ленинградской области и муниципальных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в его составе». </a:t>
            </a:r>
          </a:p>
          <a:p>
            <a:pPr algn="just"/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центром муниципального района является город Волхов (муниципальное образование город Волхов).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Волховского муниципального района входят три городских поселения и 12 сельских поселений.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Преобразований муниципального района и поселений в его составе после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года не производилось. </a:t>
            </a:r>
          </a:p>
        </p:txBody>
      </p:sp>
      <p:pic>
        <p:nvPicPr>
          <p:cNvPr id="16" name="Рисунок 15" descr="https://sun9-52.userapi.com/impg/9eVUzucgUpIYnWaabXUekkqtRgBZDDYibcwNHg/iHiI-A0rcP8.jpg?size=1000x600&amp;quality=95&amp;sign=2bf99bbbb10bd4ad6683fa93ab56fd6a&amp;c_uniq_tag=FpezUASYyV4W-FrQDUuwNm8CK5vZXjlGqP_YnpXd7HA&amp;type=album">
            <a:extLst>
              <a:ext uri="{FF2B5EF4-FFF2-40B4-BE49-F238E27FC236}">
                <a16:creationId xmlns:a16="http://schemas.microsoft.com/office/drawing/2014/main" id="{0E362C3C-E6F0-4568-AF95-45E4DB2A5E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81" y="1141104"/>
            <a:ext cx="3240360" cy="25202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7335A3C-3DF1-40D3-9E87-C137D3168B26}"/>
              </a:ext>
            </a:extLst>
          </p:cNvPr>
          <p:cNvSpPr/>
          <p:nvPr/>
        </p:nvSpPr>
        <p:spPr>
          <a:xfrm rot="10800000" flipV="1">
            <a:off x="6263682" y="3773497"/>
            <a:ext cx="28803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Санкт-Петербурга</a:t>
            </a:r>
            <a:r>
              <a:rPr lang="ru-RU" sz="9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9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км</a:t>
            </a:r>
          </a:p>
          <a:p>
            <a:pPr lvl="0"/>
            <a:r>
              <a:rPr lang="ru-RU" sz="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</a:t>
            </a:r>
            <a:r>
              <a:rPr lang="ru-RU" sz="9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9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Волхов</a:t>
            </a:r>
          </a:p>
          <a:p>
            <a:pPr lvl="0"/>
            <a:r>
              <a:rPr lang="ru-RU" sz="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9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5 124,6 км</a:t>
            </a:r>
            <a:r>
              <a:rPr lang="ru-RU" sz="900" baseline="30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A45E11-4AE4-4359-BB17-7ACD49AA3A82}"/>
              </a:ext>
            </a:extLst>
          </p:cNvPr>
          <p:cNvSpPr txBox="1"/>
          <p:nvPr/>
        </p:nvSpPr>
        <p:spPr>
          <a:xfrm>
            <a:off x="8532440" y="4443959"/>
            <a:ext cx="360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85047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33048" y="4731990"/>
            <a:ext cx="403448" cy="300320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20</a:t>
            </a:fld>
            <a:endParaRPr lang="ru-RU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4250" y="863600"/>
            <a:ext cx="4901662" cy="194668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</a:t>
            </a:r>
          </a:p>
          <a:p>
            <a:pPr algn="ctr"/>
            <a:endParaRPr lang="ru-RU" sz="11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2 108 353.6 тыс. рублей</a:t>
            </a:r>
          </a:p>
          <a:p>
            <a:pPr algn="ctr"/>
            <a:r>
              <a:rPr 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из областного фонда финансовой поддержки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297 608.2 тыс. руб.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809 945.9 тыс. руб.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МБТ, передаваемые бюджетам муниципальных районов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799.5 тыс. руб.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4928" y="2664882"/>
            <a:ext cx="4133056" cy="23467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</a:t>
            </a:r>
          </a:p>
          <a:p>
            <a:pPr algn="ctr"/>
            <a:endParaRPr lang="ru-RU" sz="115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908 033.1 тыс. рублей</a:t>
            </a:r>
          </a:p>
          <a:p>
            <a:pPr algn="ctr"/>
            <a:r>
              <a:rPr lang="ru-RU" sz="11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из областного фонда финансовой поддержки 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127 049.1 тыс. руб.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1 780 184.5 тыс. руб.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МБТ, передаваемые бюджетам муниципальных районов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799.5 тыс. руб.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2608570"/>
            <a:ext cx="4133056" cy="21621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 </a:t>
            </a:r>
          </a:p>
          <a:p>
            <a:pPr algn="ctr"/>
            <a:endParaRPr lang="ru-RU" sz="115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858 801.2 тыс. рублей</a:t>
            </a:r>
          </a:p>
          <a:p>
            <a:pPr algn="ctr"/>
            <a:r>
              <a:rPr lang="ru-RU" sz="11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из областного фонда финансовой поддержки 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74 055.4 тыс. руб.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1 783 946.3 тыс. руб.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МБТ, передаваемые бюджетам муниципальных районов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799.5 тыс. руб.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1835696" y="185913"/>
            <a:ext cx="6552728" cy="5895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бюджетов других уровней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C6AAE1-F6E2-4742-9C51-F34C6E1749E4}"/>
              </a:ext>
            </a:extLst>
          </p:cNvPr>
          <p:cNvSpPr/>
          <p:nvPr/>
        </p:nvSpPr>
        <p:spPr>
          <a:xfrm>
            <a:off x="2555776" y="816777"/>
            <a:ext cx="4326632" cy="18000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8BB888-566A-4B16-A1D3-59D15086B021}"/>
              </a:ext>
            </a:extLst>
          </p:cNvPr>
          <p:cNvSpPr/>
          <p:nvPr/>
        </p:nvSpPr>
        <p:spPr>
          <a:xfrm>
            <a:off x="262846" y="2770839"/>
            <a:ext cx="4104456" cy="2094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255DDE-F4F8-47E7-B061-20D14D26B14A}"/>
              </a:ext>
            </a:extLst>
          </p:cNvPr>
          <p:cNvSpPr/>
          <p:nvPr/>
        </p:nvSpPr>
        <p:spPr>
          <a:xfrm>
            <a:off x="4582520" y="2777189"/>
            <a:ext cx="4061048" cy="2094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046502-6FA5-42CC-837C-C5A2D3377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4432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64288" y="4515966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21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835696" y="123479"/>
            <a:ext cx="6840760" cy="13230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расходы </a:t>
            </a:r>
            <a:b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</a:t>
            </a:r>
            <a:b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  <a:b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632FC15-9665-48F3-AEE9-15872FB3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65178"/>
            <a:ext cx="6983438" cy="3251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C2F3E2-D60C-4991-80D9-C13F9304A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674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92280" y="4731990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22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619672" y="124635"/>
            <a:ext cx="6840760" cy="8100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бюджетной политики районного бюджета </a:t>
            </a:r>
            <a:br>
              <a:rPr lang="ru-RU" alt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  <a:br>
              <a:rPr lang="ru-RU" alt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на 2026 год и плановый период 2027 и 2028 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997670"/>
            <a:ext cx="7560840" cy="361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объемов и структуры расходов районного бюджета учитывались следующие подходы: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действующих расходных обязательств;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уровня реализованных задач, поставленных в Указе Президента Российской Федерации от 12 мая 2012 года № 597;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обязательств в сфере образования, культуры с учетом определения объема гарантированных муниципальных услуг и формирования единых нормативных затрат на их оказание;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выплаты заработной платы с начислениями работникам муниципальных бюджетных и муниципальных казенных учреждений с учетом увеличения на 5.4% с 01 января 2026 года;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индексации ежемесячного денежного вознаграждения по муниципальным должностям Волховского муниципального района, месячных должностных окладов и окладов за классный чин муниципальных служащих Ленинградской области, а также месячных должностных окладов работников, замещающих должности, не являющиеся должностями муниципальной службы в 1,054 раза с 1 января 2026</a:t>
            </a:r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индексация выплаты пенсии за выслугу лет лицам, замещавшим муниципальные должности и должности муниципальной службы Волховского муниципального района,  в 1,054</a:t>
            </a:r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с 1 января 2026 года;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включение в адресную программу капитальных вложений и ремонтных работ на 2026 год и на плановый период 2027 и 2028 годов в первоочередном порядке объектов, подлежащих завершению в 2026 году;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обеспечение в полном объеме публичных нормативных обязательств;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обеспечение в полном объеме действующих расходных обязательств, по которым заключены долгосрочные муниципальные контракты со сроком выполнения работ до 2028 года.</a:t>
            </a:r>
          </a:p>
          <a:p>
            <a:pPr>
              <a:spcBef>
                <a:spcPts val="450"/>
              </a:spcBef>
            </a:pP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2B9D8-8DF1-4F3D-8002-6616E43E4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7232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4659982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23</a:t>
            </a:fld>
            <a:endParaRPr lang="ru-RU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14024934"/>
              </p:ext>
            </p:extLst>
          </p:nvPr>
        </p:nvGraphicFramePr>
        <p:xfrm>
          <a:off x="5106144" y="1282435"/>
          <a:ext cx="2475873" cy="137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2103" y="755296"/>
            <a:ext cx="28083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Расчетная величина, применяемая для расчета фонда оплаты труда работников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бюджетной сферы (рублей)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771550"/>
            <a:ext cx="2916324" cy="4385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pPr algn="ctr"/>
            <a:r>
              <a:rPr lang="ru-RU" sz="12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3 834 096.3 </a:t>
            </a:r>
            <a:r>
              <a:rPr lang="ru-RU" sz="1200" b="1" i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200" b="1" i="1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659535" y="1240023"/>
            <a:ext cx="2515314" cy="45181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63577" tIns="54000" rIns="54000" bIns="54001" numCol="1" spcCol="1270" anchor="ctr" anchorCtr="0">
            <a:noAutofit/>
          </a:bodyPr>
          <a:lstStyle/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 </a:t>
            </a: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1 607 495.1 тыс. руб. </a:t>
            </a:r>
          </a:p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650601" y="1850930"/>
            <a:ext cx="2531751" cy="64807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anchor="ctr" anchorCtr="0">
            <a:noAutofit/>
          </a:bodyPr>
          <a:lstStyle/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 муниципальных районов </a:t>
            </a: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297 608.2 тыс. руб. </a:t>
            </a:r>
          </a:p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1659535" y="2613548"/>
            <a:ext cx="2531751" cy="45753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1" rIns="40500" bIns="40500" numCol="1" spcCol="953" anchor="ctr" anchorCtr="0">
            <a:noAutofit/>
          </a:bodyPr>
          <a:lstStyle/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из областного бюджета                   </a:t>
            </a:r>
            <a:r>
              <a:rPr lang="en-US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809 945.9 тыс. руб.</a:t>
            </a:r>
          </a:p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661147" y="3260836"/>
            <a:ext cx="2531751" cy="642641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1" rIns="40500" bIns="40500" numCol="1" spcCol="953" anchor="ctr" anchorCtr="0">
            <a:noAutofit/>
          </a:bodyPr>
          <a:lstStyle/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муниципальных районов </a:t>
            </a: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799.5 тыс. руб.</a:t>
            </a:r>
          </a:p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/>
        </p:nvSpPr>
        <p:spPr>
          <a:xfrm>
            <a:off x="1691680" y="123478"/>
            <a:ext cx="6588732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районного бюджета Волховского муниципального района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 год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650602" y="4083232"/>
            <a:ext cx="2531751" cy="41549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1" rIns="40500" bIns="40500" numCol="1" spcCol="953" anchor="ctr" anchorCtr="0">
            <a:noAutofit/>
          </a:bodyPr>
          <a:lstStyle/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118 247.6 тыс. руб.</a:t>
            </a:r>
          </a:p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4048" y="2715766"/>
            <a:ext cx="2952328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оплату труда муниципальных и немуниципальных служащих предусмотрены исходя из штатных расписаний на 2025 год.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предусмотрена индексация ежемесячного денежного вознаграждения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1.054 раза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 января 2026 года</a:t>
            </a:r>
            <a:r>
              <a:rPr lang="ru-RU" sz="1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8927" y="3840606"/>
            <a:ext cx="2952328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Произведена индексация выплаты пенсии за выслугу лет лицам, замещавшим должности муниципальной службы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1.054 раза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1 января 2026 года.</a:t>
            </a:r>
            <a:endParaRPr lang="ru-RU" sz="1000" dirty="0">
              <a:solidFill>
                <a:srgbClr val="00206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51B6B1-84ED-4DAF-9969-778CDBA54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970" y="4587974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24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920040"/>
              </p:ext>
            </p:extLst>
          </p:nvPr>
        </p:nvGraphicFramePr>
        <p:xfrm>
          <a:off x="5868144" y="838457"/>
          <a:ext cx="315035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207741"/>
              </p:ext>
            </p:extLst>
          </p:nvPr>
        </p:nvGraphicFramePr>
        <p:xfrm>
          <a:off x="3131841" y="2808310"/>
          <a:ext cx="3384375" cy="244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306780"/>
              </p:ext>
            </p:extLst>
          </p:nvPr>
        </p:nvGraphicFramePr>
        <p:xfrm>
          <a:off x="1133618" y="596786"/>
          <a:ext cx="3384375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>
            <a:spLocks noGrp="1"/>
          </p:cNvSpPr>
          <p:nvPr/>
        </p:nvSpPr>
        <p:spPr>
          <a:xfrm>
            <a:off x="2051720" y="123478"/>
            <a:ext cx="6462718" cy="6173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районного бюджета Волховского муниципального района на 2026 год и планируемый период 2027 и 2028 годов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88A9C5-60AA-45CE-B4C3-79E31120A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4515966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25</a:t>
            </a:fld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691680" y="195487"/>
            <a:ext cx="6912768" cy="19442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b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</a:t>
            </a:r>
            <a:b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  <a:b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</a:t>
            </a:r>
            <a:b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5D97A40-6A8F-4C23-A921-ADA782A9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9921"/>
            <a:ext cx="7056784" cy="21558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EF5D84-A6B1-447F-9C6A-41D5E2EA3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80312" y="4659982"/>
            <a:ext cx="1396752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26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91883550"/>
              </p:ext>
            </p:extLst>
          </p:nvPr>
        </p:nvGraphicFramePr>
        <p:xfrm>
          <a:off x="1115616" y="663538"/>
          <a:ext cx="7632848" cy="42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/>
        </p:nvSpPr>
        <p:spPr>
          <a:xfrm>
            <a:off x="1654601" y="123478"/>
            <a:ext cx="6678742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Волховского муниципального района    на 2026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279238-6AFA-4AAD-B7E1-BD38A2FCB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4646309"/>
            <a:ext cx="467543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27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1726822" y="93570"/>
            <a:ext cx="6805618" cy="5339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районного бюджета Волховского муниципального района на 2026 год </a:t>
            </a:r>
          </a:p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муниципальных программ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619582"/>
            <a:ext cx="4059115" cy="4672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14 муниципальных программ запланированы на 2026 год в размере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3 073 227.4 тыс. руб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80.2% от общего объема расходов 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158559" y="1167973"/>
            <a:ext cx="4291992" cy="596459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часть расходов приходится на реализацию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программ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2 988 777.4 тыс. руб.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(97.3% от объема расходов на реализацию муниципальных программ)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02669" y="1842182"/>
            <a:ext cx="5112568" cy="657970"/>
          </a:xfrm>
          <a:prstGeom prst="downArrow">
            <a:avLst>
              <a:gd name="adj1" fmla="val 100000"/>
              <a:gd name="adj2" fmla="val 4900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остальным муниципальным программам запланированы расходы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83 450.0 тыс. руб.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(2.7% от объема расходов на реализацию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2669" y="2883949"/>
            <a:ext cx="5184794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функционирования и развития дорожной, коммунальной и инженерной инфраструктуры в Волховском муниципальном районе</a:t>
            </a:r>
          </a:p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25 482.7 тыс. руб. или 0.8%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2669" y="4901740"/>
            <a:ext cx="5130815" cy="189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 жильем граждан 1 600.1 тыс. руб. или 0.1%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2670" y="4670534"/>
            <a:ext cx="5125136" cy="1793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1 730,0 тыс. руб. или 0,1%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1441" y="3627367"/>
            <a:ext cx="5163806" cy="194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экономической активности 6 108.0 тыс. руб. или 0,2%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5545" y="3376904"/>
            <a:ext cx="5169702" cy="186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общественное развитие 10 985.0 тыс. руб. или 0,4%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6319" y="4109256"/>
            <a:ext cx="5163806" cy="216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малого, среднего бизнеса и потребительского рынка 2 412.0 тыс. руб. или 0.1%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5806" y="3889736"/>
            <a:ext cx="5163806" cy="1703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ликвидации борщевика Сосновского 3 216,0 тыс. руб. или 0,1%</a:t>
            </a:r>
          </a:p>
        </p:txBody>
      </p:sp>
      <p:pic>
        <p:nvPicPr>
          <p:cNvPr id="28" name="Рисунок 27" descr="https://top-fon.com/uploads/posts/2023-01/1674858660_top-fon-com-p-fon-dlya-prezentatsii-chtenie-nachalnaya-s-1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67" y="616055"/>
            <a:ext cx="1944215" cy="10061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7391161" y="608273"/>
            <a:ext cx="1656184" cy="10104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образование 2 453 768.1 тыс. руб.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79.8%</a:t>
            </a:r>
          </a:p>
        </p:txBody>
      </p:sp>
      <p:pic>
        <p:nvPicPr>
          <p:cNvPr id="33" name="Рисунок 32" descr="https://www.thekeyperu.com/wp-content/uploads/2020/02/im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70" y="1704218"/>
            <a:ext cx="1879667" cy="975270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</p:spPr>
      </p:pic>
      <p:sp>
        <p:nvSpPr>
          <p:cNvPr id="35" name="Прямоугольник 34"/>
          <p:cNvSpPr/>
          <p:nvPr/>
        </p:nvSpPr>
        <p:spPr>
          <a:xfrm>
            <a:off x="5467417" y="2688169"/>
            <a:ext cx="1887238" cy="507831"/>
          </a:xfrm>
          <a:prstGeom prst="rect">
            <a:avLst/>
          </a:prstGeom>
          <a:solidFill>
            <a:srgbClr val="C8D7EA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</a:t>
            </a: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214 596.9 тыс. руб. или 6.9%</a:t>
            </a:r>
          </a:p>
        </p:txBody>
      </p:sp>
      <p:pic>
        <p:nvPicPr>
          <p:cNvPr id="36" name="Picture 7" descr="C:\Users\brovtsina\Desktop\D48xERXWAAEIDJA-580x4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82" y="1692369"/>
            <a:ext cx="1678672" cy="982004"/>
          </a:xfrm>
          <a:prstGeom prst="rect">
            <a:avLst/>
          </a:prstGeom>
          <a:ln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7385112" y="2679487"/>
            <a:ext cx="1681442" cy="525194"/>
          </a:xfrm>
          <a:prstGeom prst="rect">
            <a:avLst/>
          </a:prstGeom>
          <a:solidFill>
            <a:srgbClr val="C8D7E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59772" y="2669257"/>
            <a:ext cx="13681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</a:t>
            </a:r>
          </a:p>
          <a:p>
            <a:pPr lvl="0" algn="ctr"/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217 380.2 тыс. руб. или 7.1%</a:t>
            </a:r>
          </a:p>
        </p:txBody>
      </p:sp>
      <p:pic>
        <p:nvPicPr>
          <p:cNvPr id="52" name="Рисунок 51" descr="https://avatars.mds.yandex.net/i?id=19674278e9ffa435beefea97aeb8564c_l-7065890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17" y="3268878"/>
            <a:ext cx="1894808" cy="87897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4" name="Прямоугольник 53"/>
          <p:cNvSpPr/>
          <p:nvPr/>
        </p:nvSpPr>
        <p:spPr>
          <a:xfrm>
            <a:off x="7376418" y="3260397"/>
            <a:ext cx="1690136" cy="885471"/>
          </a:xfrm>
          <a:prstGeom prst="rect">
            <a:avLst/>
          </a:prstGeom>
          <a:solidFill>
            <a:srgbClr val="C8D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хозяйства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71 098.4 тыс. руб. или 2.3%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6DB613-0C82-46D8-908F-9266C06633F8}"/>
              </a:ext>
            </a:extLst>
          </p:cNvPr>
          <p:cNvSpPr/>
          <p:nvPr/>
        </p:nvSpPr>
        <p:spPr>
          <a:xfrm>
            <a:off x="102669" y="2592390"/>
            <a:ext cx="5184794" cy="1981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29 790.7 тыс. руб. или 0,9%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879E7C5-ECAF-445A-B138-6C033506B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77E68E3-271B-4C78-A715-F1C40779AF22}"/>
              </a:ext>
            </a:extLst>
          </p:cNvPr>
          <p:cNvSpPr/>
          <p:nvPr/>
        </p:nvSpPr>
        <p:spPr>
          <a:xfrm>
            <a:off x="96319" y="4386689"/>
            <a:ext cx="5163806" cy="216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энергоэффективности 2 125.5 тыс. руб. или 0.1%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1B1963A-2384-411C-ABE8-39A1E90002E5}"/>
              </a:ext>
            </a:extLst>
          </p:cNvPr>
          <p:cNvSpPr/>
          <p:nvPr/>
        </p:nvSpPr>
        <p:spPr>
          <a:xfrm>
            <a:off x="7385112" y="4253894"/>
            <a:ext cx="1217058" cy="784830"/>
          </a:xfrm>
          <a:prstGeom prst="rect">
            <a:avLst/>
          </a:prstGeom>
          <a:solidFill>
            <a:srgbClr val="C8D7EA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32 933.8 тыс. руб. или 1.1%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FE2A8305-AB3D-4410-BB50-E1C8C9E6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79" y="4261957"/>
            <a:ext cx="1390684" cy="7767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5" y="4803998"/>
            <a:ext cx="527543" cy="201836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874425"/>
            <a:ext cx="7368303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1 600.1 тыс. рублей (ОБ) </a:t>
            </a:r>
          </a:p>
          <a:p>
            <a:pPr algn="ctr"/>
            <a:endParaRPr lang="ru-RU" sz="1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комплекса процессных мероприятий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отдельных категорий граждан и выполнение государственных обязательств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жильем отдельных категорий граждан»,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на следующие мероприятия: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016571" y="3558603"/>
            <a:ext cx="4793949" cy="720079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/>
          <a:lstStyle/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гражданам единовременной денежной выплаты на проведение капитального ремонта индивидуальных жилых домов </a:t>
            </a:r>
          </a:p>
          <a:p>
            <a:pPr algn="ctr"/>
            <a:r>
              <a:rPr lang="ru-RU" sz="1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1 144,0 тыс.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999729" y="2355726"/>
            <a:ext cx="4793949" cy="777706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органами местного самоуправления отдельных государственных полномочий Ленинградской области в сфере жилищных отношений </a:t>
            </a:r>
          </a:p>
          <a:p>
            <a:pPr algn="ctr"/>
            <a:r>
              <a:rPr lang="ru-RU" sz="1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456.1 тыс. руб.</a:t>
            </a:r>
          </a:p>
        </p:txBody>
      </p:sp>
      <p:sp>
        <p:nvSpPr>
          <p:cNvPr id="15" name="Заголовок 1"/>
          <p:cNvSpPr>
            <a:spLocks noGrp="1"/>
          </p:cNvSpPr>
          <p:nvPr/>
        </p:nvSpPr>
        <p:spPr>
          <a:xfrm>
            <a:off x="1771588" y="123477"/>
            <a:ext cx="6472819" cy="750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качественным жильем граждан на территории Волховского муниципального района»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00" y="2237985"/>
            <a:ext cx="2752251" cy="2075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A57949-30FB-422C-9C16-CC407D065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8301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4765560"/>
            <a:ext cx="622718" cy="168266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23478"/>
            <a:ext cx="682561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и муниципальным долгом Волховского муниципального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6366" y="919104"/>
            <a:ext cx="684076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214 596.9 тыс. рублей,</a:t>
            </a:r>
            <a:r>
              <a:rPr lang="ru-RU" sz="9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них: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145 065.9 тыс. рублей (ОБ), 69 531.0 тыс. рублей (МБ)</a:t>
            </a:r>
          </a:p>
          <a:p>
            <a:pPr algn="ctr"/>
            <a:endParaRPr lang="ru-RU" sz="9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данной программы предусмотрены расходы на реализацию трех комплексов процессных мероприятий:</a:t>
            </a:r>
          </a:p>
        </p:txBody>
      </p:sp>
      <p:sp>
        <p:nvSpPr>
          <p:cNvPr id="9" name="Параллелограмм 8"/>
          <p:cNvSpPr/>
          <p:nvPr/>
        </p:nvSpPr>
        <p:spPr>
          <a:xfrm>
            <a:off x="2604949" y="1594957"/>
            <a:ext cx="6262177" cy="1142951"/>
          </a:xfrm>
          <a:prstGeom prst="parallelogram">
            <a:avLst>
              <a:gd name="adj" fmla="val 555"/>
            </a:avLst>
          </a:prstGeom>
          <a:solidFill>
            <a:schemeClr val="accent3">
              <a:lumMod val="20000"/>
              <a:lumOff val="8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9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«Выравнивание бюджетной обеспеченности муниципальных образований  городских и сельских поселений Волховского муниципального района»</a:t>
            </a:r>
          </a:p>
          <a:p>
            <a:pPr algn="ctr"/>
            <a:r>
              <a:rPr lang="en-US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214 199.4 </a:t>
            </a:r>
            <a:r>
              <a:rPr lang="ru-RU" sz="9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т.ч.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145 065.9 тыс. руб. – ОБ, 69 133.5 тыс. руб. (МБ)</a:t>
            </a:r>
            <a:endParaRPr lang="ru-RU" sz="9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ЛО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расчету и предоставлению дотаций на выравнивание бюджетной обеспеченности поселений ВМР </a:t>
            </a:r>
          </a:p>
          <a:p>
            <a:pPr marL="171450" indent="-171450" algn="ctr">
              <a:buFont typeface="Arial" charset="0"/>
              <a:buChar char="•"/>
            </a:pP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2591836" y="2873330"/>
            <a:ext cx="6182539" cy="864096"/>
          </a:xfrm>
          <a:prstGeom prst="parallelogram">
            <a:avLst>
              <a:gd name="adj" fmla="val 749"/>
            </a:avLst>
          </a:prstGeom>
          <a:solidFill>
            <a:schemeClr val="accent3">
              <a:lumMod val="20000"/>
              <a:lumOff val="8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«Выполнение обязательств, связанных с привлечением муниципальных заимствований и управлением муниципальными активами»</a:t>
            </a:r>
          </a:p>
          <a:p>
            <a:pPr algn="ctr"/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277.5 тыс. руб. (МБ)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На оплату процентов по муниципальному долгу в случае привлечения кредитов от бюджетов других уровней или кредитов от коммерческих банков</a:t>
            </a:r>
          </a:p>
        </p:txBody>
      </p:sp>
      <p:sp>
        <p:nvSpPr>
          <p:cNvPr id="26" name="Параллелограмм 25"/>
          <p:cNvSpPr/>
          <p:nvPr/>
        </p:nvSpPr>
        <p:spPr>
          <a:xfrm>
            <a:off x="2591836" y="3897207"/>
            <a:ext cx="6160048" cy="792088"/>
          </a:xfrm>
          <a:prstGeom prst="parallelogram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публичности бюджета Волховского муниципального района»</a:t>
            </a:r>
            <a:endParaRPr lang="ru-RU" sz="900" b="1" i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120.0 тыс. руб. (МБ)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На развитие и поддержку информационных технологий, обеспечивающих бюджетный процесс (приобретение оргтехники)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6" y="3305378"/>
            <a:ext cx="2112477" cy="13635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6" y="1672313"/>
            <a:ext cx="2112476" cy="13529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D5BEDD-5C72-4CC4-B053-929AEC49C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2560" y="2501632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B84A9-A26E-4DEE-854C-65425C9655FD}"/>
              </a:ext>
            </a:extLst>
          </p:cNvPr>
          <p:cNvSpPr txBox="1"/>
          <p:nvPr/>
        </p:nvSpPr>
        <p:spPr>
          <a:xfrm>
            <a:off x="164332" y="51993"/>
            <a:ext cx="8748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755393-58DC-43E6-82B2-833058EB70F2}"/>
              </a:ext>
            </a:extLst>
          </p:cNvPr>
          <p:cNvSpPr/>
          <p:nvPr/>
        </p:nvSpPr>
        <p:spPr>
          <a:xfrm>
            <a:off x="164332" y="794830"/>
            <a:ext cx="8872164" cy="20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Численность постоянного населения Волховского муниципального района на 1 января 2025 года составила 78 146 человек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(в том числе городское население – 56 635 человек, сельское население – 21 511 человек) и с начала 2024 года уменьшилась на 533 человека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или на 0.7%.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оценке в 2025 году среднегодовая численность постоянного населения в Волховском районе сократится по сравнению с 2024 годом на 0.8%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оставит 78 413 человек. 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Уровень естественной убыли (по оценке в 2025 году) увеличится до 10,9 чел. на 1000 населения (2024 год – 10,5).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В 2026-2028 годах прогнозируется постепенное сокращение коэффициента естественной убыли населения с 10,5 человек на 1000 населения в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2026 году до 9,9 человек на 1000 населения в 2028 году.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Коэффициент миграционного прироста (по оценке в 2025 году) составит 1,9 человек на 1000 человек населения.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Коэффициент миграционного прироста в 2028 году составит 1,3 человек на 1000 тыс. человек населения.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В Волховском районе ожидается снижение численности населения в 2026-2028 годах (в среднем ежегодно на 1%). 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AF21555-5521-41E4-B391-006FD0BC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24891"/>
              </p:ext>
            </p:extLst>
          </p:nvPr>
        </p:nvGraphicFramePr>
        <p:xfrm>
          <a:off x="467544" y="2823040"/>
          <a:ext cx="8136904" cy="2177326"/>
        </p:xfrm>
        <a:graphic>
          <a:graphicData uri="http://schemas.openxmlformats.org/drawingml/2006/table">
            <a:tbl>
              <a:tblPr/>
              <a:tblGrid>
                <a:gridCol w="3099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0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Демографические показатели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2028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Численность населения (на 1 января года)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79 679.0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78 146.0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77 446.0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76 736.0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76 086.0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в том числе: городское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56 969.0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56 265.0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55 746.0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55 098.0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54 631.0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                    сельское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21 511.0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21 881.0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21 700.0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21 638.0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21 455.0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Численность населения среднегодовая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78 413.0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77 796.0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77 091.0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76 411.0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75 761.0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Миграционный прирост (-убыль)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294.0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150.0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3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Коэффициент естественного прироста (убыли)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чел. на 1 тыс. чел. населения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-10.5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-10.9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-10.5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-9.8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-9.9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Коэффициент миграционного прироста (убыли)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чел. на 1 тыс. чел. населения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1.9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404451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4876005"/>
            <a:ext cx="361578" cy="217713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9679" y="181567"/>
            <a:ext cx="6102679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в Волховском муниципальном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7" y="673086"/>
            <a:ext cx="799442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ВСЕГО расходов: 217 380.2 тыс. рублей (МБ)</a:t>
            </a:r>
          </a:p>
          <a:p>
            <a:pPr algn="ctr"/>
            <a:r>
              <a:rPr lang="ru-RU" sz="900" i="1" u="none" dirty="0">
                <a:solidFill>
                  <a:schemeClr val="bg2">
                    <a:lumMod val="10000"/>
                  </a:schemeClr>
                </a:solidFill>
              </a:rPr>
              <a:t>В рамках исполнения данной программы предусмотрены расходы на реализацию регионального проекта и трех комплексов процессных мероприятий:  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80384" y="2564415"/>
            <a:ext cx="3170561" cy="761747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80384" y="3504940"/>
            <a:ext cx="3196562" cy="839079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531958" y="1179980"/>
            <a:ext cx="1798374" cy="1239369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2338" y="2575411"/>
            <a:ext cx="3139866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и развитие народной культуры и самодеятельного творчества в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 муниципальном районе» </a:t>
            </a:r>
            <a:endParaRPr lang="ru-RU" sz="900" b="1" i="1" dirty="0">
              <a:latin typeface="Cambria" panose="020405030504060302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5 850,0 тыс. руб. (МБ)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915" y="3487013"/>
            <a:ext cx="313792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учреждений сферы культуры и искусства и содействие развитию профессионального уровня работников»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175 911.4 тыс. руб. (МБ)</a:t>
            </a:r>
          </a:p>
          <a:p>
            <a:pPr algn="ctr"/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8682" y="1146287"/>
            <a:ext cx="5217812" cy="1313511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3764" y="2574206"/>
            <a:ext cx="5202730" cy="759746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2766" y="3407116"/>
            <a:ext cx="5173727" cy="936903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818682" y="1146175"/>
            <a:ext cx="5232894" cy="14388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мероприятий по проведению ремонтных работ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10 211.5 тыс. руб. 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Укрепление материально-технической базы учреждений культуры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518.4 тыс. руб. 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Информатизация и модернизация отрасли «Культура»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46.4 тыс. руб. 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безопасных условий в учреждениях культуры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50.0 тыс. руб. 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МБТ на разработку ПСД, проведение обмерных работ и технического обследования зданий (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Свирицкое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–разработка ПСД на 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строительсво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здания ДК)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3 971.1 тыс. руб. 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МБТ на проведение мероприятий по сносу аварийных зданий муниципальных учреждений культуры (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Свирицкое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– снос аварийного здания ДК)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2 190.8 тыс. руб. 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Поддержка отрасли культуры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162.6 тыс. руб.</a:t>
            </a:r>
          </a:p>
          <a:p>
            <a:endParaRPr lang="ru-RU" sz="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8682" y="2571750"/>
            <a:ext cx="4929782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и проведение конкурсных, выставочных и культурно-массовых мероприятий 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307.6 тыс. руб.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Выявление и поддержку молодых дарований 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42.4 тыс. руб.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МБТ на организацию и проведение мероприятий в сфере культуры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5 500,0 тыс. руб.</a:t>
            </a:r>
          </a:p>
          <a:p>
            <a:pPr algn="ctr"/>
            <a:endParaRPr lang="ru-RU" sz="80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8339" y="3389470"/>
            <a:ext cx="5179766" cy="10079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деятельности муниципальных казенных учреждений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5 463.4 тыс. руб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(МКУ «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Волховская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МРБ»)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выплат стимулирующего характера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39 365.9 тыс. руб. </a:t>
            </a:r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т.ч 36 060.5 тыс. руб. на МБТ поселениям)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Предоставление бюджетным учреждениям субсидий на выполнение муниципального задания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131 082.1 тыс. руб.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школы искусств) </a:t>
            </a:r>
          </a:p>
          <a:p>
            <a:pPr algn="ctr"/>
            <a:endParaRPr lang="ru-RU" sz="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flipV="1">
            <a:off x="3404233" y="2839928"/>
            <a:ext cx="395468" cy="228301"/>
          </a:xfrm>
          <a:prstGeom prst="rightArrow">
            <a:avLst>
              <a:gd name="adj1" fmla="val 50000"/>
              <a:gd name="adj2" fmla="val 4610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414908" y="3816163"/>
            <a:ext cx="395469" cy="192001"/>
          </a:xfrm>
          <a:prstGeom prst="rightArrow">
            <a:avLst>
              <a:gd name="adj1" fmla="val 70716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433197" y="4708321"/>
            <a:ext cx="388974" cy="2506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11345" y="1188612"/>
            <a:ext cx="185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материально-технической базы учреждений культуры и сохранение объектов культурного наследия»</a:t>
            </a:r>
            <a:r>
              <a:rPr lang="ru-RU" sz="900" b="1" i="1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Cambria" panose="02040503050406030204" pitchFamily="18" charset="0"/>
              </a:rPr>
              <a:t>17 150.8 тыс. руб. (МБ )</a:t>
            </a:r>
            <a:endParaRPr lang="ru-RU" sz="90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AutoShape 2" descr="Picture background">
            <a:extLst>
              <a:ext uri="{FF2B5EF4-FFF2-40B4-BE49-F238E27FC236}">
                <a16:creationId xmlns:a16="http://schemas.microsoft.com/office/drawing/2014/main" id="{B305767D-F706-4A10-A70E-FBAA99B59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 descr="Picture background">
            <a:extLst>
              <a:ext uri="{FF2B5EF4-FFF2-40B4-BE49-F238E27FC236}">
                <a16:creationId xmlns:a16="http://schemas.microsoft.com/office/drawing/2014/main" id="{C7D8436A-0C6B-403C-98A4-BA394A694F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4086"/>
            <a:ext cx="1296144" cy="10552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2957F8-14B5-48C8-B469-54B7C1A9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34"/>
            <a:ext cx="936104" cy="1158752"/>
          </a:xfrm>
          <a:prstGeom prst="rect">
            <a:avLst/>
          </a:prstGeom>
        </p:spPr>
      </p:pic>
      <p:sp>
        <p:nvSpPr>
          <p:cNvPr id="26" name="Блок-схема: процесс 25">
            <a:extLst>
              <a:ext uri="{FF2B5EF4-FFF2-40B4-BE49-F238E27FC236}">
                <a16:creationId xmlns:a16="http://schemas.microsoft.com/office/drawing/2014/main" id="{D037B2C2-7391-4F96-B69E-AF501D3C7A4C}"/>
              </a:ext>
            </a:extLst>
          </p:cNvPr>
          <p:cNvSpPr/>
          <p:nvPr/>
        </p:nvSpPr>
        <p:spPr>
          <a:xfrm>
            <a:off x="180385" y="4537114"/>
            <a:ext cx="3196561" cy="493952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«Развитие инфраструктуры культуры»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18 468.0 тыс. руб. (МБ)</a:t>
            </a:r>
          </a:p>
        </p:txBody>
      </p:sp>
      <p:sp>
        <p:nvSpPr>
          <p:cNvPr id="27" name="Стрелка вправо 21">
            <a:extLst>
              <a:ext uri="{FF2B5EF4-FFF2-40B4-BE49-F238E27FC236}">
                <a16:creationId xmlns:a16="http://schemas.microsoft.com/office/drawing/2014/main" id="{498E5F31-02CA-453C-A12F-5EB6026B9A6F}"/>
              </a:ext>
            </a:extLst>
          </p:cNvPr>
          <p:cNvSpPr/>
          <p:nvPr/>
        </p:nvSpPr>
        <p:spPr>
          <a:xfrm flipV="1">
            <a:off x="3393193" y="1598101"/>
            <a:ext cx="395468" cy="228301"/>
          </a:xfrm>
          <a:prstGeom prst="rightArrow">
            <a:avLst>
              <a:gd name="adj1" fmla="val 50000"/>
              <a:gd name="adj2" fmla="val 4610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6D39175-C298-4499-8932-A750EF792E82}"/>
              </a:ext>
            </a:extLst>
          </p:cNvPr>
          <p:cNvSpPr/>
          <p:nvPr/>
        </p:nvSpPr>
        <p:spPr>
          <a:xfrm>
            <a:off x="3862766" y="4544097"/>
            <a:ext cx="3592289" cy="479986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 на капитальный ремонт объектов культуры городских поселений (МБУК «ВГДК МО 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9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E411DA9-95C4-4726-86FE-91313296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44019"/>
            <a:ext cx="1211014" cy="77620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5149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9652" y="141915"/>
            <a:ext cx="7308812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Муниципальная программа ВМР </a:t>
            </a:r>
          </a:p>
          <a:p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 в </a:t>
            </a:r>
            <a:r>
              <a:rPr lang="ru-RU" sz="1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1544" y="769142"/>
            <a:ext cx="7980462" cy="5463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ВСЕГО расходов: 32 933.8 тыс. рублей (МБ)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900" b="1" u="non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данной программы предусмотрены расходы на реализацию трех комплексов процессных мероприятий и отраслевого проекта:</a:t>
            </a:r>
          </a:p>
          <a:p>
            <a:pPr algn="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80210" y="1206953"/>
            <a:ext cx="1383580" cy="1042914"/>
          </a:xfrm>
          <a:prstGeom prst="rect">
            <a:avLst/>
          </a:prstGeom>
          <a:blipFill dpi="0" rotWithShape="1">
            <a:blip r:embed="rId2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5888" y="2328467"/>
            <a:ext cx="1419924" cy="1289478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5" y="4846288"/>
            <a:ext cx="385551" cy="155297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66435" y="1261207"/>
            <a:ext cx="3613477" cy="996743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«Создание благоприятных условий для развития новых видов спорта"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600.0 тыс. руб.(МБ)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подготовки и участие команд в спортивных мероприятиях и соревнованиях 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2397" y="2328467"/>
            <a:ext cx="2487681" cy="267311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«Популяризация физической культуры и спорта" 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21 859.6 тыс. руб.(МБ), в т.ч.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районных мероприятий и спортивных соревнований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3 200.0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наградной атрибутики, типографской и сувенирной продукции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550.0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иных МБТ на внедрение комплекса  ГТО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2 359.6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иных МБТ на разработку ПСД строительства спортивных объектов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15 750.0 тыс. руб.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</a:t>
            </a:r>
          </a:p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349079" y="1195940"/>
            <a:ext cx="3503001" cy="100828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адаптивной физической культуры и спорта»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25.0 тыс. руб. (МБ)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 участие в 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физкуильтурных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 и 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спортвных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соревнованиях, спартакиадах для лиц с ограниченными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и инвалидов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различным видам спорта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9B85C8DC-F73B-4646-8C4E-29CCD417AC6D}"/>
              </a:ext>
            </a:extLst>
          </p:cNvPr>
          <p:cNvSpPr/>
          <p:nvPr/>
        </p:nvSpPr>
        <p:spPr>
          <a:xfrm>
            <a:off x="5349079" y="2257950"/>
            <a:ext cx="3503001" cy="275490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/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«Развитие объектов физической культуры и спорта»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10 449.2 тыс. руб. (МБ)</a:t>
            </a:r>
          </a:p>
          <a:p>
            <a:pPr algn="ctr"/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Софинансироание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областным субсидиям на: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 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предвоставление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МБТ на реализацию мероприятий по строительству и реконструкции спортивных объектов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2 660.4 тыс. руб.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(строительство футбольного поля г. Новая Ладога);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предоставление МБТ на оснащение объектов спортивной инфраструктуры спортивно-технологическим оборудованием (закупка оборудования для площадок ГТО)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369.7 тыс. руб.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 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предоставление МБТ на закупку и монтаж оборудования для создания «умных» спортивных площадок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1 554.5 тыс. руб.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МБТ на устройство объектов спортивной инфраструктуры (устройство спортивных площадок ГТО)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5 864.6 тыс. руб.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ГП, МО 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гВолхов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80447CA-E1EC-42AF-86BF-E810A6BE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55" y="3650444"/>
            <a:ext cx="1340138" cy="12802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C58555-7DD3-4EA0-84F0-440A59DB3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0" y="67146"/>
            <a:ext cx="936104" cy="1158752"/>
          </a:xfrm>
          <a:prstGeom prst="rect">
            <a:avLst/>
          </a:prstGeom>
        </p:spPr>
      </p:pic>
      <p:sp>
        <p:nvSpPr>
          <p:cNvPr id="3" name="AutoShape 4" descr="Picture background">
            <a:extLst>
              <a:ext uri="{FF2B5EF4-FFF2-40B4-BE49-F238E27FC236}">
                <a16:creationId xmlns:a16="http://schemas.microsoft.com/office/drawing/2014/main" id="{AC181765-9010-42E2-9597-23480E53E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A8C5CA-11B8-49C3-8643-0BD05D959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337" y="3632789"/>
            <a:ext cx="1433742" cy="131556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A9A9A299-88DF-41D5-BE37-947F6D44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10" y="2349184"/>
            <a:ext cx="1433742" cy="12755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55484" y="123478"/>
            <a:ext cx="7020780" cy="5184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«Современное образование в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4453" y="633731"/>
            <a:ext cx="5963333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000" i="1" dirty="0">
                <a:solidFill>
                  <a:schemeClr val="bg2">
                    <a:lumMod val="10000"/>
                  </a:schemeClr>
                </a:solidFill>
              </a:rPr>
              <a:t>ВСЕГО расходов: 2 453 768.1 тыс. рублей (ОБ – 1 624 184.9 тыс. рублей; МБ </a:t>
            </a:r>
            <a:r>
              <a:rPr lang="ru-RU" sz="1000" i="1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ru-RU" sz="1100" i="1">
                <a:solidFill>
                  <a:schemeClr val="bg2">
                    <a:lumMod val="10000"/>
                  </a:schemeClr>
                </a:solidFill>
              </a:rPr>
              <a:t>829 583.2 тыс</a:t>
            </a:r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. рублей)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4880998"/>
            <a:ext cx="395536" cy="209210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brovtsina\Desktop\unname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84" y="1463098"/>
            <a:ext cx="828284" cy="995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rovtsina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59" y="2649197"/>
            <a:ext cx="986715" cy="1248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6214" y="864020"/>
            <a:ext cx="784822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данной программы предусмотрены расходы на реализацию одного регионального проекта в сумме 1 000,0 тыс. руб., двух отраслевых проектов в сумме 7 496.7 тыс. руб. и семи комплексов процессных мероприятий в сумме 2 445 271.4 тыс. руб.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4937" y="1383659"/>
            <a:ext cx="1469009" cy="1168756"/>
          </a:xfrm>
          <a:prstGeom prst="rect">
            <a:avLst/>
          </a:prstGeom>
          <a:solidFill>
            <a:srgbClr val="CCCC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«Обеспечение реализации программ дошкольного образования»  </a:t>
            </a:r>
          </a:p>
          <a:p>
            <a:pPr algn="ctr"/>
            <a:r>
              <a:rPr lang="ru-RU" sz="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960 129.6 тыс. руб.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 – 670 388.4 тыс. руб.; 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289 741.2 тыс. руб.)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1351302"/>
            <a:ext cx="6496988" cy="1177245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муниципальное задание  (255 470.0 тыс. руб. – МБ – содержание 14 детских садов)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проведению ремонтных работ (1 678.0 тыс. руб. 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учреждений и создание безопасных условий в учреждениях дошкольного образования (2 530.0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социальных проектов с участием ВФ АО «Апатит» (30 000,0 тыс. руб. (МДОБУ д/с №1 «Дюймовочка» – приобретение оборудования и инвентаря после кап. ремонта))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получения бесплатного дошкольного образования (654 749.9 тыс. руб.- ОБ)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части родительской платы за присмотр и уход за ребенком (15 638.5 тыс. руб.- ОБ)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общественной инфраструктуры муниципального значения (63.2 тыс. руб. - МБ)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3786" y="2618142"/>
            <a:ext cx="1440160" cy="1279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«Обеспечение реализации программ общего образования»                    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1 109 276.7 тыс. руб.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 – 884 570.2 тыс. руб.;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МБ – 224 706.5 тыс. руб.)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55775" y="2649197"/>
            <a:ext cx="6496988" cy="11772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муниципальное задание (210 828.0 тыс. руб. – МБ – содержание 21 школы)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проведению ремонтных работ ( 7 160.0 –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общего образования, создание современной образовательной среды и  развитие сети (500.0 тыс. руб. –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 и создание безопасных условий в общеобразовательных учреждениях (3 150.0 тыс. руб. 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воспитательного потенциала системы общего образования (3 000.0 тыс. руб. –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питания на бесплатной основе (30 958.6 тыс. руб. – ОБ)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бесплатного общего образования (853 611.6 тыс. руб. – ОБ)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развития общественной инфраструктуры муниципального значения – </a:t>
            </a:r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 (68.5 тыс. руб. МБ)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798483" y="1154662"/>
            <a:ext cx="67347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комплексов процессных мероприятий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D4E52CC-C378-4525-A50D-5FE6B61CC211}"/>
              </a:ext>
            </a:extLst>
          </p:cNvPr>
          <p:cNvSpPr/>
          <p:nvPr/>
        </p:nvSpPr>
        <p:spPr>
          <a:xfrm>
            <a:off x="113786" y="3971547"/>
            <a:ext cx="1440160" cy="1095753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реализации программ дополнительного образования» 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285 758.0 тыс. руб. 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 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C36E9F-3FA6-42FF-8FCB-DDBDA141F8F8}"/>
              </a:ext>
            </a:extLst>
          </p:cNvPr>
          <p:cNvSpPr/>
          <p:nvPr/>
        </p:nvSpPr>
        <p:spPr>
          <a:xfrm>
            <a:off x="1655484" y="3982701"/>
            <a:ext cx="7092980" cy="1054135"/>
          </a:xfrm>
          <a:prstGeom prst="rect">
            <a:avLst/>
          </a:prstGeom>
          <a:solidFill>
            <a:srgbClr val="C8D7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муниципальное задание (199 642.3 тыс. руб. - МБ) – 5 учреждений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проведению ремонтных работ (19 707.0 тыс. руб. (МБ)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воспитательного потенциала системы общего образования (700.0 тыс. руб. –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дополнительного образования (300.0 тыс. руб. 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 и создание безопасных условий в учреждениях дополнительного образования (820.0 тыс. руб. 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модели персонифицированного финансирования дополнительного образования детей </a:t>
            </a:r>
          </a:p>
          <a:p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(64 401.4 тыс. руб. – МБ)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развития общественной инфраструктуры муниципального значения – </a:t>
            </a:r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 (187.3 тыс. руб. МБ)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6CDA8-0834-4E4D-AA59-78D738321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906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55484" y="123478"/>
            <a:ext cx="7020780" cy="5184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«Современное образование в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59370" y="4948014"/>
            <a:ext cx="384630" cy="144016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3348" y="641967"/>
            <a:ext cx="1465768" cy="797441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 процессных мероприятий  </a:t>
            </a:r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кадрового потенциала социальной сферы»</a:t>
            </a:r>
          </a:p>
          <a:p>
            <a:pPr algn="ctr"/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2 500.0 тыс. руб. </a:t>
            </a:r>
          </a:p>
          <a:p>
            <a:pPr algn="ctr"/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 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78607" y="713914"/>
            <a:ext cx="6041865" cy="561692"/>
          </a:xfrm>
          <a:prstGeom prst="rect">
            <a:avLst/>
          </a:prstGeom>
          <a:solidFill>
            <a:srgbClr val="C8D7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 системы социальной сферы (350.0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мероприятий по содействию привлечения в учреждениях образования района молодых сотрудников (150.0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кадрового дефицита (2 000.0 тыс. руб. МБ)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53299" y="1504572"/>
            <a:ext cx="1465768" cy="1067031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Комплекс процессных мероприятий </a:t>
            </a:r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отдыха, оздоровления, занятости детей, подростков и молодежи» </a:t>
            </a:r>
          </a:p>
          <a:p>
            <a:pPr algn="ctr"/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17 480.8 тыс. руб. </a:t>
            </a:r>
          </a:p>
          <a:p>
            <a:pPr algn="ctr"/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 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8607" y="1391127"/>
            <a:ext cx="6041865" cy="1177245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муниципальное задание  (9 027.0 тыс. руб. – МБ – МБУ «Волховский ППМС-Центр»)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оздоровительных лагерей с дневным (круглосуточным) пребыванием на базе образовательных учреждений </a:t>
            </a:r>
          </a:p>
          <a:p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(4 500.0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разнообразных форм отдыха и занятости детей и подростков  - посещение бассейна (2 200.0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социальных проектов с участием ВФ АО «Апатит» - приобретение оборудования и инвентаря после ремонта здания МБУ «Волховский ППМС-Центр» (550.0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занятости детей, подростков и молодежи в свободное от учебу время (500.0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детей, находящихся в трудной жизненной ситуации, в каникулярное время </a:t>
            </a:r>
          </a:p>
          <a:p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(703.8 тыс. руб. - МБ)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7664" y="2653509"/>
            <a:ext cx="1465768" cy="10670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Комплекс процессных мероприятий </a:t>
            </a:r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оценки качества образования и информационной прозрачности системы образования» </a:t>
            </a:r>
          </a:p>
          <a:p>
            <a:pPr algn="ctr"/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600.0 тыс. руб. (МБ)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8607" y="2676946"/>
            <a:ext cx="6041865" cy="315471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качества образовательного результата (300.0 тыс. руб. 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оценки качества образования и информационной прозрачности системы образования (300.0 тыс. руб. – МБ)</a:t>
            </a:r>
          </a:p>
        </p:txBody>
      </p:sp>
      <p:pic>
        <p:nvPicPr>
          <p:cNvPr id="8194" name="Picture 2" descr="C:\Users\brovtsina\Desktop\unnamed11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7" y="1563857"/>
            <a:ext cx="1131703" cy="1158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rovtsina\Desktop\1616672700_0_53499af9691463266937113cab1d8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53" y="3028331"/>
            <a:ext cx="1203625" cy="1307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A9751F-C9A1-4541-8A12-676C1C99F86B}"/>
              </a:ext>
            </a:extLst>
          </p:cNvPr>
          <p:cNvSpPr/>
          <p:nvPr/>
        </p:nvSpPr>
        <p:spPr>
          <a:xfrm>
            <a:off x="1158272" y="3867895"/>
            <a:ext cx="1455161" cy="1152128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Комплекс процессных мероприятий  </a:t>
            </a:r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гарантий для детей-сирот и детей, оставшихся без попечения родителей» </a:t>
            </a:r>
          </a:p>
          <a:p>
            <a:pPr algn="ctr"/>
            <a:r>
              <a:rPr lang="ru-RU" sz="85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69 226.3 тыс. руб</a:t>
            </a:r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(ОБ)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629F65C-20A6-4E6B-9F38-A361D6A67E3C}"/>
              </a:ext>
            </a:extLst>
          </p:cNvPr>
          <p:cNvSpPr/>
          <p:nvPr/>
        </p:nvSpPr>
        <p:spPr>
          <a:xfrm>
            <a:off x="2778607" y="3053010"/>
            <a:ext cx="6041865" cy="2039020"/>
          </a:xfrm>
          <a:prstGeom prst="rect">
            <a:avLst/>
          </a:prstGeom>
          <a:solidFill>
            <a:srgbClr val="C8D7E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выплаты вознаграждения, причитающегося приемным родителям  (15 363.6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граждан, желающих принять на воспитание в свою семью ребенка, оставшегося без попечения родителей </a:t>
            </a:r>
          </a:p>
          <a:p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(1 703.8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выплата денежных средств на содержание детей-сирот и детей, оставшихся без попечения родителей, в семьях опекунов (попечителей) и приемных семьях (40 875.5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бесплатного проезда детей-сирот, оставшихся без попечения родителей, обучающихся за счет средств местных бюджетов по основным общеобразовательным программам (780.0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текущего ремонта жилых помещений, находящихся в собственности детей сирот и детей, оставшихся без попечения родителей (240.0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жилых помещений для детей-сирот и детей, оставшихся без попечения родителей на период обеспечения их жилыми помещениями (180.0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платы за наем, содержание и ремонт жилого помещения, коммунальные услуги и определение технического состояния и оценку стоимости жилого помещения в случае передачи его в собственность детей-сирот и детей, оставшихся без попечения родителей  10 065.3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</a:t>
            </a:r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детей-сирот и детей, оставшихся без попечения родителей (18.1 тыс. руб.)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44E75AF-25BF-4C82-8152-3693CC579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2693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56397" y="195486"/>
            <a:ext cx="6876764" cy="5184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«Современное образование в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pic>
        <p:nvPicPr>
          <p:cNvPr id="3074" name="Picture 2" descr="C:\Users\brovtsina\Desktop\ff0f50c04814f42ad16acfd08ada6e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920" y="2517747"/>
            <a:ext cx="1725036" cy="1246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араллелограмм 1"/>
          <p:cNvSpPr/>
          <p:nvPr/>
        </p:nvSpPr>
        <p:spPr>
          <a:xfrm>
            <a:off x="1745335" y="878160"/>
            <a:ext cx="6792688" cy="216024"/>
          </a:xfrm>
          <a:prstGeom prst="parallelogram">
            <a:avLst>
              <a:gd name="adj" fmla="val 0"/>
            </a:avLst>
          </a:prstGeom>
          <a:solidFill>
            <a:srgbClr val="F2DEEF"/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отраслевых проектов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68344" y="4700959"/>
            <a:ext cx="1600200" cy="273844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7" y="1430008"/>
            <a:ext cx="3584780" cy="12469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"Сохранение и развитие материально-технической базы дошкольного образования"  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156.9 тыс. руб. (МБ)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укрепление материально-технической базы организаций дошкольного образования (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субсидии)</a:t>
            </a:r>
          </a:p>
          <a:p>
            <a:pPr algn="ctr"/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7" y="2859781"/>
            <a:ext cx="3584780" cy="18411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«Сохранение и развитие материально-технической базы общего и дополнительного образования"  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7 639.8 тыс. руб. (МБ)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укрепление материально-технической базы организаций общего образования 3 697.2 тыс. руб.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укрепление материально-технической базы учреждений дополнительного образования 161.2 тыс. руб.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реновацию организаций общего образования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3 781.4 тыс. руб. (МОБУ «Волховская СОШ №6)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3E2668D-68BB-44D2-9352-E99D9AD1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0008"/>
            <a:ext cx="1872208" cy="12469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28A5BA-6636-4EDD-ABE3-7B7AAA958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B8E969A-D74D-4943-846F-5E5607AA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05484"/>
            <a:ext cx="1902122" cy="11262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9494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70189"/>
            <a:ext cx="6426713" cy="5940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«Молодёжь Волховского муниципального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3002" y="657022"/>
            <a:ext cx="7925092" cy="5463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ВСЕГО расходов: 1 730,0 тыс. рублей (МБ)</a:t>
            </a:r>
            <a:r>
              <a:rPr lang="ru-RU" sz="1100" i="1" u="none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ru-RU" sz="900" i="1" u="none" dirty="0">
                <a:solidFill>
                  <a:schemeClr val="bg2">
                    <a:lumMod val="10000"/>
                  </a:schemeClr>
                </a:solidFill>
              </a:rPr>
              <a:t>В рамках исполнения данной программы предусмотрены расходы на реализацию шести комплексов процессных мероприятий:  </a:t>
            </a:r>
          </a:p>
          <a:p>
            <a:endParaRPr lang="ru-RU" sz="11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084" y="1200009"/>
            <a:ext cx="4066396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молодежного образовательного форума ВМР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650.0 тыс. руб.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4888106"/>
            <a:ext cx="936104" cy="128200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200129" y="1115378"/>
            <a:ext cx="3514959" cy="561292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реализации творческих способностей молодежи»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650.0 тыс. руб.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1200129" y="1753137"/>
            <a:ext cx="3525951" cy="552136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институтов повышения гражданской активности»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300.0 тыс.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6084" y="1709018"/>
            <a:ext cx="4058615" cy="4847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поддержку деятельности молодежных организаций и объединений, молодежных инициатив и развития волонтерского движения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300.0 тыс. руб. (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205626" y="2358428"/>
            <a:ext cx="3560111" cy="555821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молодежи в трудоустройстве и адаптации к рынку труда»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250.0 тыс.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1205626" y="2988651"/>
            <a:ext cx="3514959" cy="563964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 процессных мероприятий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молодых семей и пропаганда семейных ценностей»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120.0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9360" y="2365181"/>
            <a:ext cx="4058615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организацию движения школьных и студенческих трудовых отрядов 250.0 тыс. руб. (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4857" y="2928510"/>
            <a:ext cx="4047623" cy="4847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реализацию комплекса мер по пропаганде семейных ценностей и поддержке молодых семей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120.0 тыс. руб. (Пашское СП)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205627" y="3628476"/>
            <a:ext cx="3525950" cy="661838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Комплекс процессных мероприятий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исторической памяти, гражданско-патриотическое и духовно-нравственное воспитание молодежи»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220.0 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4857" y="3602448"/>
            <a:ext cx="4047623" cy="623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сохранение исторической памяти, гражданско-патриотическое и духовно-нравственное воспитание молодежи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220.0 тыс. руб. (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Бережковское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40.0 тыс. руб., Пашское СП 70.0 тыс. руб., 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Колчановское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40.0 тыс. 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Селивановское СП 70.0 тыс. руб.)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1205627" y="4384502"/>
            <a:ext cx="3525950" cy="563964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Комплекс процессных мероприятий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социально-негативных явлений среди молодежи, предупреждение девиантного поведения»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190.0 тыс. 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6689" y="4370686"/>
            <a:ext cx="4025185" cy="4847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профилактику асоциального поведения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190.0  тыс. руб. (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Вындиноостровское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80.0 тыс. руб., 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 110.0 тыс. руб.)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0396A6B-20B9-4008-9223-0BBC05C9C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45181" y="195486"/>
            <a:ext cx="7200800" cy="5208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 Волховского муниципального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147" y="771550"/>
            <a:ext cx="763221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Всего расходов: 71 098.4 тыс. рублей (ОБ – 8 473.0 тыс. рублей, МБ – 62 625.4 тыс. рублей) </a:t>
            </a:r>
          </a:p>
          <a:p>
            <a:pPr algn="ctr"/>
            <a:r>
              <a:rPr lang="ru-RU" sz="1050" b="1" i="1" u="non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данной программы предусмотрены расходы на реализацию четырех отраслевых проектов </a:t>
            </a:r>
          </a:p>
          <a:p>
            <a:pPr algn="ctr"/>
            <a:r>
              <a:rPr lang="ru-RU" sz="1050" b="1" i="1" u="non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17 988.4 тыс. руб. и четырех комплексов процессных мероприятий в сумме 53 110.0 тыс. руб.</a:t>
            </a:r>
            <a:endParaRPr lang="ru-RU" sz="1050" i="1" u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59042" y="4729409"/>
            <a:ext cx="384957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36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brovtsina\Desktop\Презентация\7fdc1a630c238af0815181f9faa190f5-1486272926183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47" y="1400146"/>
            <a:ext cx="1918956" cy="1152128"/>
          </a:xfrm>
          <a:prstGeom prst="parallelogram">
            <a:avLst>
              <a:gd name="adj" fmla="val 13477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82696" y="2566106"/>
            <a:ext cx="1799061" cy="2460528"/>
          </a:xfrm>
          <a:prstGeom prst="snip2DiagRect">
            <a:avLst>
              <a:gd name="adj1" fmla="val 0"/>
              <a:gd name="adj2" fmla="val 13843"/>
            </a:avLst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«Повышение уровня ресурсного потенциала развития агропромышленного и рыбохозяйственного комплекса»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8 200.0  тыс. руб. (МБ)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Поддержка стабилизации и развития отраслей растениеводства 4 100.0 тыс. руб.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субсидии на развитие животноводства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4 100.0 тыс. руб.</a:t>
            </a:r>
            <a:endParaRPr lang="ru-RU" sz="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1958313" y="2619472"/>
            <a:ext cx="1966624" cy="2460528"/>
          </a:xfrm>
          <a:prstGeom prst="snip2DiagRect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малых форм хозяйствования и сельскохозяйственной кооперации»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640.0  тыс. руб. (МБ)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*Поддержка развития крестьянских (фермерских) хозяйств, личных подсобных хозяйств населения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1 200.0 тыс. руб.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Поддержка развития садоводческих, огороднических и дачных некоммерческих объединений 440.0 тыс. руб. </a:t>
            </a:r>
          </a:p>
        </p:txBody>
      </p:sp>
      <p:pic>
        <p:nvPicPr>
          <p:cNvPr id="9218" name="Picture 2" descr="C:\Users\brovtsina\Desktop\с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3" y="1385360"/>
            <a:ext cx="1849669" cy="1099716"/>
          </a:xfrm>
          <a:prstGeom prst="parallelogram">
            <a:avLst>
              <a:gd name="adj" fmla="val 16764"/>
            </a:avLst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84" y="1384792"/>
            <a:ext cx="2294685" cy="1207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FEC09D16-B54B-476A-8116-7BC9C8072FE8}"/>
              </a:ext>
            </a:extLst>
          </p:cNvPr>
          <p:cNvSpPr/>
          <p:nvPr/>
        </p:nvSpPr>
        <p:spPr>
          <a:xfrm>
            <a:off x="3997669" y="2625312"/>
            <a:ext cx="2612033" cy="2407162"/>
          </a:xfrm>
          <a:prstGeom prst="snip2DiagRect">
            <a:avLst>
              <a:gd name="adj1" fmla="val 0"/>
              <a:gd name="adj2" fmla="val 9219"/>
            </a:avLst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«Обеспечение реализации муниципальной программы Волховского муниципального района «Развитие сельского хозяйства Волховского муниципального района» </a:t>
            </a: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1 400.0 тыс. руб. (МБ)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затрат на участия в мероприятиях регионального значения 50.0 тыс. руб.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выставочных и праздничных мероприятий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654.0 тыс. руб.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на проведение конкурсов 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профмастерства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праздничных мероприятий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696.0 тыс. руб.</a:t>
            </a:r>
          </a:p>
        </p:txBody>
      </p:sp>
      <p:sp>
        <p:nvSpPr>
          <p:cNvPr id="15" name="Прямоугольник с двумя вырезанными противолежащими углами 19">
            <a:extLst>
              <a:ext uri="{FF2B5EF4-FFF2-40B4-BE49-F238E27FC236}">
                <a16:creationId xmlns:a16="http://schemas.microsoft.com/office/drawing/2014/main" id="{65486BF5-AD82-42EC-ABAD-CF955E837B7C}"/>
              </a:ext>
            </a:extLst>
          </p:cNvPr>
          <p:cNvSpPr/>
          <p:nvPr/>
        </p:nvSpPr>
        <p:spPr>
          <a:xfrm flipH="1">
            <a:off x="6682433" y="2505302"/>
            <a:ext cx="2387489" cy="2521332"/>
          </a:xfrm>
          <a:prstGeom prst="snip2DiagRect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 процессных мероприятий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инфраструктуры и благоустройства территорий Волховского муниципального района» 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41 870.0 тыс. руб. (МБ)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автодорог к населенным пунктам Волховского муниципального района 39 530.0 тыс. руб.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участков автодорог в части устройства временных мостов взамен аварийных 2 340.0 тыс. руб. (ремонт участка автодороги «Подъезд к 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д.Яхновщина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900" b="1" dirty="0">
              <a:solidFill>
                <a:prstClr val="black"/>
              </a:solidFill>
            </a:endParaRPr>
          </a:p>
        </p:txBody>
      </p:sp>
      <p:pic>
        <p:nvPicPr>
          <p:cNvPr id="16" name="Picture 3" descr="C:\Users\brovtsina\Desktop\voronezh-1.jpg">
            <a:extLst>
              <a:ext uri="{FF2B5EF4-FFF2-40B4-BE49-F238E27FC236}">
                <a16:creationId xmlns:a16="http://schemas.microsoft.com/office/drawing/2014/main" id="{E3AF2E61-7B41-4C21-A712-82D030C9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10" y="1365135"/>
            <a:ext cx="1875543" cy="1140166"/>
          </a:xfrm>
          <a:prstGeom prst="parallelogram">
            <a:avLst>
              <a:gd name="adj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1F9579-E4D2-4067-BF45-030D39885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9622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305964"/>
            <a:ext cx="6768752" cy="5208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 Волховского муниципального района»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4816098"/>
            <a:ext cx="432047" cy="182002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37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 flipH="1">
            <a:off x="379648" y="2168565"/>
            <a:ext cx="2232247" cy="2533299"/>
          </a:xfrm>
          <a:prstGeom prst="snip2DiagRect">
            <a:avLst/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«Развитие и приведение в нормативное состояние автомобильных дорог общего пользования»</a:t>
            </a:r>
            <a:endParaRPr lang="ru-RU" sz="9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143.1 тыс. руб. (МБ)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мероприятий по приведению в нормативное состояние автодорог общего пользования, обеспечивающих доступ к садоводческим некоммерческим товариществам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области (подъезд к СНТ «Извоз»)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5161392" y="2155393"/>
            <a:ext cx="2119720" cy="2535457"/>
          </a:xfrm>
          <a:prstGeom prst="snip2DiagRect">
            <a:avLst/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облик сельских территорий»</a:t>
            </a:r>
            <a:endParaRPr lang="ru-RU" sz="9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9 306.3 тыс. руб. (МБ</a:t>
            </a:r>
            <a:r>
              <a:rPr lang="ru-RU" sz="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предоставление иных МБТ на мероприятия по капитальному ремонту объектов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9 306.3 тыс. руб. </a:t>
            </a:r>
          </a:p>
          <a:p>
            <a:pPr algn="ctr"/>
            <a:endParaRPr lang="ru-RU" sz="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(кап. Ремонт ДК -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Селивановское СП)</a:t>
            </a: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4B64184D-6AD7-4352-828D-CDDD78DAE83E}"/>
              </a:ext>
            </a:extLst>
          </p:cNvPr>
          <p:cNvSpPr/>
          <p:nvPr/>
        </p:nvSpPr>
        <p:spPr>
          <a:xfrm>
            <a:off x="2839220" y="2155393"/>
            <a:ext cx="2029331" cy="2548690"/>
          </a:xfrm>
          <a:prstGeom prst="snip2DiagRect">
            <a:avLst/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«Вовлечение в оборот земель сельскохозяйственного назначения»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66.0 тыс. руб. (МБ)</a:t>
            </a:r>
          </a:p>
          <a:p>
            <a:pPr algn="ctr"/>
            <a:endParaRPr lang="ru-RU" sz="9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проектов межевания земельных участков и проведение кадастровых работ (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субсидии)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B7F45085-08D7-4D52-A520-7472EA3DD4CC}"/>
              </a:ext>
            </a:extLst>
          </p:cNvPr>
          <p:cNvSpPr/>
          <p:nvPr/>
        </p:nvSpPr>
        <p:spPr>
          <a:xfrm>
            <a:off x="7433020" y="2191397"/>
            <a:ext cx="1588485" cy="2476683"/>
          </a:xfrm>
          <a:prstGeom prst="snip2DiagRect">
            <a:avLst/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«Развитие агропромышленного комплекса»      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8 473.0 тыс. руб. (ОБ)</a:t>
            </a:r>
          </a:p>
          <a:p>
            <a:pPr algn="ctr"/>
            <a:endParaRPr lang="ru-RU" sz="9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отдельных государственных полномочий по поддержке сельскохозяйственного производства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388D3A75-5C75-4418-9AE2-3F9E05D3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55" y="1103583"/>
            <a:ext cx="1844044" cy="10193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ABF04F58-14B7-4388-A62D-666DED79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4896"/>
            <a:ext cx="1698775" cy="10193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cture background">
            <a:extLst>
              <a:ext uri="{FF2B5EF4-FFF2-40B4-BE49-F238E27FC236}">
                <a16:creationId xmlns:a16="http://schemas.microsoft.com/office/drawing/2014/main" id="{13FBC844-F57B-4B3D-A9A5-5FD13FB1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20" y="1080854"/>
            <a:ext cx="1607785" cy="104980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CB67D7-3E3C-4764-AD22-CB145A085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" y="48111"/>
            <a:ext cx="936104" cy="1158752"/>
          </a:xfrm>
          <a:prstGeom prst="rect">
            <a:avLst/>
          </a:prstGeom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BEF7788-8A3D-4D2D-854D-50C4D2DE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6" y="1103583"/>
            <a:ext cx="1698775" cy="10193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8438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5" y="4659982"/>
            <a:ext cx="581836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38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57700" y="123478"/>
            <a:ext cx="6959877" cy="7020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«Стимулирование экономической активности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7700" y="825556"/>
            <a:ext cx="753366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ВСЕГО расходов: 6 108.0  тыс. рублей (МБ) </a:t>
            </a:r>
          </a:p>
          <a:p>
            <a:pPr algn="ctr"/>
            <a:r>
              <a:rPr lang="ru-RU" sz="900" i="1" u="none" dirty="0">
                <a:solidFill>
                  <a:schemeClr val="bg2">
                    <a:lumMod val="10000"/>
                  </a:schemeClr>
                </a:solidFill>
              </a:rPr>
              <a:t>В рамках реализации данной программы предусмотрены расходы на реализацию трех комплексов процессных мероприятий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9919" y="1316297"/>
            <a:ext cx="6238333" cy="7816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«Постановка на кадастровый учет земельных участков и объектов недвижимого имущества»</a:t>
            </a: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4 396.0 тыс. руб. (МБ)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в сведения ЕГРН информации о границах населенных пунктов ВМР</a:t>
            </a:r>
            <a:endParaRPr lang="ru-RU" sz="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59919" y="2211710"/>
            <a:ext cx="6238333" cy="13221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Комплекс процессных мероприятий</a:t>
            </a:r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«Внедрение перспективных методов кадровой работы»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1 712.0 тыс. руб.(МБ)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мероприятий направленных на повышение квалификации муниципальных служащих -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533.0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проведения диспансеризации – </a:t>
            </a:r>
            <a:r>
              <a:rPr lang="ru-RU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809.0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по улучшению условий и охраны труда и снижению уровня профессиональных рисков – </a:t>
            </a:r>
            <a:r>
              <a:rPr lang="ru-RU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370.0 тыс. руб.</a:t>
            </a:r>
          </a:p>
        </p:txBody>
      </p:sp>
      <p:pic>
        <p:nvPicPr>
          <p:cNvPr id="1026" name="Picture 2" descr="C:\Users\Korchagina\Desktop\административные-барье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6" y="2386725"/>
            <a:ext cx="1482185" cy="972108"/>
          </a:xfrm>
          <a:prstGeom prst="rect">
            <a:avLst/>
          </a:prstGeom>
          <a:noFill/>
          <a:ln w="28575"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15CBBF3-4362-4E29-888B-74D151F7298E}"/>
              </a:ext>
            </a:extLst>
          </p:cNvPr>
          <p:cNvSpPr/>
          <p:nvPr/>
        </p:nvSpPr>
        <p:spPr>
          <a:xfrm>
            <a:off x="2659919" y="3647563"/>
            <a:ext cx="6238332" cy="10441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Комплекс процессных мероприятий</a:t>
            </a:r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положительного туристского имиджа Волховского муниципального района»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3 000.0 тыс. руб. (МБ) на </a:t>
            </a:r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2028 год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предоставление иных МБТ на реализацию мероприятий по созданию и развитию инфраструктуры активных видов туризма на территории муниципальных образований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Староладожское</a:t>
            </a:r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 – устройство велодорожки)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18156138-48DD-41F8-B32C-E5BE626B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7563"/>
            <a:ext cx="1472286" cy="97210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F5D05427-5513-4910-8894-B51FA52F6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6" y="1285881"/>
            <a:ext cx="1482186" cy="84252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90EF42-8FF2-4D4A-AFC5-F173E4177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" y="9671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2716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94404" y="134076"/>
            <a:ext cx="7470084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Муниципальная программа ВМР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бизнеса и потребительского рынка Волховского муниципального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6542" y="825735"/>
            <a:ext cx="779593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u="none" dirty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  ВСЕГО расходов: 2 412.0 тыс. рублей (МБ)</a:t>
            </a:r>
            <a:r>
              <a:rPr lang="ru-RU" sz="1100" i="1" u="none" dirty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pPr algn="ctr"/>
            <a:r>
              <a:rPr lang="ru-RU" sz="1100" i="1" u="none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900" i="1" u="none" dirty="0">
                <a:solidFill>
                  <a:schemeClr val="bg2">
                    <a:lumMod val="10000"/>
                  </a:schemeClr>
                </a:solidFill>
              </a:rPr>
              <a:t>В рамках реализации данной программы предусмотрены расходы на реализацию четырех комплексов процессных мероприятий </a:t>
            </a:r>
          </a:p>
          <a:p>
            <a:pPr algn="ctr"/>
            <a:r>
              <a:rPr lang="ru-RU" sz="1100" i="1" u="none" dirty="0">
                <a:solidFill>
                  <a:schemeClr val="bg2">
                    <a:lumMod val="10000"/>
                  </a:schemeClr>
                </a:solidFill>
              </a:rPr>
              <a:t>         </a:t>
            </a:r>
            <a:endParaRPr lang="ru-RU" sz="11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4888106"/>
            <a:ext cx="432048" cy="20392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39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404" y="1389788"/>
            <a:ext cx="1478706" cy="22620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228600" indent="-228600" algn="ctr">
              <a:buAutoNum type="arabicPeriod"/>
            </a:pPr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процессных мероприятий 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«Предоставление финансовой  и имущественной поддержки субъектам МСП» </a:t>
            </a:r>
          </a:p>
          <a:p>
            <a:pPr algn="ctr"/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200.0 тыс. руб. (МБ), </a:t>
            </a:r>
          </a:p>
          <a:p>
            <a:pPr algn="ctr"/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т.ч.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субъектам МСП, осуществляющим деятельность 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народных художественных промыслов и (или) ремесел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30961" y="1347614"/>
            <a:ext cx="3177544" cy="26642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sz="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Комплекс 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процессных мероприятий 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деловых миссий, содействие участию субъектов МСП в муниципальных, региональных , российских и международных </a:t>
            </a:r>
            <a:r>
              <a:rPr lang="ru-RU" sz="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конгрессно</a:t>
            </a:r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-выставочных мероприятиях» </a:t>
            </a:r>
          </a:p>
          <a:p>
            <a:pPr algn="ctr"/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1 426.1 тыс. руб.(МБ), в т.ч. 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субъектам МСП, признанным социальными предприятиями </a:t>
            </a:r>
          </a:p>
          <a:p>
            <a:pPr algn="ctr"/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934.7 тыс. руб. (МБ)</a:t>
            </a:r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деловых миссий, содействие участию субъектов МСП в региональных, российских и международных </a:t>
            </a:r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конгрессно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-выставочных мероприятиях, иных деловых миссиях </a:t>
            </a:r>
          </a:p>
          <a:p>
            <a:pPr algn="ctr"/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291.4 тыс. руб. (МБ)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 мероприятий для самозанятых </a:t>
            </a:r>
          </a:p>
          <a:p>
            <a:pPr algn="ctr"/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50.0 тыс. руб. (МБ)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мероприятий, в том числе для субъектов малого и среднего бизнеса, направленных на развитие молодежного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предпринимательства  </a:t>
            </a:r>
          </a:p>
          <a:p>
            <a:pPr algn="ctr"/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150.0 тыс. руб. (МБ)</a:t>
            </a:r>
          </a:p>
          <a:p>
            <a:pPr algn="ctr"/>
            <a:endParaRPr lang="ru-RU" sz="8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30238" y="1325085"/>
            <a:ext cx="1781003" cy="35630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sz="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Комплекс 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процессных мероприятий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«Содействие развитию организаций инфраструктуры поддержки МСП и продвижению их услуг» </a:t>
            </a:r>
          </a:p>
          <a:p>
            <a:pPr algn="ctr"/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500.0 тыс. руб. (МБ), в т.ч.</a:t>
            </a:r>
            <a:endParaRPr lang="ru-RU" sz="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организациям инфраструктуры поддержки МСП на развитие и обеспечение хозяйственной деятельности </a:t>
            </a:r>
          </a:p>
          <a:p>
            <a:pPr algn="ctr"/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250.0 тыс. руб. (МБ)</a:t>
            </a:r>
          </a:p>
          <a:p>
            <a:pPr algn="ctr"/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организациям, образующим инфраструктуру поддержки субъектов МСП, на возмещение части затрат, связанных с оказанием безвозмездных информационных, консультационных и образовательных услуг в сфере предпринимательства, на развитие новых направлений поддержки субъектов МСП </a:t>
            </a:r>
            <a:r>
              <a:rPr 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250.0 тыс. руб. (МБ)</a:t>
            </a:r>
          </a:p>
          <a:p>
            <a:pPr algn="ctr"/>
            <a:endParaRPr lang="ru-RU" sz="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5797" y="1336839"/>
            <a:ext cx="2325416" cy="24212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Комплекс 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процессных мероприятий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«Содействие в реализации товаров, работ и услуг субъектов МСП на потребительском рынке</a:t>
            </a:r>
          </a:p>
          <a:p>
            <a:pPr algn="ctr"/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285.9 тыс. руб. (МБ), в </a:t>
            </a:r>
            <a:r>
              <a:rPr lang="ru-RU" sz="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рамках муниципальных программ поддержки и развития МСП мероприятия по поддержке организаций потребительской кооперации </a:t>
            </a:r>
          </a:p>
          <a:p>
            <a:pPr algn="ctr"/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175.9 тыс. руб. (МБ)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на компенсацию затрат организациям потребительской кооперации по доставке товаров в сельские населенные пункты Волховского муниципального района </a:t>
            </a:r>
          </a:p>
          <a:p>
            <a:pPr algn="ctr"/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110.0 тыс. руб. (МБ) </a:t>
            </a:r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Свирицкое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СП.</a:t>
            </a:r>
          </a:p>
        </p:txBody>
      </p:sp>
      <p:pic>
        <p:nvPicPr>
          <p:cNvPr id="8195" name="Picture 3" descr="C:\Users\brovtsina\Desktop\70830_x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39" y="4011910"/>
            <a:ext cx="2266049" cy="1090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93" y="3895563"/>
            <a:ext cx="2325416" cy="11548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2CA69B-6E95-4848-B86E-CEF1D4327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" y="58754"/>
            <a:ext cx="936104" cy="115875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5348F33-92B3-47C5-B82A-6F4AF692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6" y="3795886"/>
            <a:ext cx="1572482" cy="12135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2560" y="2501632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B84A9-A26E-4DEE-854C-65425C9655FD}"/>
              </a:ext>
            </a:extLst>
          </p:cNvPr>
          <p:cNvSpPr txBox="1"/>
          <p:nvPr/>
        </p:nvSpPr>
        <p:spPr>
          <a:xfrm>
            <a:off x="197514" y="105951"/>
            <a:ext cx="8748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755393-58DC-43E6-82B2-833058EB70F2}"/>
              </a:ext>
            </a:extLst>
          </p:cNvPr>
          <p:cNvSpPr/>
          <p:nvPr/>
        </p:nvSpPr>
        <p:spPr>
          <a:xfrm>
            <a:off x="35496" y="794830"/>
            <a:ext cx="9073008" cy="28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Промышленное производство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AF21555-5521-41E4-B391-006FD0BC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02592"/>
              </p:ext>
            </p:extLst>
          </p:nvPr>
        </p:nvGraphicFramePr>
        <p:xfrm>
          <a:off x="323528" y="1043723"/>
          <a:ext cx="8280919" cy="935468"/>
        </p:xfrm>
        <a:graphic>
          <a:graphicData uri="http://schemas.openxmlformats.org/drawingml/2006/table">
            <a:tbl>
              <a:tblPr/>
              <a:tblGrid>
                <a:gridCol w="310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0701">
                <a:tc rowSpan="2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33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2028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Отгружено товаров собственного производства, выполнено работ и услуг собственными силами (без субъектов малого предпринимательства), всего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92 294,5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93 819,2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102 603,7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112 705,3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122 819,7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Индекс промышленного производства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104,8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4E6500-7B34-4057-AD87-99F73301C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88877"/>
              </p:ext>
            </p:extLst>
          </p:nvPr>
        </p:nvGraphicFramePr>
        <p:xfrm>
          <a:off x="323526" y="2194861"/>
          <a:ext cx="8280919" cy="712164"/>
        </p:xfrm>
        <a:graphic>
          <a:graphicData uri="http://schemas.openxmlformats.org/drawingml/2006/table">
            <a:tbl>
              <a:tblPr/>
              <a:tblGrid>
                <a:gridCol w="3154815">
                  <a:extLst>
                    <a:ext uri="{9D8B030D-6E8A-4147-A177-3AD203B41FA5}">
                      <a16:colId xmlns:a16="http://schemas.microsoft.com/office/drawing/2014/main" val="4006271554"/>
                    </a:ext>
                  </a:extLst>
                </a:gridCol>
                <a:gridCol w="1340393">
                  <a:extLst>
                    <a:ext uri="{9D8B030D-6E8A-4147-A177-3AD203B41FA5}">
                      <a16:colId xmlns:a16="http://schemas.microsoft.com/office/drawing/2014/main" val="2503672097"/>
                    </a:ext>
                  </a:extLst>
                </a:gridCol>
                <a:gridCol w="808330">
                  <a:extLst>
                    <a:ext uri="{9D8B030D-6E8A-4147-A177-3AD203B41FA5}">
                      <a16:colId xmlns:a16="http://schemas.microsoft.com/office/drawing/2014/main" val="2663956022"/>
                    </a:ext>
                  </a:extLst>
                </a:gridCol>
                <a:gridCol w="808330">
                  <a:extLst>
                    <a:ext uri="{9D8B030D-6E8A-4147-A177-3AD203B41FA5}">
                      <a16:colId xmlns:a16="http://schemas.microsoft.com/office/drawing/2014/main" val="1634774936"/>
                    </a:ext>
                  </a:extLst>
                </a:gridCol>
                <a:gridCol w="695777">
                  <a:extLst>
                    <a:ext uri="{9D8B030D-6E8A-4147-A177-3AD203B41FA5}">
                      <a16:colId xmlns:a16="http://schemas.microsoft.com/office/drawing/2014/main" val="2330109238"/>
                    </a:ext>
                  </a:extLst>
                </a:gridCol>
                <a:gridCol w="777633">
                  <a:extLst>
                    <a:ext uri="{9D8B030D-6E8A-4147-A177-3AD203B41FA5}">
                      <a16:colId xmlns:a16="http://schemas.microsoft.com/office/drawing/2014/main" val="1951420565"/>
                    </a:ext>
                  </a:extLst>
                </a:gridCol>
                <a:gridCol w="695641">
                  <a:extLst>
                    <a:ext uri="{9D8B030D-6E8A-4147-A177-3AD203B41FA5}">
                      <a16:colId xmlns:a16="http://schemas.microsoft.com/office/drawing/2014/main" val="4110138467"/>
                    </a:ext>
                  </a:extLst>
                </a:gridCol>
              </a:tblGrid>
              <a:tr h="1675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59423"/>
                  </a:ext>
                </a:extLst>
              </a:tr>
              <a:tr h="12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2028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77806"/>
                  </a:ext>
                </a:extLst>
              </a:tr>
              <a:tr h="165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Продукция сельского хозяйства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3 386,3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3 990,5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4 424,1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4 841,9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5 270,4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039477"/>
                  </a:ext>
                </a:extLst>
              </a:tr>
              <a:tr h="167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94,4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109,3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3509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7997C1-7E55-4BF3-B2CF-F56B24F95D45}"/>
              </a:ext>
            </a:extLst>
          </p:cNvPr>
          <p:cNvSpPr txBox="1"/>
          <p:nvPr/>
        </p:nvSpPr>
        <p:spPr>
          <a:xfrm>
            <a:off x="323528" y="1966243"/>
            <a:ext cx="8280919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Сельское хозяйство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E6D05-1598-492D-BB6E-7133179F0116}"/>
              </a:ext>
            </a:extLst>
          </p:cNvPr>
          <p:cNvSpPr txBox="1"/>
          <p:nvPr/>
        </p:nvSpPr>
        <p:spPr>
          <a:xfrm>
            <a:off x="323527" y="2874199"/>
            <a:ext cx="8280919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Строительство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D2A9614E-F129-4903-8BDF-23EDCE1E0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35496"/>
              </p:ext>
            </p:extLst>
          </p:nvPr>
        </p:nvGraphicFramePr>
        <p:xfrm>
          <a:off x="323527" y="3137656"/>
          <a:ext cx="8289300" cy="712164"/>
        </p:xfrm>
        <a:graphic>
          <a:graphicData uri="http://schemas.openxmlformats.org/drawingml/2006/table">
            <a:tbl>
              <a:tblPr/>
              <a:tblGrid>
                <a:gridCol w="3158008">
                  <a:extLst>
                    <a:ext uri="{9D8B030D-6E8A-4147-A177-3AD203B41FA5}">
                      <a16:colId xmlns:a16="http://schemas.microsoft.com/office/drawing/2014/main" val="4006271554"/>
                    </a:ext>
                  </a:extLst>
                </a:gridCol>
                <a:gridCol w="1341750">
                  <a:extLst>
                    <a:ext uri="{9D8B030D-6E8A-4147-A177-3AD203B41FA5}">
                      <a16:colId xmlns:a16="http://schemas.microsoft.com/office/drawing/2014/main" val="2503672097"/>
                    </a:ext>
                  </a:extLst>
                </a:gridCol>
                <a:gridCol w="809148">
                  <a:extLst>
                    <a:ext uri="{9D8B030D-6E8A-4147-A177-3AD203B41FA5}">
                      <a16:colId xmlns:a16="http://schemas.microsoft.com/office/drawing/2014/main" val="2663956022"/>
                    </a:ext>
                  </a:extLst>
                </a:gridCol>
                <a:gridCol w="809148">
                  <a:extLst>
                    <a:ext uri="{9D8B030D-6E8A-4147-A177-3AD203B41FA5}">
                      <a16:colId xmlns:a16="http://schemas.microsoft.com/office/drawing/2014/main" val="1634774936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val="2330109238"/>
                    </a:ext>
                  </a:extLst>
                </a:gridCol>
                <a:gridCol w="778420">
                  <a:extLst>
                    <a:ext uri="{9D8B030D-6E8A-4147-A177-3AD203B41FA5}">
                      <a16:colId xmlns:a16="http://schemas.microsoft.com/office/drawing/2014/main" val="1951420565"/>
                    </a:ext>
                  </a:extLst>
                </a:gridCol>
                <a:gridCol w="696345">
                  <a:extLst>
                    <a:ext uri="{9D8B030D-6E8A-4147-A177-3AD203B41FA5}">
                      <a16:colId xmlns:a16="http://schemas.microsoft.com/office/drawing/2014/main" val="4110138467"/>
                    </a:ext>
                  </a:extLst>
                </a:gridCol>
              </a:tblGrid>
              <a:tr h="167595">
                <a:tc rowSpan="2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33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59423"/>
                  </a:ext>
                </a:extLst>
              </a:tr>
              <a:tr h="12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2028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77806"/>
                  </a:ext>
                </a:extLst>
              </a:tr>
              <a:tr h="165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Объем работ, выполненных по виду работ «Строительство»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1 329,3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541,9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592,7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647,4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704,6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039477"/>
                  </a:ext>
                </a:extLst>
              </a:tr>
              <a:tr h="167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75,1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38,7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35097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2CA5F38-ADA6-4A2C-BAEE-1E26A016F3BA}"/>
              </a:ext>
            </a:extLst>
          </p:cNvPr>
          <p:cNvSpPr txBox="1"/>
          <p:nvPr/>
        </p:nvSpPr>
        <p:spPr>
          <a:xfrm>
            <a:off x="323526" y="3808354"/>
            <a:ext cx="8280919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Транспорт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040F091C-27EC-4527-A63F-4C4EB68DC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11119"/>
              </p:ext>
            </p:extLst>
          </p:nvPr>
        </p:nvGraphicFramePr>
        <p:xfrm>
          <a:off x="319335" y="4055484"/>
          <a:ext cx="8289301" cy="777551"/>
        </p:xfrm>
        <a:graphic>
          <a:graphicData uri="http://schemas.openxmlformats.org/drawingml/2006/table">
            <a:tbl>
              <a:tblPr/>
              <a:tblGrid>
                <a:gridCol w="3168378">
                  <a:extLst>
                    <a:ext uri="{9D8B030D-6E8A-4147-A177-3AD203B41FA5}">
                      <a16:colId xmlns:a16="http://schemas.microsoft.com/office/drawing/2014/main" val="4006271554"/>
                    </a:ext>
                  </a:extLst>
                </a:gridCol>
                <a:gridCol w="1339038">
                  <a:extLst>
                    <a:ext uri="{9D8B030D-6E8A-4147-A177-3AD203B41FA5}">
                      <a16:colId xmlns:a16="http://schemas.microsoft.com/office/drawing/2014/main" val="2503672097"/>
                    </a:ext>
                  </a:extLst>
                </a:gridCol>
                <a:gridCol w="807513">
                  <a:extLst>
                    <a:ext uri="{9D8B030D-6E8A-4147-A177-3AD203B41FA5}">
                      <a16:colId xmlns:a16="http://schemas.microsoft.com/office/drawing/2014/main" val="2663956022"/>
                    </a:ext>
                  </a:extLst>
                </a:gridCol>
                <a:gridCol w="807513">
                  <a:extLst>
                    <a:ext uri="{9D8B030D-6E8A-4147-A177-3AD203B41FA5}">
                      <a16:colId xmlns:a16="http://schemas.microsoft.com/office/drawing/2014/main" val="1634774936"/>
                    </a:ext>
                  </a:extLst>
                </a:gridCol>
                <a:gridCol w="695074">
                  <a:extLst>
                    <a:ext uri="{9D8B030D-6E8A-4147-A177-3AD203B41FA5}">
                      <a16:colId xmlns:a16="http://schemas.microsoft.com/office/drawing/2014/main" val="2330109238"/>
                    </a:ext>
                  </a:extLst>
                </a:gridCol>
                <a:gridCol w="776847">
                  <a:extLst>
                    <a:ext uri="{9D8B030D-6E8A-4147-A177-3AD203B41FA5}">
                      <a16:colId xmlns:a16="http://schemas.microsoft.com/office/drawing/2014/main" val="1951420565"/>
                    </a:ext>
                  </a:extLst>
                </a:gridCol>
                <a:gridCol w="694938">
                  <a:extLst>
                    <a:ext uri="{9D8B030D-6E8A-4147-A177-3AD203B41FA5}">
                      <a16:colId xmlns:a16="http://schemas.microsoft.com/office/drawing/2014/main" val="4110138467"/>
                    </a:ext>
                  </a:extLst>
                </a:gridCol>
              </a:tblGrid>
              <a:tr h="148619">
                <a:tc rowSpan="2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33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59423"/>
                  </a:ext>
                </a:extLst>
              </a:tr>
              <a:tr h="113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2028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77806"/>
                  </a:ext>
                </a:extLst>
              </a:tr>
              <a:tr h="147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Протяженность автодорог общего пользования местного значения (на конец года)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километр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179,5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179,5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179,5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179,5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179,5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039477"/>
                  </a:ext>
                </a:extLst>
              </a:tr>
              <a:tr h="221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Протяженность автодорог общего пользования местного значения с твердым покрытием (на конец года)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километр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30,1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30,1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30,1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30,1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30,1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350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409680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25866" y="123478"/>
            <a:ext cx="6937637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Волховского муниципального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640080"/>
            <a:ext cx="768496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 ВСЕГО расходов: 29 790.7 тыс. рублей </a:t>
            </a:r>
            <a:r>
              <a:rPr lang="ru-RU" sz="1000" i="1" dirty="0">
                <a:solidFill>
                  <a:schemeClr val="bg2">
                    <a:lumMod val="25000"/>
                  </a:schemeClr>
                </a:solidFill>
              </a:rPr>
              <a:t>(ОБ – 5 069.3 тыс. рублей, МБ – 24 721.4 тыс. рублей)</a:t>
            </a:r>
          </a:p>
          <a:p>
            <a:pPr algn="ctr"/>
            <a:r>
              <a:rPr lang="ru-RU" sz="900" i="1" u="none" dirty="0">
                <a:solidFill>
                  <a:schemeClr val="bg2">
                    <a:lumMod val="10000"/>
                  </a:schemeClr>
                </a:solidFill>
              </a:rPr>
              <a:t>В рамках реализации данной программы предусмотрены расходы на реализацию шести комплексов процессных мероприятий</a:t>
            </a:r>
            <a:r>
              <a:rPr lang="ru-RU" sz="9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538" y="1425514"/>
            <a:ext cx="1008051" cy="305524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5 069.3 тыс. руб. (ОБ 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58509" y="1090198"/>
            <a:ext cx="1206140" cy="3708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11 520.8 тыс. руб. (МБ)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682" y="1814382"/>
            <a:ext cx="1256184" cy="3254737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1. Комплекс процессных мероприятий</a:t>
            </a:r>
          </a:p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«Реализация мероприятий по обеспечению правопорядка и профилактика правонарушений»</a:t>
            </a:r>
          </a:p>
          <a:p>
            <a:pPr algn="ctr"/>
            <a:r>
              <a:rPr lang="ru-RU" sz="900" i="1" dirty="0">
                <a:latin typeface="Times New Roman" pitchFamily="18" charset="0"/>
                <a:cs typeface="Times New Roman" pitchFamily="18" charset="0"/>
              </a:rPr>
              <a:t>*полномочия Ленинградской области в сфере профилактики безнадзорности и правонарушений несовершеннолетних –         </a:t>
            </a:r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3 598.5 тыс. руб. </a:t>
            </a:r>
          </a:p>
          <a:p>
            <a:pPr algn="ctr"/>
            <a:r>
              <a:rPr lang="ru-RU" sz="900" i="1" dirty="0">
                <a:latin typeface="Times New Roman" pitchFamily="18" charset="0"/>
                <a:cs typeface="Times New Roman" pitchFamily="18" charset="0"/>
              </a:rPr>
              <a:t>*полномочия Ленинградской области в сфере административных правоотношений –</a:t>
            </a:r>
          </a:p>
          <a:p>
            <a:pPr algn="ctr"/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1 470.8 тыс. руб.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85822" y="1535337"/>
            <a:ext cx="1383007" cy="2426517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Комплекс процессных мероприятий «Предупреждение и ликвидация чрезвычайных ситуаций»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*обеспечение безопасности людей на водных объектах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50.6 тыс. руб.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*иные МБТ на подготовку и выполнение противопаводковых мероприятий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300.0 тыс. руб.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75561" y="4921499"/>
            <a:ext cx="1369040" cy="14049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40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31728" y="1083379"/>
            <a:ext cx="1206139" cy="384453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11 448.0 тыс. руб. (МБ 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34454" y="1535337"/>
            <a:ext cx="1398340" cy="3533782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«Оказание содействия в обеспечении общественного порядка»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*мероприятия в области национальной безопасности и правоохранительной деятельности (на услуги по охране частным охранным предприятиям общественного порядка во время проведения областных и районных массовых)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800.0 тыс. руб.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предоставление иных МБТ на развитие системы видеонаблюдения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10 648.0 тыс.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99870" y="1110926"/>
            <a:ext cx="1043279" cy="35577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902.0 тыс. руб. (МБ 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37465" y="1537111"/>
            <a:ext cx="1130479" cy="2578927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мероприятий по мобилизационной подготовке»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*мероприятия по мобилизационной подготовке 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860.0  тыс. руб.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 услуг за доставку и отправку документов через структуры специальной связи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42.0 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94798" y="1528212"/>
            <a:ext cx="1703599" cy="2843736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мероприятий по гражданской обороне»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*подготовка руководящего  состава ГО, КЧС, ОПБ администрации ВМР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150.0 тыс. руб.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*создание запасов материальных ресурсов 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ликвидации ЧС)     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2 800.0 тыс. руб.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создание местной системы оповещения     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4 672.0 тыс. руб.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предоставление иных МБТ на обслуживание местной системы оповещения     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3 898.8 тыс.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52320" y="1535337"/>
            <a:ext cx="1492281" cy="2424757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Комплекс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 «Обеспечение пожарной безопасности»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*иные МБТ на подготовку и выполнение тушения лесных и торфяных пожаров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200.0 тыс. руб.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работы Движения «Юный пожарный»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300.0 тыс. руб. </a:t>
            </a:r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(приобретение формы и оборудования для проведения мероприятий)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91543" y="1089454"/>
            <a:ext cx="1173161" cy="36626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350.6 тыс. руб. (МБ)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92924" y="1090198"/>
            <a:ext cx="1201723" cy="3662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500.0 тыс. руб. (МБ)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7EB9BE-3FCD-4120-AC4D-8709CF614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F9C1DD3-BF68-4250-9D57-AF05CBBE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96" y="3975918"/>
            <a:ext cx="1166334" cy="10860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E158199-F858-4728-91E6-92CAB9EE67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64" y="4017461"/>
            <a:ext cx="1383007" cy="10029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E3B048-85DC-4471-90AC-0622E308D44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05" y="4186444"/>
            <a:ext cx="1179010" cy="8755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3314B5B-9E6B-475A-9DA8-23ED46DC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23" y="4371949"/>
            <a:ext cx="1626579" cy="7402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29684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86564" y="182381"/>
            <a:ext cx="7305916" cy="6641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общественное развитие в Волховском муниципальном районе»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1223159"/>
            <a:ext cx="5812924" cy="1388342"/>
          </a:xfrm>
          <a:prstGeom prst="roundRect">
            <a:avLst>
              <a:gd name="adj" fmla="val 16604"/>
            </a:avLst>
          </a:prstGeom>
          <a:solidFill>
            <a:srgbClr val="C8D7EA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Комплекс процессных мероприятий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«Повышение информационной открытости органов местного самоуправления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Волховского муниципального района»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7 455.5 тыс. руб. (МБ), в </a:t>
            </a:r>
            <a:r>
              <a:rPr lang="ru-RU" sz="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со СМИ 6 598.0 тыс. руб.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пресс-мероприятий для журналистов СМИ 124.0 тыс. руб.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поддержка работы официального сайта администрации ВМР, сайтов ОМС ВМР 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6.5 тыс. руб.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выпуска и распространения информационной и имиджевой продукции о Волховском районе 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727.0 тыс. руб.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9592" y="3920341"/>
            <a:ext cx="5815936" cy="821968"/>
          </a:xfrm>
          <a:prstGeom prst="roundRect">
            <a:avLst/>
          </a:prstGeom>
          <a:solidFill>
            <a:srgbClr val="C8D7EA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Комплекс процессных мероприятий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«Поддержка экологического воспитания, образования и просвещения школьников и информирование населения»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150.0 тыс. руб.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(МБ), в 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экологическому воспитанию школьников</a:t>
            </a:r>
            <a:endParaRPr lang="ru-RU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09592" y="2715766"/>
            <a:ext cx="5812924" cy="1083062"/>
          </a:xfrm>
          <a:prstGeom prst="roundRect">
            <a:avLst/>
          </a:prstGeom>
          <a:solidFill>
            <a:srgbClr val="C8D7EA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Комплекс процессных мероприятий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«Оказание содействия развитию социально-ориентированных </a:t>
            </a:r>
            <a:r>
              <a:rPr lang="ru-RU" sz="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немоммерческих</a:t>
            </a:r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организаций (далее СО НКО) и субъектов социального предпринимательства»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3 379.5 тыс. руб. (ОБ – 799.5 тыс. руб., МБ –2 580.0 тыс. руб.), в </a:t>
            </a:r>
            <a:r>
              <a:rPr lang="ru-RU" sz="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финансовой помощи советам ветеранов, организациям инвалидов 2 580.0 тыс. руб. - МБ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социально-ориентированных некоммерческих организаций Ленинградской области  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799.5 тыс. руб. - ОБ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94087" y="4742309"/>
            <a:ext cx="16002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41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6048" y="763223"/>
            <a:ext cx="777686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ВСЕГО расходов: 10 985.0 тыс. рублей (ОБ – 799.5 тыс. рублей, МБ – 10 185.5 тыс. рублей)</a:t>
            </a:r>
          </a:p>
          <a:p>
            <a:pPr algn="ctr"/>
            <a:r>
              <a:rPr lang="ru-RU" sz="900" i="1" u="none" dirty="0">
                <a:solidFill>
                  <a:schemeClr val="bg2">
                    <a:lumMod val="10000"/>
                  </a:schemeClr>
                </a:solidFill>
              </a:rPr>
              <a:t>В рамках реализации данной программы предусмотрены расходы на реализацию трех комплексов процессных мероприятий</a:t>
            </a:r>
            <a:r>
              <a:rPr lang="ru-RU" sz="9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3074" name="Picture 2" descr="C:\Users\Korchagin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2" y="1365512"/>
            <a:ext cx="1789379" cy="104643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rchagina\Desktop\1491296479_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2" y="2611501"/>
            <a:ext cx="1785081" cy="100286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rchagina\Desktop\environmental_protection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06" y="3813919"/>
            <a:ext cx="1785081" cy="92879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6DC0C6-A2F5-4968-9EE8-605D0972B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86564" y="182381"/>
            <a:ext cx="7146780" cy="6641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«Мероприятия по ликвидации борщевика Сосновского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муниципальных образований 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86564" y="1491629"/>
            <a:ext cx="6873868" cy="1728193"/>
          </a:xfrm>
          <a:prstGeom prst="round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0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«Содействие муниципальным образованиям Волховского муниципального района в проведении мероприятий по борьбе с борщевиком Сосновского на территории муниципальных образований Волховского муниципального района»</a:t>
            </a:r>
          </a:p>
          <a:p>
            <a:pPr algn="ctr"/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3 216.0 тыс. руб. (МБ) </a:t>
            </a:r>
          </a:p>
          <a:p>
            <a:pPr algn="ctr"/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Иные МБТ на проведение мероприятий по освобождению территорий от засоренности </a:t>
            </a:r>
          </a:p>
          <a:p>
            <a:pPr algn="ctr"/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борщевиком Сосновского </a:t>
            </a:r>
          </a:p>
          <a:p>
            <a:pPr algn="ctr"/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  <a:r>
              <a:rPr lang="ru-RU" sz="105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механическим методом (покос)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4731990"/>
            <a:ext cx="504056" cy="288032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42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6564" y="1128360"/>
            <a:ext cx="577278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ВСЕГО расходов 3 216.0 тыс. рублей (МБ) </a:t>
            </a:r>
          </a:p>
        </p:txBody>
      </p:sp>
      <p:pic>
        <p:nvPicPr>
          <p:cNvPr id="14" name="Рисунок 13" descr="https://na-dache.pro/uploads/posts/2021-05/1620976088_92-p-borshchevik-sosnovskogo-foto-1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3838"/>
            <a:ext cx="2475762" cy="1464383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softEdge rad="63500"/>
          </a:effectLst>
        </p:spPr>
      </p:pic>
      <p:pic>
        <p:nvPicPr>
          <p:cNvPr id="15" name="Рисунок 14" descr="https://sun9-19.userapi.com/impg/Vm3cJfvO7cu4nIBI2I41iiTOKmBsit9XcSCESw/5ovzA64CcXE.jpg?size=604x403&amp;quality=96&amp;sign=18794879506e05331e892b6fbb80dda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1085"/>
            <a:ext cx="2475762" cy="1549887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softEdge rad="127000"/>
          </a:effectLst>
        </p:spPr>
      </p:pic>
      <p:pic>
        <p:nvPicPr>
          <p:cNvPr id="17" name="Рисунок 16" descr="https://sun9-74.userapi.com/impg/LpK61-WwgSTZ0awfnsIlKzsHpU1JS_0tXAu2Ww/p8x1jSv0w0g.jpg?size=604x369&amp;quality=96&amp;sign=0523656369595bc50a13716d034cb297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44563"/>
            <a:ext cx="2736304" cy="1483657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softEdge rad="1270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AF522C-1CDE-4798-8B71-7C0D31CF9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09842" y="4824361"/>
            <a:ext cx="1088132" cy="152303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43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412068" y="1491630"/>
            <a:ext cx="2598792" cy="2232248"/>
          </a:xfrm>
          <a:prstGeom prst="snip2DiagRect">
            <a:avLst>
              <a:gd name="adj1" fmla="val 5116"/>
              <a:gd name="adj2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надежности и качества снабжения населения и организация Ленинградской области электрической и тепловой энергией"</a:t>
            </a:r>
            <a:endParaRPr lang="ru-RU" sz="9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592.3 тыс. руб. (МБ)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 на реализацию мероприятий по обеспечению устойчивого функционирования объектов теплоснабжения на территории Ленинградской области (Селивановское СП – ремонт участков тепловой сети 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4912" y="1479529"/>
            <a:ext cx="3929638" cy="1380253"/>
          </a:xfrm>
          <a:prstGeom prst="snip2DiagRect">
            <a:avLst>
              <a:gd name="adj1" fmla="val 590"/>
              <a:gd name="adj2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 и повышение энергетической эффективности систем коммунальной инфраструктуры, направленных в том числе на развитие жилищно-коммунального хозяйства»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533.2 тыс. руб. (МБ)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межбюджетных трансфертов на замену светильников уличного освещения на энергосберегающие, в том числе на ремонт сопутствующего оборудования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</a:t>
            </a:r>
            <a:endParaRPr lang="ru-RU" sz="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882116"/>
            <a:ext cx="777686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2 125.5 тыс. рублей (МБ)</a:t>
            </a:r>
          </a:p>
          <a:p>
            <a:pPr algn="ctr"/>
            <a:r>
              <a:rPr lang="ru-RU" sz="900" b="1" i="1" u="non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данной программы предусмотрены расходы на реализацию двух комплексов процессных мероприятий и отраслевого проекта</a:t>
            </a:r>
            <a:endParaRPr lang="ru-RU" sz="900" b="1" i="1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1726822" y="93570"/>
            <a:ext cx="6805618" cy="9181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Муниципальная программа ВМР 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 и повышение энергоэффективности на территории Волховского муниципального района"</a:t>
            </a:r>
          </a:p>
        </p:txBody>
      </p: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104911" y="3080170"/>
            <a:ext cx="3929639" cy="1795836"/>
          </a:xfrm>
          <a:prstGeom prst="snip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 в организациях муниципального образования и повышение энергетической эффективности этих организаций»</a:t>
            </a: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1 000.0 тыс. руб. (МБ) </a:t>
            </a:r>
          </a:p>
          <a:p>
            <a:pPr algn="ctr"/>
            <a:r>
              <a:rPr lang="ru-RU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обучение в области энергосбережения и повышения энергетической эффективности в целях повышения квалификации ответственных лиц по муниципальным учреждениям </a:t>
            </a:r>
          </a:p>
          <a:p>
            <a:pPr algn="ctr"/>
            <a:r>
              <a:rPr lang="ru-RU" sz="9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650.0 тыс. руб.</a:t>
            </a:r>
          </a:p>
          <a:p>
            <a:pPr algn="ctr"/>
            <a:r>
              <a:rPr lang="ru-RU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мероприятия по улучшению (замене) конструктивных элементов зданий бюджетных учреждений (замена окон, дверей, утепление фасадов, ремонт кровли и т.д.) </a:t>
            </a:r>
          </a:p>
          <a:p>
            <a:pPr algn="ctr"/>
            <a:r>
              <a:rPr lang="ru-RU" sz="9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350.0 тыс. руб.</a:t>
            </a:r>
          </a:p>
          <a:p>
            <a:pPr algn="ctr"/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70" y="1498527"/>
            <a:ext cx="2151568" cy="12256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Picture background">
            <a:extLst>
              <a:ext uri="{FF2B5EF4-FFF2-40B4-BE49-F238E27FC236}">
                <a16:creationId xmlns:a16="http://schemas.microsoft.com/office/drawing/2014/main" id="{ED1D3855-A3FA-4119-B2FF-7ED9B6020F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62AD3-7BE8-4539-AFF4-3DFA459F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338" y="3865169"/>
            <a:ext cx="1863536" cy="1111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8918E5-C686-4982-8C41-16F93A6BD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1190386-D5AC-4DEF-9958-D8FE9C4B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78" y="2917815"/>
            <a:ext cx="2032270" cy="96082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5E370D43-7A5F-4E17-98F0-4705764C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90" y="3889142"/>
            <a:ext cx="1287472" cy="106354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>
            <a:extLst>
              <a:ext uri="{FF2B5EF4-FFF2-40B4-BE49-F238E27FC236}">
                <a16:creationId xmlns:a16="http://schemas.microsoft.com/office/drawing/2014/main" id="{3CC12103-08C3-4380-BB58-E1ADC972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27" y="3889142"/>
            <a:ext cx="1238963" cy="106354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55868" y="4956714"/>
            <a:ext cx="1088132" cy="152303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44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84915" y="1590172"/>
            <a:ext cx="4603109" cy="1530869"/>
          </a:xfrm>
          <a:prstGeom prst="snip2DiagRect">
            <a:avLst>
              <a:gd name="adj1" fmla="val 590"/>
              <a:gd name="adj2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уличного освещения на территории Волховского муниципального района»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14 882.7 тыс. руб. (МБ) 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межбюджетных трансфертов,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12 653.0 тыс. руб. на оплату уличного освещения;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2 229.7 тыс. руб. на проектирование, строительство и (или) устройство системы уличного освещения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 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Иссадское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</a:t>
            </a:r>
          </a:p>
          <a:p>
            <a:pPr algn="ctr"/>
            <a:endParaRPr lang="ru-RU" sz="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766" y="1059056"/>
            <a:ext cx="7677236" cy="5463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25 482.7 тыс. рублей (МБ)</a:t>
            </a:r>
          </a:p>
          <a:p>
            <a:pPr algn="ctr"/>
            <a:r>
              <a:rPr lang="ru-RU" sz="900" b="1" i="1" u="non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данной программы предусмотрены расходы на реализацию двух комплексов процессных мероприятий</a:t>
            </a:r>
            <a:endParaRPr lang="ru-RU" sz="1100" b="1" i="1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i="1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1682575" y="63925"/>
            <a:ext cx="6805618" cy="9181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Муниципальная программа ВМР 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"Обеспечение устойчивого функционирования и развития дорожной, коммунальной и инженерной инфраструктуры </a:t>
            </a:r>
          </a:p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Волховском муниципальном районе"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79513" y="3291830"/>
            <a:ext cx="4603110" cy="1627087"/>
          </a:xfrm>
          <a:prstGeom prst="snip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автомобильных дорог общего пользования и объектов дорожного хозяйства на 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межпоселенческих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территориях» </a:t>
            </a:r>
          </a:p>
          <a:p>
            <a:pPr algn="ctr"/>
            <a:endParaRPr lang="ru-RU" sz="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10 600.0 </a:t>
            </a:r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(МБ)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паспортизация дорог общего пользования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100.0 тыс. руб.;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действующей улично-дорожной сети и искусственных дорожных сооружений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10 500.0 тыс. руб. (протяженность дорог 196.6 км)</a:t>
            </a:r>
          </a:p>
          <a:p>
            <a:pPr algn="ctr"/>
            <a:endParaRPr lang="ru-RU" sz="8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0108"/>
            <a:ext cx="1862879" cy="136444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2" descr="Picture background">
            <a:extLst>
              <a:ext uri="{FF2B5EF4-FFF2-40B4-BE49-F238E27FC236}">
                <a16:creationId xmlns:a16="http://schemas.microsoft.com/office/drawing/2014/main" id="{ED1D3855-A3FA-4119-B2FF-7ED9B6020F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8918E5-C686-4982-8C41-16F93A6BD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925"/>
            <a:ext cx="936104" cy="1158752"/>
          </a:xfrm>
          <a:prstGeom prst="rect">
            <a:avLst/>
          </a:prstGeom>
        </p:spPr>
      </p:pic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F5FF4156-D69D-4686-BA01-028B8E05B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28" y="1489835"/>
            <a:ext cx="1862880" cy="1092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>
            <a:extLst>
              <a:ext uri="{FF2B5EF4-FFF2-40B4-BE49-F238E27FC236}">
                <a16:creationId xmlns:a16="http://schemas.microsoft.com/office/drawing/2014/main" id="{6EF307BA-AE50-4A8D-B3CA-3ACE46FE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94828"/>
            <a:ext cx="1862879" cy="97995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cture background">
            <a:extLst>
              <a:ext uri="{FF2B5EF4-FFF2-40B4-BE49-F238E27FC236}">
                <a16:creationId xmlns:a16="http://schemas.microsoft.com/office/drawing/2014/main" id="{7741074D-C365-4771-96BD-F0534D030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43" y="2582164"/>
            <a:ext cx="1872208" cy="9926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icture background">
            <a:extLst>
              <a:ext uri="{FF2B5EF4-FFF2-40B4-BE49-F238E27FC236}">
                <a16:creationId xmlns:a16="http://schemas.microsoft.com/office/drawing/2014/main" id="{16CFF07E-CC75-4713-BEBE-AD2E74D1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8" y="1489835"/>
            <a:ext cx="1883958" cy="1092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icture background">
            <a:extLst>
              <a:ext uri="{FF2B5EF4-FFF2-40B4-BE49-F238E27FC236}">
                <a16:creationId xmlns:a16="http://schemas.microsoft.com/office/drawing/2014/main" id="{D358A546-0CD7-42A2-BE3F-8C4F626CA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78" y="3600109"/>
            <a:ext cx="1869451" cy="136444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68937"/>
            <a:ext cx="6696744" cy="800207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бюджета Волховского муниципального района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40352" y="4515966"/>
            <a:ext cx="1006970" cy="273844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45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32685791"/>
              </p:ext>
            </p:extLst>
          </p:nvPr>
        </p:nvGraphicFramePr>
        <p:xfrm>
          <a:off x="497664" y="1004654"/>
          <a:ext cx="8212554" cy="334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3968" y="1106735"/>
            <a:ext cx="3888432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</a:t>
            </a:r>
            <a:r>
              <a:rPr lang="ru-RU" sz="11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предусмотрены </a:t>
            </a:r>
          </a:p>
          <a:p>
            <a:pPr algn="ctr"/>
            <a:r>
              <a:rPr lang="ru-RU" sz="11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760 868.9 тыс. рублей</a:t>
            </a:r>
          </a:p>
        </p:txBody>
      </p:sp>
      <p:pic>
        <p:nvPicPr>
          <p:cNvPr id="1026" name="Picture 2" descr="C:\Users\Korchagina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16" y="997670"/>
            <a:ext cx="1440160" cy="2383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98CF14-4368-4EFE-938D-5390633E4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8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5486"/>
            <a:ext cx="6696744" cy="923318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на обеспечение деятельности органов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 </a:t>
            </a:r>
          </a:p>
          <a:p>
            <a:pPr algn="ctr"/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74662" y="4731990"/>
            <a:ext cx="1168988" cy="273844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46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677" y="1635646"/>
            <a:ext cx="124498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05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r>
              <a:rPr lang="ru-RU" sz="105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347 005.9 </a:t>
            </a:r>
            <a:r>
              <a:rPr lang="ru-RU" sz="105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1131590"/>
            <a:ext cx="6552728" cy="396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непрограммных расходов на обеспечение деятельности органов местного самоуправления в 2026 году предусмотрены бюджетные ассигнования в сумме 347 005.9 тыс. руб., в том числе </a:t>
            </a:r>
          </a:p>
          <a:p>
            <a:pPr algn="ctr"/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областного бюджета 24 433.5 тыс. руб., за счет местного бюджета 322 572.4 тыс. руб.:</a:t>
            </a:r>
          </a:p>
          <a:p>
            <a:endParaRPr lang="ru-RU" sz="1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Волховского муниципального района ЛО</a:t>
            </a: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общей сумме 223 855.0 тыс. руб.,  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Волховского муниципального района 199 421.5 тыс. руб.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областного бюджета 24 433.5 тыс. руб.</a:t>
            </a:r>
          </a:p>
          <a:p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финансов </a:t>
            </a:r>
            <a:r>
              <a:rPr lang="ru-RU" sz="11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ЛО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ВМР 43 674.0 тыс. руб.</a:t>
            </a:r>
          </a:p>
          <a:p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по управлению муниципальным имуществом </a:t>
            </a:r>
            <a:r>
              <a:rPr lang="ru-RU" sz="11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ЛО 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в сумме 29 857.8 тыс. руб. </a:t>
            </a:r>
          </a:p>
          <a:p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Совету депутатов </a:t>
            </a:r>
            <a:r>
              <a:rPr lang="ru-RU" sz="11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в сумме 24 586.1 тыс. руб.</a:t>
            </a:r>
          </a:p>
          <a:p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по образованию </a:t>
            </a:r>
            <a:r>
              <a:rPr lang="ru-RU" sz="11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12 396.0 тыс. руб. </a:t>
            </a:r>
          </a:p>
          <a:p>
            <a:endParaRPr lang="ru-RU" sz="11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Контрольно-счетному органу </a:t>
            </a:r>
            <a:r>
              <a:rPr lang="ru-RU" sz="11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ЛО</a:t>
            </a: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12 637.0 тыс. руб.</a:t>
            </a:r>
          </a:p>
          <a:p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Korchagina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8" y="2283718"/>
            <a:ext cx="128539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6DD0D0-502C-4104-8AF5-A7EBA8966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84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07459"/>
            <a:ext cx="7500041" cy="707874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непрограммные расходы районного бюджета </a:t>
            </a:r>
          </a:p>
          <a:p>
            <a:pPr algn="ctr"/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7404" y="4659982"/>
            <a:ext cx="952964" cy="273844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47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1117" y="2223219"/>
            <a:ext cx="118813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pPr algn="ctr"/>
            <a:r>
              <a:rPr lang="ru-RU" sz="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413 863.0 </a:t>
            </a:r>
            <a:r>
              <a:rPr lang="ru-RU" sz="9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915333"/>
            <a:ext cx="8044370" cy="40857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иных непрограммных расходов в 2026 году предусмотрены бюджетные ассигнования в сумме 413 863.0 тыс. руб., в том числе  за счет областного бюджета 1 119.2 тыс. руб., за счет местного бюджета  412 743.8 тыс. руб.:</a:t>
            </a:r>
          </a:p>
          <a:p>
            <a:pPr marL="228600" indent="-228600">
              <a:buAutoNum type="arabicPeriod"/>
            </a:pP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Волховского муниципального района ЛО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общей сумме 324 255.1 тыс. руб.,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sz="9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Волховского муниципального района  323 135.9 тыс. руб</a:t>
            </a:r>
            <a:r>
              <a:rPr lang="ru-RU" sz="9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- 118 091.0 тыс. руб. на содержание МКУ «ТХЭС»;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37 520.7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доплату к пенсиям муниципальных служащих;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33 563.1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мероприятий по проведению ремонтных работ (23 563.1 тыс. руб. ремонт здания ул. Пирогова д.4,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10 000.0 тыс. руб. ремонт здания Кировский пр., д.32);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17 000.0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общегосударственные расходы в размере (в том числе на оплату налога на имущество организаций 7 500.0 тыс. руб.);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- 100.0 тыс. руб.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судебных актов, вступивших в законную силу;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100.0 тыс. руб.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экспертизу поставленного товара, результатов выполненных работ, оказанных услуг;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- 1 600.0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взносы на капитальный ремонт общего имущества многоквартирных домов в НО «Фонд капитального ремонта многоквартирных домов ЛО»;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вознаграждения агенту за изготовление платежных извещений;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- 89 018.2 тыс. руб. на создание условий для предоставления транспортных услуг населению между поселениями в границах ВМР;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- 100.0 тыс. руб. единовременная премия лицам, удостоенным звания "Почетный гражданин Волховского муниципального района" (2 чел.);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- 40.0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единовременное поощрение граждан, награжденных Знаком отличия "За вклад в развитие Волховского муниципального района" (2 чел.);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1 000.0 тыс. руб.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мероприятия в области в области  национальной безопасности;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9 134.7 тыс. руб.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иных МБТ на реализацию программ формирования современной городской среды 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поселений ВМР  (МО г. Волхов,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ГП,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ГП,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Бережковское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Вындиноостровское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Пашское СП,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Кисельнинское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 в 2026 году получат из РБ средства по программе «Формирование городской  среды и обеспечение качественным жильем граждан на территории ЛО». Распределение средств осуществляется в соответствии с порядком: ГП – 70% , СП – 80% (от доли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бюджета);</a:t>
            </a:r>
          </a:p>
          <a:p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- 9 628.1 тыс. руб.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иных МБТ на реализацию мероприятий на  мероприятия по достижению показателей государственной программы РФ «Развитие туризма» (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ГП). Распределение средств осуществляется в соответствии с порядком: ГП и СП – 95% от доли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бюджета);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приобретение дорожной техники и другого имущества, необходимого для функционирования и содержания автодорог 6 208.1 тыс. руб.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оплату лизинговых платежей)</a:t>
            </a:r>
          </a:p>
          <a:p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областного бюджета  в сумме 1 119.2 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отдельных государственных полномочий ЛО в сфере обращения с безнадзорными животными на территории  ЛО.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B564ED-BB8D-4908-A4F9-FCA8A90D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" y="51470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09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477" y="123478"/>
            <a:ext cx="7290810" cy="707874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непрограммные расходы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бюджета Волховского муниципального района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7404" y="4659982"/>
            <a:ext cx="952964" cy="273844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48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19" y="2427734"/>
            <a:ext cx="119311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pPr algn="ctr"/>
            <a:r>
              <a:rPr lang="ru-RU" sz="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413 863.0 тыс.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1485" y="1215864"/>
            <a:ext cx="7080955" cy="297773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/>
          <a:p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финансов Волховского муниципального района ЛО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сумме 45 524.4 тыс. руб. за счет средств местного бюджета ВМР,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- 15 000.0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администрации ВМР;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30 524.4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бюджетам муниципальных образований ВМР на выплату заработной платы с начислениями.</a:t>
            </a:r>
          </a:p>
          <a:p>
            <a:pPr marL="171450" indent="-171450">
              <a:buFontTx/>
              <a:buChar char="-"/>
            </a:pPr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по управлению муниципальным имуществом Волховского муниципального района ЛО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950.0 тыс. руб.,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250.0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недвижимости, признание прав и регулирование отношений по государственной и муниципальной собственности;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00.0 тыс. руб.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землеустройству и землепользованию.</a:t>
            </a:r>
            <a:endParaRPr lang="ru-RU" sz="900" i="1" dirty="0"/>
          </a:p>
          <a:p>
            <a:pPr marL="171450" indent="-171450">
              <a:buFontTx/>
              <a:buChar char="-"/>
            </a:pPr>
            <a:endParaRPr lang="ru-RU" sz="900" i="1" dirty="0"/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Совету депутатов Волховского муниципального района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средств местного бюджета в сумме 512.5 тыс. руб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из них: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310.0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ежегодного членского взноса в Совет муниципальных образований;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- 202.5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общегосударственные расходы.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"Центр образования Волховского района" администрации ВМР  ЛО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средств местного бюджета сумме 42 621.0 тыс. руб.</a:t>
            </a:r>
          </a:p>
          <a:p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деятельности муниципальных казенных учреждений (фонд оплаты труда 41 153.0  тыс. руб., текущие расходы 1 468.0 тыс. руб.).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D4201-692C-4F07-A56D-7825135A1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16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3" y="4720904"/>
            <a:ext cx="395537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49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652" y="195486"/>
            <a:ext cx="723680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Адресная программа капитальных вложений и ремонтных работ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 год по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Волховского муниципального района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104291" y="1318608"/>
            <a:ext cx="3190024" cy="3629406"/>
          </a:xfrm>
          <a:prstGeom prst="homePlate">
            <a:avLst>
              <a:gd name="adj" fmla="val 0"/>
            </a:avLst>
          </a:prstGeom>
          <a:solidFill>
            <a:srgbClr val="C8D7EA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228600" indent="-228600" algn="ctr">
              <a:buAutoNum type="arabicPeriod"/>
            </a:pPr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«Современное образование в Волховском муниципальном районе» 32 326.4 тыс. руб. (МБ)</a:t>
            </a:r>
          </a:p>
          <a:p>
            <a:pPr marL="228600" indent="-228600" algn="ctr">
              <a:buAutoNum type="arabicPeriod"/>
            </a:pPr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«Обеспечение реализации программ дошкольного образования»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1 678.0 тыс. руб.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(МДОБУ «Д/с №7 «Искорка» - разработка ПСД на капитальный ремонт)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«Обеспечение реализации  программ общего образования»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7 160.0 тыс. руб.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школы – разработка ПСД на капитальный ремонт)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«Обеспечение реализации программ дополнительного образования»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19 707.0 тыс. руб.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(МБУДО «ДДЮТ"– 18 657.0 тыс. руб. </a:t>
            </a:r>
            <a:r>
              <a:rPr lang="ru-RU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кап. ремонта здания по адресу: </a:t>
            </a:r>
            <a:r>
              <a:rPr lang="ru-RU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Кировский пр., д.36; 1 050.0 тыс. руб. замена АПС в здании по адресу: г. Новая Ладога, ул. Суворова, д.8б )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«Сохранение и развитие материально-технической базы общего и дополнительного образования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9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3 781.4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(МОБУ "Волховская средняя общеобразовательная школа №6» реновация организаций общего образования)</a:t>
            </a:r>
          </a:p>
          <a:p>
            <a:pPr algn="ctr"/>
            <a:endParaRPr lang="ru-RU" sz="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310539" y="1313363"/>
            <a:ext cx="2376264" cy="3639895"/>
          </a:xfrm>
          <a:prstGeom prst="homePlate">
            <a:avLst>
              <a:gd name="adj" fmla="val 0"/>
            </a:avLst>
          </a:prstGeom>
          <a:solidFill>
            <a:srgbClr val="C8D7EA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МП «Развитие сельского хозяйства Волховского муниципального района» 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42 013.1 тыс. руб. (МБ)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«Развитие транспортной инфраструктуры и благоустройства сельских территорий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Волховского муниципального  района» 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41 870.0 тыс. руб. </a:t>
            </a:r>
          </a:p>
          <a:p>
            <a:pPr lvl="0"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39 530.0 тыс. руб. </a:t>
            </a:r>
            <a:r>
              <a:rPr lang="ru-RU" sz="9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9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автодорог к населенным пунктам ВМР;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2 340.0 тыс. руб. – на ремонт участков автомобильных дорог в части устройства временных мостов взамен аварийных.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«Развитие и приведение в нормативное состояние автомобильных дорог общего пользования» 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143.1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реализаию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по приведению в нормативное состояние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автодорг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пользования, обеспечивающих доступ к садоводческим некоммерческим товариществам в Ленинградской области (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 – подъезд к СНТ «Извоз»</a:t>
            </a:r>
            <a:endParaRPr lang="ru-RU" sz="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762872"/>
            <a:ext cx="288353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</a:t>
            </a:r>
            <a:r>
              <a:rPr lang="ru-RU" sz="10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объём бюджетных ассигнований </a:t>
            </a:r>
          </a:p>
          <a:p>
            <a:pPr algn="ctr"/>
            <a:r>
              <a:rPr lang="ru-RU" sz="10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– 118 114.1 тыс. рублей (МБ)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759025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адресной программе на 2026 год планируются к осуществлению 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трех муниципальных программ и непрограммных расходов</a:t>
            </a:r>
          </a:p>
        </p:txBody>
      </p:sp>
      <p:sp>
        <p:nvSpPr>
          <p:cNvPr id="11" name="Пятиугольник 14">
            <a:extLst>
              <a:ext uri="{FF2B5EF4-FFF2-40B4-BE49-F238E27FC236}">
                <a16:creationId xmlns:a16="http://schemas.microsoft.com/office/drawing/2014/main" id="{9E656BEA-A82C-4812-BBF4-9FA0AC10B77D}"/>
              </a:ext>
            </a:extLst>
          </p:cNvPr>
          <p:cNvSpPr/>
          <p:nvPr/>
        </p:nvSpPr>
        <p:spPr>
          <a:xfrm>
            <a:off x="7812360" y="1318608"/>
            <a:ext cx="1152128" cy="2909326"/>
          </a:xfrm>
          <a:prstGeom prst="homePlate">
            <a:avLst>
              <a:gd name="adj" fmla="val 0"/>
            </a:avLst>
          </a:prstGeom>
          <a:solidFill>
            <a:srgbClr val="C8D7EA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33 563.1 тыс. руб. (МБ)</a:t>
            </a:r>
          </a:p>
          <a:p>
            <a:pPr algn="ctr"/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23 563.1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здания по адресу: г. Волхов, 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Пирогова, д.4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здания по адресу: г. Волхов, Кировский пр., д.32 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2CCF5E-5F59-46B0-9714-37CE9F70D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2" y="74532"/>
            <a:ext cx="936104" cy="1158752"/>
          </a:xfrm>
          <a:prstGeom prst="rect">
            <a:avLst/>
          </a:prstGeom>
        </p:spPr>
      </p:pic>
      <p:sp>
        <p:nvSpPr>
          <p:cNvPr id="12" name="Пятиугольник 14">
            <a:extLst>
              <a:ext uri="{FF2B5EF4-FFF2-40B4-BE49-F238E27FC236}">
                <a16:creationId xmlns:a16="http://schemas.microsoft.com/office/drawing/2014/main" id="{2B964DA8-71D0-4912-9933-A5F390979B61}"/>
              </a:ext>
            </a:extLst>
          </p:cNvPr>
          <p:cNvSpPr/>
          <p:nvPr/>
        </p:nvSpPr>
        <p:spPr>
          <a:xfrm>
            <a:off x="3419872" y="1318608"/>
            <a:ext cx="1765110" cy="3629406"/>
          </a:xfrm>
          <a:prstGeom prst="homePlate">
            <a:avLst>
              <a:gd name="adj" fmla="val 0"/>
            </a:avLst>
          </a:prstGeom>
          <a:solidFill>
            <a:srgbClr val="C8D7EA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МП «Развитие культуры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Волховском муниципальном районе»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10 211.5 тыс. руб. (МБ)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«Совершенствование материально-технической базы учреждений культуры и сохранение объектов культурного наследия»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10 211.5 тыс. руб.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9 460.0 тыс. руб. 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МОБУДО «ВДШИ им. В.М. Максимова» - разработка ПСД на капитальный ремонт здания по адресу: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ул.Коммунаров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д.31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751.5 тыс. руб. МКУК «Волховская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библиотека» – замена окон и дверей</a:t>
            </a:r>
          </a:p>
          <a:p>
            <a:pPr algn="ctr"/>
            <a:endParaRPr lang="ru-RU" sz="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2560" y="2501632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B84A9-A26E-4DEE-854C-65425C9655FD}"/>
              </a:ext>
            </a:extLst>
          </p:cNvPr>
          <p:cNvSpPr txBox="1"/>
          <p:nvPr/>
        </p:nvSpPr>
        <p:spPr>
          <a:xfrm>
            <a:off x="197514" y="105951"/>
            <a:ext cx="8748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755393-58DC-43E6-82B2-833058EB70F2}"/>
              </a:ext>
            </a:extLst>
          </p:cNvPr>
          <p:cNvSpPr/>
          <p:nvPr/>
        </p:nvSpPr>
        <p:spPr>
          <a:xfrm>
            <a:off x="0" y="625915"/>
            <a:ext cx="9073008" cy="28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Потребительский рынок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AF21555-5521-41E4-B391-006FD0BC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17385"/>
              </p:ext>
            </p:extLst>
          </p:nvPr>
        </p:nvGraphicFramePr>
        <p:xfrm>
          <a:off x="242292" y="886206"/>
          <a:ext cx="8276726" cy="613627"/>
        </p:xfrm>
        <a:graphic>
          <a:graphicData uri="http://schemas.openxmlformats.org/drawingml/2006/table">
            <a:tbl>
              <a:tblPr/>
              <a:tblGrid>
                <a:gridCol w="3093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3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6960">
                <a:tc rowSpan="2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33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2028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Оборот розничной торговли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29 006,3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27 269,4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30 164,7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32 635,5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35 308,8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Объем платных услуг населению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1 479,9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1 688,0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1 890,2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2 054,5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2 222,7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4E6500-7B34-4057-AD87-99F73301C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80158"/>
              </p:ext>
            </p:extLst>
          </p:nvPr>
        </p:nvGraphicFramePr>
        <p:xfrm>
          <a:off x="257870" y="1695314"/>
          <a:ext cx="8318819" cy="892372"/>
        </p:xfrm>
        <a:graphic>
          <a:graphicData uri="http://schemas.openxmlformats.org/drawingml/2006/table">
            <a:tbl>
              <a:tblPr/>
              <a:tblGrid>
                <a:gridCol w="3196626">
                  <a:extLst>
                    <a:ext uri="{9D8B030D-6E8A-4147-A177-3AD203B41FA5}">
                      <a16:colId xmlns:a16="http://schemas.microsoft.com/office/drawing/2014/main" val="4006271554"/>
                    </a:ext>
                  </a:extLst>
                </a:gridCol>
                <a:gridCol w="1339371">
                  <a:extLst>
                    <a:ext uri="{9D8B030D-6E8A-4147-A177-3AD203B41FA5}">
                      <a16:colId xmlns:a16="http://schemas.microsoft.com/office/drawing/2014/main" val="2503672097"/>
                    </a:ext>
                  </a:extLst>
                </a:gridCol>
                <a:gridCol w="807713">
                  <a:extLst>
                    <a:ext uri="{9D8B030D-6E8A-4147-A177-3AD203B41FA5}">
                      <a16:colId xmlns:a16="http://schemas.microsoft.com/office/drawing/2014/main" val="2663956022"/>
                    </a:ext>
                  </a:extLst>
                </a:gridCol>
                <a:gridCol w="807713">
                  <a:extLst>
                    <a:ext uri="{9D8B030D-6E8A-4147-A177-3AD203B41FA5}">
                      <a16:colId xmlns:a16="http://schemas.microsoft.com/office/drawing/2014/main" val="1634774936"/>
                    </a:ext>
                  </a:extLst>
                </a:gridCol>
                <a:gridCol w="695246">
                  <a:extLst>
                    <a:ext uri="{9D8B030D-6E8A-4147-A177-3AD203B41FA5}">
                      <a16:colId xmlns:a16="http://schemas.microsoft.com/office/drawing/2014/main" val="2330109238"/>
                    </a:ext>
                  </a:extLst>
                </a:gridCol>
                <a:gridCol w="777040">
                  <a:extLst>
                    <a:ext uri="{9D8B030D-6E8A-4147-A177-3AD203B41FA5}">
                      <a16:colId xmlns:a16="http://schemas.microsoft.com/office/drawing/2014/main" val="1951420565"/>
                    </a:ext>
                  </a:extLst>
                </a:gridCol>
                <a:gridCol w="695110">
                  <a:extLst>
                    <a:ext uri="{9D8B030D-6E8A-4147-A177-3AD203B41FA5}">
                      <a16:colId xmlns:a16="http://schemas.microsoft.com/office/drawing/2014/main" val="4110138467"/>
                    </a:ext>
                  </a:extLst>
                </a:gridCol>
              </a:tblGrid>
              <a:tr h="2035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594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2028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77806"/>
                  </a:ext>
                </a:extLst>
              </a:tr>
              <a:tr h="256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Количество малых и средних предприятий, включая микропредприятия (на конец года)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2 255,0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2 260,0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2 260,0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2 260,0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2 260,0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039477"/>
                  </a:ext>
                </a:extLst>
              </a:tr>
              <a:tr h="303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Среднесписочная численность работников на предприятиях малого и среднего предпринимательства (включая микропредприятия)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5 962,0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6 100,0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6 210,0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6 210,0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6 210,0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3509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7997C1-7E55-4BF3-B2CF-F56B24F95D45}"/>
              </a:ext>
            </a:extLst>
          </p:cNvPr>
          <p:cNvSpPr txBox="1"/>
          <p:nvPr/>
        </p:nvSpPr>
        <p:spPr>
          <a:xfrm>
            <a:off x="211296" y="1415999"/>
            <a:ext cx="8402740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Малое и среднее предпринимательство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E6D05-1598-492D-BB6E-7133179F0116}"/>
              </a:ext>
            </a:extLst>
          </p:cNvPr>
          <p:cNvSpPr txBox="1"/>
          <p:nvPr/>
        </p:nvSpPr>
        <p:spPr>
          <a:xfrm>
            <a:off x="257870" y="2491988"/>
            <a:ext cx="8280919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Инвестиции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D2A9614E-F129-4903-8BDF-23EDCE1E0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38364"/>
              </p:ext>
            </p:extLst>
          </p:nvPr>
        </p:nvGraphicFramePr>
        <p:xfrm>
          <a:off x="257871" y="2752900"/>
          <a:ext cx="8350765" cy="697809"/>
        </p:xfrm>
        <a:graphic>
          <a:graphicData uri="http://schemas.openxmlformats.org/drawingml/2006/table">
            <a:tbl>
              <a:tblPr/>
              <a:tblGrid>
                <a:gridCol w="3178809">
                  <a:extLst>
                    <a:ext uri="{9D8B030D-6E8A-4147-A177-3AD203B41FA5}">
                      <a16:colId xmlns:a16="http://schemas.microsoft.com/office/drawing/2014/main" val="4006271554"/>
                    </a:ext>
                  </a:extLst>
                </a:gridCol>
                <a:gridCol w="1352383">
                  <a:extLst>
                    <a:ext uri="{9D8B030D-6E8A-4147-A177-3AD203B41FA5}">
                      <a16:colId xmlns:a16="http://schemas.microsoft.com/office/drawing/2014/main" val="2503672097"/>
                    </a:ext>
                  </a:extLst>
                </a:gridCol>
                <a:gridCol w="815560">
                  <a:extLst>
                    <a:ext uri="{9D8B030D-6E8A-4147-A177-3AD203B41FA5}">
                      <a16:colId xmlns:a16="http://schemas.microsoft.com/office/drawing/2014/main" val="2663956022"/>
                    </a:ext>
                  </a:extLst>
                </a:gridCol>
                <a:gridCol w="815560">
                  <a:extLst>
                    <a:ext uri="{9D8B030D-6E8A-4147-A177-3AD203B41FA5}">
                      <a16:colId xmlns:a16="http://schemas.microsoft.com/office/drawing/2014/main" val="1634774936"/>
                    </a:ext>
                  </a:extLst>
                </a:gridCol>
                <a:gridCol w="702001">
                  <a:extLst>
                    <a:ext uri="{9D8B030D-6E8A-4147-A177-3AD203B41FA5}">
                      <a16:colId xmlns:a16="http://schemas.microsoft.com/office/drawing/2014/main" val="2330109238"/>
                    </a:ext>
                  </a:extLst>
                </a:gridCol>
                <a:gridCol w="784589">
                  <a:extLst>
                    <a:ext uri="{9D8B030D-6E8A-4147-A177-3AD203B41FA5}">
                      <a16:colId xmlns:a16="http://schemas.microsoft.com/office/drawing/2014/main" val="1951420565"/>
                    </a:ext>
                  </a:extLst>
                </a:gridCol>
                <a:gridCol w="701863">
                  <a:extLst>
                    <a:ext uri="{9D8B030D-6E8A-4147-A177-3AD203B41FA5}">
                      <a16:colId xmlns:a16="http://schemas.microsoft.com/office/drawing/2014/main" val="4110138467"/>
                    </a:ext>
                  </a:extLst>
                </a:gridCol>
              </a:tblGrid>
              <a:tr h="106882">
                <a:tc rowSpan="2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33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59423"/>
                  </a:ext>
                </a:extLst>
              </a:tr>
              <a:tr h="134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2028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77806"/>
                  </a:ext>
                </a:extLst>
              </a:tr>
              <a:tr h="173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Инвестиции в основной капитал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10 081,3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13 450,3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14 908,6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16 256,1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17 688,7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039477"/>
                  </a:ext>
                </a:extLst>
              </a:tr>
              <a:tr h="261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96,2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123,8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35097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2CA5F38-ADA6-4A2C-BAEE-1E26A016F3BA}"/>
              </a:ext>
            </a:extLst>
          </p:cNvPr>
          <p:cNvSpPr txBox="1"/>
          <p:nvPr/>
        </p:nvSpPr>
        <p:spPr>
          <a:xfrm>
            <a:off x="236340" y="3376032"/>
            <a:ext cx="8280919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Рынок труда и занятости населения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01E8942-3F27-4FEC-B084-1CFFD7173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70533"/>
              </p:ext>
            </p:extLst>
          </p:nvPr>
        </p:nvGraphicFramePr>
        <p:xfrm>
          <a:off x="257870" y="3636944"/>
          <a:ext cx="8372296" cy="1432389"/>
        </p:xfrm>
        <a:graphic>
          <a:graphicData uri="http://schemas.openxmlformats.org/drawingml/2006/table">
            <a:tbl>
              <a:tblPr/>
              <a:tblGrid>
                <a:gridCol w="3162002">
                  <a:extLst>
                    <a:ext uri="{9D8B030D-6E8A-4147-A177-3AD203B41FA5}">
                      <a16:colId xmlns:a16="http://schemas.microsoft.com/office/drawing/2014/main" val="364744466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068625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033654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3805573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714320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81090290"/>
                    </a:ext>
                  </a:extLst>
                </a:gridCol>
                <a:gridCol w="745798">
                  <a:extLst>
                    <a:ext uri="{9D8B030D-6E8A-4147-A177-3AD203B41FA5}">
                      <a16:colId xmlns:a16="http://schemas.microsoft.com/office/drawing/2014/main" val="3064659804"/>
                    </a:ext>
                  </a:extLst>
                </a:gridCol>
              </a:tblGrid>
              <a:tr h="134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Демографические показатели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479782"/>
                  </a:ext>
                </a:extLst>
              </a:tr>
              <a:tr h="171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2028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768877"/>
                  </a:ext>
                </a:extLst>
              </a:tr>
              <a:tr h="170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Численность занятых в экономике (среднегодовая)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30 140,0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28 330,0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28 250,0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28 250,0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28 250,0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475549"/>
                  </a:ext>
                </a:extLst>
              </a:tr>
              <a:tr h="2343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Численность безработных, зарегистрированных в органах государственной службы занятости (на конец года)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59,0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447717"/>
                  </a:ext>
                </a:extLst>
              </a:tr>
              <a:tr h="143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Уровень зарегистрированной безработицы (на конец года)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072318"/>
                  </a:ext>
                </a:extLst>
              </a:tr>
              <a:tr h="2343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Количество вакансий, заявленных предприятиями, в центры занятости населения (на конец года)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129,0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749245"/>
                  </a:ext>
                </a:extLst>
              </a:tr>
              <a:tr h="311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Среднемесячная номинальная начисленная заработная плата по крупным и средним организациям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77 006,0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88 429,0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89 310,0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95 562,0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102 252,0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39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128403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7355" y="575023"/>
            <a:ext cx="712879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бюджетных ассигнований муниципального дорожного фонда </a:t>
            </a:r>
          </a:p>
          <a:p>
            <a:pPr algn="ctr"/>
            <a:r>
              <a:rPr lang="ru-RU" sz="1100" b="1" i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algn="ctr"/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предлагается утвердить в сумме 58 821.2 тыс.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7684" y="4515966"/>
            <a:ext cx="662313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50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5706" y="170964"/>
            <a:ext cx="639071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 Волховского муниципального района на 2026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7669" y="1992341"/>
            <a:ext cx="1344172" cy="15420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содержанию действующей </a:t>
            </a:r>
            <a:r>
              <a:rPr lang="ru-RU" sz="8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уличной</a:t>
            </a:r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дорожной сети, а также искусственных дорожных сооружений</a:t>
            </a:r>
          </a:p>
          <a:p>
            <a:pPr algn="ctr"/>
            <a:endParaRPr lang="ru-RU" sz="900" b="1" dirty="0">
              <a:ln w="5080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10 500.0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2924" y="1971055"/>
            <a:ext cx="1308108" cy="15523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автодорог к населенным пунктам</a:t>
            </a:r>
          </a:p>
          <a:p>
            <a:pPr algn="ctr"/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Волховского муниципального района </a:t>
            </a:r>
          </a:p>
          <a:p>
            <a:pPr algn="ctr"/>
            <a:endParaRPr lang="ru-RU" sz="900" b="1" dirty="0">
              <a:ln w="5080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530.0 тыс. руб</a:t>
            </a:r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5696" y="1234793"/>
            <a:ext cx="6120680" cy="360039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42083" y="2035625"/>
            <a:ext cx="1078426" cy="15346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900" b="1" dirty="0">
              <a:ln w="50800"/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паспортизация дорог общего пользования</a:t>
            </a:r>
          </a:p>
          <a:p>
            <a:pPr algn="ctr"/>
            <a:endParaRPr lang="ru-RU" sz="900" b="1" dirty="0">
              <a:ln w="5080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100.0 тыс. руб.</a:t>
            </a:r>
          </a:p>
        </p:txBody>
      </p:sp>
      <p:sp>
        <p:nvSpPr>
          <p:cNvPr id="3" name="Стрелка вниз 2"/>
          <p:cNvSpPr/>
          <p:nvPr/>
        </p:nvSpPr>
        <p:spPr>
          <a:xfrm rot="3730322">
            <a:off x="1431361" y="1513552"/>
            <a:ext cx="236477" cy="44965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567588" y="1621597"/>
            <a:ext cx="220525" cy="34584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flipH="1">
            <a:off x="8047683" y="1533975"/>
            <a:ext cx="342097" cy="437080"/>
          </a:xfrm>
          <a:prstGeom prst="downArrow">
            <a:avLst>
              <a:gd name="adj1" fmla="val 50000"/>
              <a:gd name="adj2" fmla="val 67321"/>
            </a:avLst>
          </a:prstGeom>
          <a:solidFill>
            <a:schemeClr val="accent1">
              <a:lumMod val="5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https://intfreight.co.uk/wp-content/uploads/2019/04/road-funding_IF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8" y="3596204"/>
            <a:ext cx="1516553" cy="130709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0" name="Picture 2" descr="https://travelask.ru/system/images/files/001/324/386/wysiwyg/14812012.jpg?15605092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21" y="3644856"/>
            <a:ext cx="1851859" cy="13070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13">
            <a:extLst>
              <a:ext uri="{FF2B5EF4-FFF2-40B4-BE49-F238E27FC236}">
                <a16:creationId xmlns:a16="http://schemas.microsoft.com/office/drawing/2014/main" id="{6ECA4195-20EE-4FA7-B2D2-08422F4727CC}"/>
              </a:ext>
            </a:extLst>
          </p:cNvPr>
          <p:cNvSpPr/>
          <p:nvPr/>
        </p:nvSpPr>
        <p:spPr>
          <a:xfrm>
            <a:off x="6505938" y="2062256"/>
            <a:ext cx="1378430" cy="15264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дорожной техники и другого имуществ, необходимого для функционирования и содержания автодорог</a:t>
            </a:r>
          </a:p>
          <a:p>
            <a:pPr algn="ctr"/>
            <a:endParaRPr lang="ru-RU" sz="900" b="1" dirty="0">
              <a:ln w="5080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6 208.1 тыс. руб.</a:t>
            </a:r>
          </a:p>
        </p:txBody>
      </p:sp>
      <p:sp>
        <p:nvSpPr>
          <p:cNvPr id="23" name="Стрелка вниз 4">
            <a:extLst>
              <a:ext uri="{FF2B5EF4-FFF2-40B4-BE49-F238E27FC236}">
                <a16:creationId xmlns:a16="http://schemas.microsoft.com/office/drawing/2014/main" id="{89198684-F8BB-4B1F-894F-6FE561A6A25D}"/>
              </a:ext>
            </a:extLst>
          </p:cNvPr>
          <p:cNvSpPr/>
          <p:nvPr/>
        </p:nvSpPr>
        <p:spPr>
          <a:xfrm>
            <a:off x="4119747" y="1621999"/>
            <a:ext cx="220525" cy="34584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13">
            <a:extLst>
              <a:ext uri="{FF2B5EF4-FFF2-40B4-BE49-F238E27FC236}">
                <a16:creationId xmlns:a16="http://schemas.microsoft.com/office/drawing/2014/main" id="{D640907F-BC0E-4D44-A388-FCFE3466DE16}"/>
              </a:ext>
            </a:extLst>
          </p:cNvPr>
          <p:cNvSpPr/>
          <p:nvPr/>
        </p:nvSpPr>
        <p:spPr>
          <a:xfrm>
            <a:off x="1793509" y="1992888"/>
            <a:ext cx="1671085" cy="15420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приведению в нормативное состояние автомобильных дорог общего пользования, обеспечивающих доступ к садоводческим некоммерческим товариществам в Ленинградской области 143.1 тыс. руб. </a:t>
            </a:r>
            <a:endParaRPr lang="ru-RU" sz="900" b="1" dirty="0">
              <a:ln w="50800"/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4">
            <a:extLst>
              <a:ext uri="{FF2B5EF4-FFF2-40B4-BE49-F238E27FC236}">
                <a16:creationId xmlns:a16="http://schemas.microsoft.com/office/drawing/2014/main" id="{4FF1BA89-0A7D-49E3-9FD3-DDE1CF86F044}"/>
              </a:ext>
            </a:extLst>
          </p:cNvPr>
          <p:cNvSpPr/>
          <p:nvPr/>
        </p:nvSpPr>
        <p:spPr>
          <a:xfrm>
            <a:off x="7047235" y="1662336"/>
            <a:ext cx="220525" cy="34584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D505104-C2AE-42C4-808A-DB1286120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  <p:sp>
        <p:nvSpPr>
          <p:cNvPr id="27" name="Стрелка вниз 4">
            <a:extLst>
              <a:ext uri="{FF2B5EF4-FFF2-40B4-BE49-F238E27FC236}">
                <a16:creationId xmlns:a16="http://schemas.microsoft.com/office/drawing/2014/main" id="{CB20D7B4-278B-4C53-9B3B-654C590EAECE}"/>
              </a:ext>
            </a:extLst>
          </p:cNvPr>
          <p:cNvSpPr/>
          <p:nvPr/>
        </p:nvSpPr>
        <p:spPr>
          <a:xfrm>
            <a:off x="5637125" y="1646494"/>
            <a:ext cx="220525" cy="34584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13">
            <a:extLst>
              <a:ext uri="{FF2B5EF4-FFF2-40B4-BE49-F238E27FC236}">
                <a16:creationId xmlns:a16="http://schemas.microsoft.com/office/drawing/2014/main" id="{6507B21B-2667-4A9E-95FC-9E211E3952AA}"/>
              </a:ext>
            </a:extLst>
          </p:cNvPr>
          <p:cNvSpPr/>
          <p:nvPr/>
        </p:nvSpPr>
        <p:spPr>
          <a:xfrm>
            <a:off x="5085626" y="2021406"/>
            <a:ext cx="1344172" cy="15420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участков автомобильных дорог в части устройства временных мостов взамен аварийных</a:t>
            </a:r>
          </a:p>
          <a:p>
            <a:pPr lvl="0"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2 340.0 тыс. руб.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8DB9E917-EDAB-42AE-8EA5-EEF5A8F9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4856"/>
            <a:ext cx="1593746" cy="13648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66F73693-30FC-40B0-A854-27BFE90C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26" y="3644856"/>
            <a:ext cx="1586225" cy="13648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>
            <a:extLst>
              <a:ext uri="{FF2B5EF4-FFF2-40B4-BE49-F238E27FC236}">
                <a16:creationId xmlns:a16="http://schemas.microsoft.com/office/drawing/2014/main" id="{419F42A1-FF3A-4CB7-BA0B-65A3D823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40" y="3694658"/>
            <a:ext cx="1463651" cy="12778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15816" y="3270349"/>
            <a:ext cx="568863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sz="1000" b="1" i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1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районного бюджета заложен на безопасном уровне – 9,9% от налоговых и неналоговых доходов без учета поступлений налоговых доходов по дополнительным нормативам отчислений с поэтапным снижением до 5.5% в 2028 году. </a:t>
            </a:r>
          </a:p>
          <a:p>
            <a:pPr algn="ctr"/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покрытия дефицита бюджета в 2026 году является получение кредитов от кредитных организаций в сумме 105 959.1 тыс. руб. и остатки на счетах по учету средств бюджета по итогам 2025 года в сумме 12 288.5 тыс. руб. </a:t>
            </a:r>
          </a:p>
          <a:p>
            <a:pPr algn="ctr"/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kredit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721" y="3147814"/>
            <a:ext cx="2482036" cy="169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4680711"/>
            <a:ext cx="662313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51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03499"/>
            <a:ext cx="64087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районного бюджета Волховского муниципального района на 2026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56112" y="848124"/>
            <a:ext cx="1458162" cy="518178"/>
          </a:xfrm>
          <a:prstGeom prst="round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-118 247.6 тыс. руб.</a:t>
            </a:r>
          </a:p>
        </p:txBody>
      </p:sp>
      <p:sp>
        <p:nvSpPr>
          <p:cNvPr id="15" name="Минус 14"/>
          <p:cNvSpPr/>
          <p:nvPr/>
        </p:nvSpPr>
        <p:spPr>
          <a:xfrm>
            <a:off x="3635896" y="733522"/>
            <a:ext cx="685800" cy="685800"/>
          </a:xfrm>
          <a:prstGeom prst="mathMinus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6228184" y="877440"/>
            <a:ext cx="557529" cy="504491"/>
          </a:xfrm>
          <a:prstGeom prst="mathEqual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Users\Korchagina\Desktop\ab2-1154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1841"/>
            <a:ext cx="2232248" cy="1833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427983" y="856908"/>
            <a:ext cx="1711005" cy="518178"/>
          </a:xfrm>
          <a:prstGeom prst="round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3 834 096.3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79712" y="863753"/>
            <a:ext cx="1542091" cy="518178"/>
          </a:xfrm>
          <a:prstGeom prst="round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3 715 848.7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52107"/>
              </p:ext>
            </p:extLst>
          </p:nvPr>
        </p:nvGraphicFramePr>
        <p:xfrm>
          <a:off x="2771800" y="1779662"/>
          <a:ext cx="5688631" cy="130237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6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      тыс. руб.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     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2028 год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9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3 715 848.7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3 644 155.4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3 777 543.9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9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3 834 096.3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3 700 155.4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3 843 043.9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-118 247.6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-56 000.0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-65 500.0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дефицита к налоговым и неналоговым доходам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F32C40-AD3D-4715-A89F-2940FECAE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11269" y="4587974"/>
            <a:ext cx="662313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52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97163"/>
            <a:ext cx="619268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Волховского муниципального района 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 год и плановый период 2027 и 2028 годов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38317" y="1419622"/>
            <a:ext cx="1728190" cy="7363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2028 года в сумме 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161 959.1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1720" y="1419622"/>
            <a:ext cx="1728192" cy="7388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2027 года в сумме 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105 959.1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1027" y="1413059"/>
            <a:ext cx="1730308" cy="7428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2029 года в сумме 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227 459.1 тыс. 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7689" y="974288"/>
            <a:ext cx="442849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долга установлен:</a:t>
            </a:r>
          </a:p>
        </p:txBody>
      </p:sp>
      <p:pic>
        <p:nvPicPr>
          <p:cNvPr id="3074" name="Picture 2" descr="https://sun9-71.userapi.com/impg/gPc1DOjFzeB0VxWg0XLHZqNrubFYakG_WjROwg/gWrDk2P6Vq4.jpg?size=830x467&amp;quality=96&amp;sign=9796538453e008e2e2d344a9a9214919&amp;c_uniq_tag=XGBW02TyD16H56lXDA6pqfR_3NdPCbX6FRhW0j6YHN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73312"/>
            <a:ext cx="5904656" cy="23920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6ADA9A-5838-4AB9-9C34-87AE250EC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051720" y="627534"/>
            <a:ext cx="5130570" cy="2592307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6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3435846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Брошюра «Бюджет для граждан» по проекту 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районного бюджета Волховского муниципального </a:t>
            </a: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района </a:t>
            </a:r>
          </a:p>
          <a:p>
            <a:pPr algn="ctr"/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2026 год и плановый период 2027 и 2028 годов подготовлена 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Комитетом финансов Волховского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8323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2560" y="2501632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D618CE-DB9B-46D1-BE0C-80E92D13F23A}"/>
              </a:ext>
            </a:extLst>
          </p:cNvPr>
          <p:cNvSpPr txBox="1">
            <a:spLocks/>
          </p:cNvSpPr>
          <p:nvPr/>
        </p:nvSpPr>
        <p:spPr>
          <a:xfrm>
            <a:off x="1907704" y="116855"/>
            <a:ext cx="6120680" cy="582688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D73EE35-E018-43A0-BFB7-56DA0DEA71FE}"/>
              </a:ext>
            </a:extLst>
          </p:cNvPr>
          <p:cNvSpPr/>
          <p:nvPr/>
        </p:nvSpPr>
        <p:spPr>
          <a:xfrm>
            <a:off x="611560" y="915566"/>
            <a:ext cx="47525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 для обеспечения открытости и прозрачности бюджета и бюджетного процесса для населения, представления его основных характеристик в доступной и понятной для населения форме.</a:t>
            </a:r>
          </a:p>
        </p:txBody>
      </p:sp>
      <p:pic>
        <p:nvPicPr>
          <p:cNvPr id="15" name="Рисунок 14" descr="https://rk.karelia.ru/wp-content/uploads/2019/06/nkc37zcva9wgo8s40oc.jpg">
            <a:extLst>
              <a:ext uri="{FF2B5EF4-FFF2-40B4-BE49-F238E27FC236}">
                <a16:creationId xmlns:a16="http://schemas.microsoft.com/office/drawing/2014/main" id="{CDEC533C-6655-4F01-AEEF-AE99AB29E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09" y="843600"/>
            <a:ext cx="2664296" cy="12961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4F3CCF-AACB-4EC7-9930-40CF9488F8B1}"/>
              </a:ext>
            </a:extLst>
          </p:cNvPr>
          <p:cNvSpPr/>
          <p:nvPr/>
        </p:nvSpPr>
        <p:spPr>
          <a:xfrm>
            <a:off x="611560" y="1779662"/>
            <a:ext cx="43564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935E86-5BE6-460E-BFE6-DB38D23A22C8}"/>
              </a:ext>
            </a:extLst>
          </p:cNvPr>
          <p:cNvSpPr/>
          <p:nvPr/>
        </p:nvSpPr>
        <p:spPr>
          <a:xfrm>
            <a:off x="611560" y="2571750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муниципального образования самостоятельно с соблюдением требований, установленных Бюджетным кодексом РФ, Федеральным законом «Об общих принципах организации местного самоуправления в Российской Федерации», формируют, утверждают, исполняют бюджет и осуществляют контроль за его исполнением. </a:t>
            </a:r>
          </a:p>
          <a:p>
            <a:pPr algn="just"/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РАЙОННОГО БЮДЖЕТА ВОЛХОВСКОГО МУНИЦИПАЛЬНОГО РАЙОНА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сроком на три года – очередной финансовый год и плановый период. </a:t>
            </a:r>
          </a:p>
          <a:p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год, на который составляется проект бюджет. </a:t>
            </a:r>
          </a:p>
          <a:p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два финансовых года, следующих за очередным финансовым годом. </a:t>
            </a:r>
          </a:p>
        </p:txBody>
      </p:sp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id="{8C1D44A6-75B7-4073-9067-83878FA46D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70" y="2321632"/>
            <a:ext cx="3238500" cy="263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5979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2497125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10BBF64-F5E6-4615-B3C9-4AAB6C40A947}"/>
              </a:ext>
            </a:extLst>
          </p:cNvPr>
          <p:cNvSpPr txBox="1">
            <a:spLocks/>
          </p:cNvSpPr>
          <p:nvPr/>
        </p:nvSpPr>
        <p:spPr>
          <a:xfrm>
            <a:off x="1475656" y="51471"/>
            <a:ext cx="6552728" cy="541354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EA30F5-B006-4FF4-B742-00A42D79957F}"/>
              </a:ext>
            </a:extLst>
          </p:cNvPr>
          <p:cNvSpPr/>
          <p:nvPr/>
        </p:nvSpPr>
        <p:spPr>
          <a:xfrm>
            <a:off x="1475656" y="627534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бюджета </a:t>
            </a:r>
            <a:endParaRPr lang="ru-RU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0940662-9F2B-4DB6-B343-D10A708A789F}"/>
              </a:ext>
            </a:extLst>
          </p:cNvPr>
          <p:cNvSpPr/>
          <p:nvPr/>
        </p:nvSpPr>
        <p:spPr>
          <a:xfrm>
            <a:off x="467545" y="904533"/>
            <a:ext cx="52565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средства, поступающие в бюджет от населения, организаций,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и других бюджетов, за исключением средств, являющихся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бюджета. К доходам бюджетов относятся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доходы, неналоговые доходы и безвозмездные поступления.</a:t>
            </a:r>
          </a:p>
          <a:p>
            <a:pPr algn="just"/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выплачиваемые из бюджета денежные средства, за исключением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являющихся источниками финансирования дефицита бюджета.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расходуются в различных направлениях в соответствии с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полномочиями, установленными для районов Федеральным законом «Об общих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организации местного самоуправления в Российской Федерации»: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сельское хозяйство, дорожное хозяйство, транспорт, культура,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и прочее.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4810BEB-24A0-4D7D-AB98-F2A298EA9AAE}"/>
              </a:ext>
            </a:extLst>
          </p:cNvPr>
          <p:cNvSpPr/>
          <p:nvPr/>
        </p:nvSpPr>
        <p:spPr>
          <a:xfrm>
            <a:off x="251520" y="3195940"/>
            <a:ext cx="27847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должен быть сбалансирован, т.е. объем предусмотренных бюджетом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должен быть равен суммарному объему доходов совместно с привлеченными источниками финансирования дефицита бюджета.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F204AC7-D783-462D-8C56-28C5467E459E}"/>
              </a:ext>
            </a:extLst>
          </p:cNvPr>
          <p:cNvSpPr/>
          <p:nvPr/>
        </p:nvSpPr>
        <p:spPr>
          <a:xfrm flipH="1">
            <a:off x="6010351" y="3195940"/>
            <a:ext cx="295413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бюджета.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бюджета превышает доходную возникает дефицит бюджета.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случае возникает необходимость 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привлечении источников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</a:t>
            </a:r>
          </a:p>
        </p:txBody>
      </p:sp>
      <p:pic>
        <p:nvPicPr>
          <p:cNvPr id="23" name="Рисунок 22" descr="https://myslide.ru/documents_7/7ee5168bb9947139684e044a32b53cd5/img6.jpg">
            <a:extLst>
              <a:ext uri="{FF2B5EF4-FFF2-40B4-BE49-F238E27FC236}">
                <a16:creationId xmlns:a16="http://schemas.microsoft.com/office/drawing/2014/main" id="{281F62C5-D552-4202-869E-117A800673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5" y="322148"/>
            <a:ext cx="3186354" cy="26608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4" name="Рисунок 23" descr="Picture background">
            <a:extLst>
              <a:ext uri="{FF2B5EF4-FFF2-40B4-BE49-F238E27FC236}">
                <a16:creationId xmlns:a16="http://schemas.microsoft.com/office/drawing/2014/main" id="{FE42C833-859A-4F06-8659-4C3C2A27B2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195940"/>
            <a:ext cx="2782937" cy="180442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4226611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2497125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48464" y="4711371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10BBF64-F5E6-4615-B3C9-4AAB6C40A947}"/>
              </a:ext>
            </a:extLst>
          </p:cNvPr>
          <p:cNvSpPr txBox="1">
            <a:spLocks/>
          </p:cNvSpPr>
          <p:nvPr/>
        </p:nvSpPr>
        <p:spPr>
          <a:xfrm>
            <a:off x="1475656" y="51471"/>
            <a:ext cx="6552728" cy="541354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88F85D-68D3-429A-AC74-F76158C853B1}"/>
              </a:ext>
            </a:extLst>
          </p:cNvPr>
          <p:cNvSpPr/>
          <p:nvPr/>
        </p:nvSpPr>
        <p:spPr>
          <a:xfrm>
            <a:off x="1403648" y="699543"/>
            <a:ext cx="4248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</a:p>
          <a:p>
            <a:endParaRPr lang="ru-RU" sz="1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как налогоплательщики помогают формировать доходную часть бюджета. </a:t>
            </a: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как получатели муниципальных услуг (расходная часть бюджета на благоустройство территории, культурно-досуговые и физкультурно-спортивные мероприятия и пр. услуги). </a:t>
            </a:r>
          </a:p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ВЛИЯНИЯ ГРАЖДАНИНА </a:t>
            </a:r>
          </a:p>
          <a:p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СОСТАВ БЮДЖЕТА</a:t>
            </a:r>
          </a:p>
          <a:p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публичных слушаниях проекта решения о районном бюджете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очередной финансовый год и плановый период. </a:t>
            </a:r>
          </a:p>
          <a:p>
            <a:pPr algn="just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публичных слушаниях проекта решения по отчету об исполнении районного бюджета Волховского муниципального района за отчетный финансовый год.</a:t>
            </a:r>
          </a:p>
        </p:txBody>
      </p:sp>
      <p:pic>
        <p:nvPicPr>
          <p:cNvPr id="15" name="Picture 2" descr="http://old-peschanrn.donland.ru/SharedFiles/Download.aspx?pageid=153158&amp;mid=184427&amp;fileid=264944">
            <a:extLst>
              <a:ext uri="{FF2B5EF4-FFF2-40B4-BE49-F238E27FC236}">
                <a16:creationId xmlns:a16="http://schemas.microsoft.com/office/drawing/2014/main" id="{E8BF9E58-A88D-40B6-9EE7-7460BBAE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50" y="483519"/>
            <a:ext cx="3384376" cy="36724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6070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2497125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10BBF64-F5E6-4615-B3C9-4AAB6C40A947}"/>
              </a:ext>
            </a:extLst>
          </p:cNvPr>
          <p:cNvSpPr txBox="1">
            <a:spLocks/>
          </p:cNvSpPr>
          <p:nvPr/>
        </p:nvSpPr>
        <p:spPr>
          <a:xfrm>
            <a:off x="1475656" y="145086"/>
            <a:ext cx="6469434" cy="369333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82918D-D2B6-420A-AFE2-9A4D998D9374}"/>
              </a:ext>
            </a:extLst>
          </p:cNvPr>
          <p:cNvSpPr/>
          <p:nvPr/>
        </p:nvSpPr>
        <p:spPr>
          <a:xfrm>
            <a:off x="2771800" y="267493"/>
            <a:ext cx="4176464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pic>
        <p:nvPicPr>
          <p:cNvPr id="9" name="Рисунок 8" descr="https://cf.ppt-online.org/files/slide/q/qBesz2JaHo9b75IUlvXGCg8QWF6uxjD0NEKthm/slide-102.jpg">
            <a:extLst>
              <a:ext uri="{FF2B5EF4-FFF2-40B4-BE49-F238E27FC236}">
                <a16:creationId xmlns:a16="http://schemas.microsoft.com/office/drawing/2014/main" id="{3214B097-8FFB-49C0-95BA-BE94636246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86" y="800916"/>
            <a:ext cx="6912768" cy="38071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1743721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19891</TotalTime>
  <Words>10956</Words>
  <Application>Microsoft Office PowerPoint</Application>
  <PresentationFormat>Экран (16:9)</PresentationFormat>
  <Paragraphs>1472</Paragraphs>
  <Slides>53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Прогнозируемые расходы  районного бюджета  Волховского муниципального района на 2026 год и плановый период 2027 и 2028 годов</vt:lpstr>
      <vt:lpstr>Приоритеты бюджетной политики районного бюджета  Волховского муниципального района по расходам на 2026 год и плановый период 2027 и 2028 годов</vt:lpstr>
      <vt:lpstr>Презентация PowerPoint</vt:lpstr>
      <vt:lpstr>Презентация PowerPoint</vt:lpstr>
      <vt:lpstr>Муниципальные программы  районного бюджета  Волховского муниципального района на 2026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Korchagina</dc:creator>
  <cp:lastModifiedBy>Korchagina</cp:lastModifiedBy>
  <cp:revision>2508</cp:revision>
  <cp:lastPrinted>2025-12-01T09:50:12Z</cp:lastPrinted>
  <dcterms:created xsi:type="dcterms:W3CDTF">2016-11-17T08:06:00Z</dcterms:created>
  <dcterms:modified xsi:type="dcterms:W3CDTF">2026-06-09T09:17:26Z</dcterms:modified>
</cp:coreProperties>
</file>