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263" r:id="rId11"/>
    <p:sldId id="346" r:id="rId12"/>
    <p:sldId id="347" r:id="rId13"/>
    <p:sldId id="265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70" r:id="rId30"/>
    <p:sldId id="288" r:id="rId31"/>
    <p:sldId id="287" r:id="rId32"/>
    <p:sldId id="364" r:id="rId33"/>
    <p:sldId id="365" r:id="rId34"/>
    <p:sldId id="307" r:id="rId35"/>
    <p:sldId id="367" r:id="rId36"/>
    <p:sldId id="368" r:id="rId37"/>
    <p:sldId id="337" r:id="rId38"/>
    <p:sldId id="321" r:id="rId39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018"/>
    <a:srgbClr val="003A00"/>
    <a:srgbClr val="003300"/>
    <a:srgbClr val="FFFFCC"/>
    <a:srgbClr val="0B0BCB"/>
    <a:srgbClr val="602322"/>
    <a:srgbClr val="660066"/>
    <a:srgbClr val="E0E4B2"/>
    <a:srgbClr val="9FA064"/>
    <a:srgbClr val="431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08" autoAdjust="0"/>
  </p:normalViewPr>
  <p:slideViewPr>
    <p:cSldViewPr>
      <p:cViewPr varScale="1">
        <p:scale>
          <a:sx n="142" d="100"/>
          <a:sy n="142" d="100"/>
        </p:scale>
        <p:origin x="7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9270771825418E-2"/>
          <c:y val="4.5305825297334915E-2"/>
          <c:w val="0.95088449224426752"/>
          <c:h val="0.74489005996778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1F99-4011-BAFF-8C626F32A5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F99-4011-BAFF-8C626F32A508}"/>
              </c:ext>
            </c:extLst>
          </c:dPt>
          <c:dLbls>
            <c:dLbl>
              <c:idx val="0"/>
              <c:layout>
                <c:manualLayout>
                  <c:x val="-1.5902147495662246E-2"/>
                  <c:y val="-3.491325750772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99-4011-BAFF-8C626F32A508}"/>
                </c:ext>
              </c:extLst>
            </c:dLbl>
            <c:dLbl>
              <c:idx val="1"/>
              <c:layout>
                <c:manualLayout>
                  <c:x val="-9.7352069417053072E-3"/>
                  <c:y val="-4.21884771726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99-4011-BAFF-8C626F32A508}"/>
                </c:ext>
              </c:extLst>
            </c:dLbl>
            <c:dLbl>
              <c:idx val="2"/>
              <c:layout>
                <c:manualLayout>
                  <c:x val="-2.5518899844627796E-2"/>
                  <c:y val="-1.789476386638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99-4011-BAFF-8C626F32A508}"/>
                </c:ext>
              </c:extLst>
            </c:dLbl>
            <c:dLbl>
              <c:idx val="3"/>
              <c:layout>
                <c:manualLayout>
                  <c:x val="-1.1565198178663421E-2"/>
                  <c:y val="-2.036606687950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99-4011-BAFF-8C626F32A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поселений (тыс.руб.)</c:v>
                </c:pt>
                <c:pt idx="1">
                  <c:v>неналоговые доходы поселений (тыс.руб.)</c:v>
                </c:pt>
              </c:strCache>
            </c:strRef>
          </c:cat>
          <c:val>
            <c:numRef>
              <c:f>Лист1!$B$2:$B$3</c:f>
              <c:numCache>
                <c:formatCode>_-* #\ ##0.0\ _₽_-;\-* #\ ##0.0\ _₽_-;_-* "-"??\ _₽_-;_-@_-</c:formatCode>
                <c:ptCount val="2"/>
                <c:pt idx="0">
                  <c:v>499825.7</c:v>
                </c:pt>
                <c:pt idx="1">
                  <c:v>160878.5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9-4011-BAFF-8C626F32A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915209225931965E-2"/>
                  <c:y val="-2.6184943130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99-4011-BAFF-8C626F32A508}"/>
                </c:ext>
              </c:extLst>
            </c:dLbl>
            <c:dLbl>
              <c:idx val="1"/>
              <c:layout>
                <c:manualLayout>
                  <c:x val="3.4695594535990304E-2"/>
                  <c:y val="-2.6184943130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99-4011-BAFF-8C626F32A508}"/>
                </c:ext>
              </c:extLst>
            </c:dLbl>
            <c:dLbl>
              <c:idx val="2"/>
              <c:layout>
                <c:manualLayout>
                  <c:x val="5.34890415763183E-2"/>
                  <c:y val="-2.036606687950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99-4011-BAFF-8C626F32A508}"/>
                </c:ext>
              </c:extLst>
            </c:dLbl>
            <c:dLbl>
              <c:idx val="3"/>
              <c:layout>
                <c:manualLayout>
                  <c:x val="3.9032543852989036E-2"/>
                  <c:y val="-2.32755050051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99-4011-BAFF-8C626F32A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поселений (тыс.руб.)</c:v>
                </c:pt>
                <c:pt idx="1">
                  <c:v>неналоговые доходы поселений (тыс.руб.)</c:v>
                </c:pt>
              </c:strCache>
            </c:strRef>
          </c:cat>
          <c:val>
            <c:numRef>
              <c:f>Лист1!$C$2:$C$3</c:f>
              <c:numCache>
                <c:formatCode>_-* #\ ##0.0\ _₽_-;\-* #\ ##0.0\ _₽_-;_-* "-"??\ _₽_-;_-@_-</c:formatCode>
                <c:ptCount val="2"/>
                <c:pt idx="0">
                  <c:v>591185.69999999995</c:v>
                </c:pt>
                <c:pt idx="1">
                  <c:v>178648.9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99-4011-BAFF-8C626F32A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938816"/>
        <c:axId val="139961088"/>
        <c:axId val="0"/>
      </c:bar3DChart>
      <c:catAx>
        <c:axId val="1399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961088"/>
        <c:crosses val="autoZero"/>
        <c:auto val="1"/>
        <c:lblAlgn val="ctr"/>
        <c:lblOffset val="100"/>
        <c:noMultiLvlLbl val="0"/>
      </c:catAx>
      <c:valAx>
        <c:axId val="139961088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399388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44167589864496E-2"/>
          <c:y val="5.3245793361952398E-2"/>
          <c:w val="0.94036684812798577"/>
          <c:h val="0.859628657447863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
бюджет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030299975575688E-3"/>
                  <c:y val="-3.6025294283147788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61 575.1</a:t>
                    </a:r>
                  </a:p>
                  <a:p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  <a:p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4A-43CA-B2E5-6CB37559FCB9}"/>
                </c:ext>
              </c:extLst>
            </c:dLbl>
            <c:dLbl>
              <c:idx val="1"/>
              <c:layout>
                <c:manualLayout>
                  <c:x val="1.4515149987787844E-3"/>
                  <c:y val="1.4407848760698113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58 423.4</a:t>
                    </a:r>
                  </a:p>
                  <a:p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</a:t>
                    </a:r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.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4302114445900144E-2"/>
                      <c:h val="0.170138825862428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C4A-43CA-B2E5-6CB37559FCB9}"/>
                </c:ext>
              </c:extLst>
            </c:dLbl>
            <c:dLbl>
              <c:idx val="2"/>
              <c:layout>
                <c:manualLayout>
                  <c:x val="5.8060599951151376E-3"/>
                  <c:y val="1.4407848760698111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бюджет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3 151.7 тыс. руб.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08424787350195"/>
                      <c:h val="0.118468536434840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C4A-43CA-B2E5-6CB37559F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61575.1</c:v>
                </c:pt>
                <c:pt idx="1">
                  <c:v>58423.4</c:v>
                </c:pt>
                <c:pt idx="2">
                  <c:v>3151.6999999999971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A-43CA-B2E5-6CB37559FC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
бюджет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515149987787844E-3"/>
                  <c:y val="1.080588657052355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Областной 
бюджет
28 530.2</a:t>
                    </a:r>
                  </a:p>
                  <a:p>
                    <a:r>
                      <a: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956977895483828E-2"/>
                      <c:h val="0.161692082716934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C4A-43CA-B2E5-6CB37559FCB9}"/>
                </c:ext>
              </c:extLst>
            </c:dLbl>
            <c:dLbl>
              <c:idx val="1"/>
              <c:layout>
                <c:manualLayout>
                  <c:x val="7.257574993893922E-4"/>
                  <c:y val="9.0049054754362864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Областной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24 898.1</a:t>
                    </a:r>
                    <a:r>
                      <a:rPr lang="ru-RU" sz="9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901183944781166E-2"/>
                      <c:h val="0.176820323915667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C4A-43CA-B2E5-6CB37559FC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A-43CA-B2E5-6CB37559F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28530.2</c:v>
                </c:pt>
                <c:pt idx="1">
                  <c:v>24898.1</c:v>
                </c:pt>
                <c:pt idx="2">
                  <c:v>3632.1000000000022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4A-43CA-B2E5-6CB37559FC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от иных организаций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C4A-43CA-B2E5-6CB37559FCB9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#\ 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4A-43CA-B2E5-6CB37559F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933248"/>
        <c:axId val="188934784"/>
        <c:axId val="0"/>
      </c:bar3DChart>
      <c:catAx>
        <c:axId val="18893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rgbClr val="FF0000"/>
                </a:solidFill>
              </a:defRPr>
            </a:pPr>
            <a:endParaRPr lang="ru-RU"/>
          </a:p>
        </c:txPr>
        <c:crossAx val="188934784"/>
        <c:crosses val="autoZero"/>
        <c:auto val="1"/>
        <c:lblAlgn val="ctr"/>
        <c:lblOffset val="100"/>
        <c:noMultiLvlLbl val="0"/>
      </c:catAx>
      <c:valAx>
        <c:axId val="18893478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18893324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82842060499569E-2"/>
          <c:y val="0.11168585836395213"/>
          <c:w val="0.79995949524126964"/>
          <c:h val="0.73980436555300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Первонач. план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1844606848785333E-2"/>
                  <c:y val="0.4597273941578469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1-455B-A7CE-866F0C26A165}"/>
                </c:ext>
              </c:extLst>
            </c:dLbl>
            <c:dLbl>
              <c:idx val="1"/>
              <c:layout>
                <c:manualLayout>
                  <c:x val="-3.1728271400245804E-2"/>
                  <c:y val="0.47195366295674035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16293993853"/>
                      <c:h val="8.9536774347059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71-455B-A7CE-866F0C26A165}"/>
                </c:ext>
              </c:extLst>
            </c:dLbl>
            <c:dLbl>
              <c:idx val="2"/>
              <c:layout>
                <c:manualLayout>
                  <c:x val="1.0116692355009952E-2"/>
                  <c:y val="0.2304469657699501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1-455B-A7CE-866F0C26A1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3079444.5</c:v>
                </c:pt>
                <c:pt idx="1">
                  <c:v>3152309.5</c:v>
                </c:pt>
                <c:pt idx="2">
                  <c:v>-72865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71-455B-A7CE-866F0C26A1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Уточнен. план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402126877038048E-2"/>
                  <c:y val="-1.926057253429231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23907433451665"/>
                      <c:h val="9.3533951773267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71-455B-A7CE-866F0C26A165}"/>
                </c:ext>
              </c:extLst>
            </c:dLbl>
            <c:dLbl>
              <c:idx val="1"/>
              <c:layout>
                <c:manualLayout>
                  <c:x val="-6.4646468972603677E-3"/>
                  <c:y val="0.2983419267402356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23907433451665"/>
                      <c:h val="8.9536774347059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71-455B-A7CE-866F0C26A165}"/>
                </c:ext>
              </c:extLst>
            </c:dLbl>
            <c:dLbl>
              <c:idx val="2"/>
              <c:layout>
                <c:manualLayout>
                  <c:x val="0.10928636729708824"/>
                  <c:y val="0.1581718125910649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71-455B-A7CE-866F0C26A1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3772381.7</c:v>
                </c:pt>
                <c:pt idx="1">
                  <c:v>3917745.7</c:v>
                </c:pt>
                <c:pt idx="2">
                  <c:v>-145364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71-455B-A7CE-866F0C26A1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Уточнен. план (с учетом изменений согласно ст.217 БК)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C71-455B-A7CE-866F0C26A165}"/>
              </c:ext>
            </c:extLst>
          </c:dPt>
          <c:dLbls>
            <c:dLbl>
              <c:idx val="1"/>
              <c:layout>
                <c:manualLayout>
                  <c:x val="7.8381657577151057E-2"/>
                  <c:y val="-5.901344625307105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Уточнен.</a:t>
                    </a: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 план             (с учетом изменений согласно ст.217 БК)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     3 912 978.9</a:t>
                    </a:r>
                    <a:endParaRPr lang="ru-RU" b="1" dirty="0">
                      <a:solidFill>
                        <a:srgbClr val="0033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71-455B-A7CE-866F0C26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1">
                  <c:v>3912978.9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71-455B-A7CE-866F0C26A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542400"/>
        <c:axId val="131556480"/>
        <c:axId val="0"/>
      </c:bar3DChart>
      <c:catAx>
        <c:axId val="13154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1556480"/>
        <c:crosses val="autoZero"/>
        <c:auto val="1"/>
        <c:lblAlgn val="ctr"/>
        <c:lblOffset val="100"/>
        <c:noMultiLvlLbl val="0"/>
      </c:catAx>
      <c:valAx>
        <c:axId val="13155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31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2355272387024262"/>
          <c:y val="0.2346085304888729"/>
          <c:w val="0.75721772973395085"/>
          <c:h val="0.58795014481016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9966080196516764E-2"/>
                  <c:y val="0.2724306933409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B5-4F9A-A3CD-D1D561F7B3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3851151.8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7CF-87B3-B7D19168C6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4026685300557584E-2"/>
                  <c:y val="-4.3213738010864984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5-4F9A-A3CD-D1D561F7B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3803587.5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5-4F9A-A3CD-D1D561F7B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6411201425696925E-2"/>
                  <c:y val="-8.843409517351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5-4F9A-A3CD-D1D561F7B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47564.3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B5-4F9A-A3CD-D1D561F7B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096640"/>
        <c:axId val="140098176"/>
        <c:axId val="0"/>
      </c:bar3DChart>
      <c:catAx>
        <c:axId val="140096640"/>
        <c:scaling>
          <c:orientation val="minMax"/>
        </c:scaling>
        <c:delete val="1"/>
        <c:axPos val="b"/>
        <c:majorGridlines/>
        <c:minorGridlines/>
        <c:numFmt formatCode="General" sourceLinked="0"/>
        <c:majorTickMark val="out"/>
        <c:minorTickMark val="none"/>
        <c:tickLblPos val="nextTo"/>
        <c:crossAx val="140098176"/>
        <c:crosses val="autoZero"/>
        <c:auto val="1"/>
        <c:lblAlgn val="ctr"/>
        <c:lblOffset val="100"/>
        <c:noMultiLvlLbl val="0"/>
      </c:catAx>
      <c:valAx>
        <c:axId val="140098176"/>
        <c:scaling>
          <c:orientation val="minMax"/>
        </c:scaling>
        <c:delete val="1"/>
        <c:axPos val="l"/>
        <c:majorGridlines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#\ ##0.0" sourceLinked="1"/>
        <c:majorTickMark val="out"/>
        <c:minorTickMark val="none"/>
        <c:tickLblPos val="nextTo"/>
        <c:crossAx val="14009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70213419271156"/>
          <c:y val="0.8291528399917979"/>
          <c:w val="0.64782610514514249"/>
          <c:h val="0.10334630116764072"/>
        </c:manualLayout>
      </c:layout>
      <c:overlay val="0"/>
      <c:txPr>
        <a:bodyPr/>
        <a:lstStyle/>
        <a:p>
          <a:pPr>
            <a:defRPr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solidFill>
        <a:schemeClr val="tx2">
          <a:lumMod val="60000"/>
          <a:lumOff val="40000"/>
        </a:schemeClr>
      </a:solidFill>
    </a:ln>
    <a:effectLst>
      <a:reflection blurRad="38100" stA="26000" endPos="23000" dist="25400" dir="5400000" sy="-100000" rotWithShape="0"/>
    </a:effectLst>
    <a:scene3d>
      <a:camera prst="orthographicFront"/>
      <a:lightRig rig="balanced" dir="tr"/>
    </a:scene3d>
    <a:sp3d prstMaterial="plastic">
      <a:contourClr>
        <a:srgbClr val="000000"/>
      </a:contourClr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62864002765117E-3"/>
          <c:y val="9.9883209215979277E-2"/>
          <c:w val="0.966317978557938"/>
          <c:h val="0.59851874328409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61670462541199E-2"/>
                  <c:y val="6.614143960586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D-47A6-A3F6-609753730C9A}"/>
                </c:ext>
              </c:extLst>
            </c:dLbl>
            <c:dLbl>
              <c:idx val="1"/>
              <c:layout>
                <c:manualLayout>
                  <c:x val="0"/>
                  <c:y val="4.3547943542662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D-47A6-A3F6-609753730C9A}"/>
                </c:ext>
              </c:extLst>
            </c:dLbl>
            <c:dLbl>
              <c:idx val="2"/>
              <c:layout>
                <c:manualLayout>
                  <c:x val="-2.9971592662543668E-3"/>
                  <c:y val="2.9393147405331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D-47A6-A3F6-609753730C9A}"/>
                </c:ext>
              </c:extLst>
            </c:dLbl>
            <c:dLbl>
              <c:idx val="3"/>
              <c:layout>
                <c:manualLayout>
                  <c:x val="0"/>
                  <c:y val="9.85067975739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D-47A6-A3F6-609753730C9A}"/>
                </c:ext>
              </c:extLst>
            </c:dLbl>
            <c:dLbl>
              <c:idx val="4"/>
              <c:layout>
                <c:manualLayout>
                  <c:x val="-9.7982940167141916E-3"/>
                  <c:y val="-8.7095887085326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0D-47A6-A3F6-609753730C9A}"/>
                </c:ext>
              </c:extLst>
            </c:dLbl>
            <c:dLbl>
              <c:idx val="5"/>
              <c:layout>
                <c:manualLayout>
                  <c:x val="-4.899147008357186E-3"/>
                  <c:y val="-1.30643830627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D-47A6-A3F6-609753730C9A}"/>
                </c:ext>
              </c:extLst>
            </c:dLbl>
            <c:dLbl>
              <c:idx val="6"/>
              <c:layout>
                <c:manualLayout>
                  <c:x val="-7.3487205125356446E-3"/>
                  <c:y val="-1.30643830627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0D-47A6-A3F6-60975373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 (исполнение 106.6%)</c:v>
                </c:pt>
                <c:pt idx="1">
                  <c:v>Акцизы (исполнение 101.9%)</c:v>
                </c:pt>
                <c:pt idx="2">
                  <c:v>УСН (исполнение 103.9%)</c:v>
                </c:pt>
                <c:pt idx="3">
                  <c:v>ЕНВД </c:v>
                </c:pt>
                <c:pt idx="4">
                  <c:v>ЕСХ (исполнение 101.9%)</c:v>
                </c:pt>
                <c:pt idx="5">
                  <c:v>Патент (исполнение 91.6%)</c:v>
                </c:pt>
                <c:pt idx="6">
                  <c:v>Госпошлина (исполнение 187.2%)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880081.5</c:v>
                </c:pt>
                <c:pt idx="1">
                  <c:v>10044.200000000001</c:v>
                </c:pt>
                <c:pt idx="2">
                  <c:v>259074.2</c:v>
                </c:pt>
                <c:pt idx="3">
                  <c:v>-464.9</c:v>
                </c:pt>
                <c:pt idx="4">
                  <c:v>36.700000000000003</c:v>
                </c:pt>
                <c:pt idx="5">
                  <c:v>4775.8</c:v>
                </c:pt>
                <c:pt idx="6">
                  <c:v>12412.9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0D-47A6-A3F6-609753730C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821436507054765E-2"/>
                  <c:y val="4.600617352106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0D-47A6-A3F6-609753730C9A}"/>
                </c:ext>
              </c:extLst>
            </c:dLbl>
            <c:dLbl>
              <c:idx val="1"/>
              <c:layout>
                <c:manualLayout>
                  <c:x val="1.163316861731498E-2"/>
                  <c:y val="-3.112165504160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D-47A6-A3F6-609753730C9A}"/>
                </c:ext>
              </c:extLst>
            </c:dLbl>
            <c:dLbl>
              <c:idx val="2"/>
              <c:layout>
                <c:manualLayout>
                  <c:x val="3.6624017084521475E-2"/>
                  <c:y val="1.0478938225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0D-47A6-A3F6-609753730C9A}"/>
                </c:ext>
              </c:extLst>
            </c:dLbl>
            <c:dLbl>
              <c:idx val="3"/>
              <c:layout>
                <c:manualLayout>
                  <c:x val="1.3382504060017463E-2"/>
                  <c:y val="-3.7582867414279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0D-47A6-A3F6-609753730C9A}"/>
                </c:ext>
              </c:extLst>
            </c:dLbl>
            <c:dLbl>
              <c:idx val="4"/>
              <c:layout>
                <c:manualLayout>
                  <c:x val="1.2391755854287706E-2"/>
                  <c:y val="-3.266884429244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0D-47A6-A3F6-609753730C9A}"/>
                </c:ext>
              </c:extLst>
            </c:dLbl>
            <c:dLbl>
              <c:idx val="5"/>
              <c:layout>
                <c:manualLayout>
                  <c:x val="3.9476709377970348E-3"/>
                  <c:y val="-7.087719274182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0D-47A6-A3F6-609753730C9A}"/>
                </c:ext>
              </c:extLst>
            </c:dLbl>
            <c:dLbl>
              <c:idx val="6"/>
              <c:layout>
                <c:manualLayout>
                  <c:x val="1.0489960991988545E-2"/>
                  <c:y val="-6.018257218157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0D-47A6-A3F6-60975373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 (исполнение 106.6%)</c:v>
                </c:pt>
                <c:pt idx="1">
                  <c:v>Акцизы (исполнение 101.9%)</c:v>
                </c:pt>
                <c:pt idx="2">
                  <c:v>УСН (исполнение 103.9%)</c:v>
                </c:pt>
                <c:pt idx="3">
                  <c:v>ЕНВД </c:v>
                </c:pt>
                <c:pt idx="4">
                  <c:v>ЕСХ (исполнение 101.9%)</c:v>
                </c:pt>
                <c:pt idx="5">
                  <c:v>Патент (исполнение 91.6%)</c:v>
                </c:pt>
                <c:pt idx="6">
                  <c:v>Госпошлина (исполнение 187.2%)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1126017.2</c:v>
                </c:pt>
                <c:pt idx="1">
                  <c:v>12375.6</c:v>
                </c:pt>
                <c:pt idx="2">
                  <c:v>311633.2</c:v>
                </c:pt>
                <c:pt idx="3">
                  <c:v>118.1</c:v>
                </c:pt>
                <c:pt idx="4">
                  <c:v>352.7</c:v>
                </c:pt>
                <c:pt idx="5">
                  <c:v>13004.6</c:v>
                </c:pt>
                <c:pt idx="6">
                  <c:v>25900.7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20D-47A6-A3F6-609753730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736960"/>
        <c:axId val="141738752"/>
        <c:axId val="0"/>
      </c:bar3DChart>
      <c:catAx>
        <c:axId val="1417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738752"/>
        <c:crosses val="autoZero"/>
        <c:auto val="1"/>
        <c:lblAlgn val="ctr"/>
        <c:lblOffset val="100"/>
        <c:noMultiLvlLbl val="0"/>
      </c:catAx>
      <c:valAx>
        <c:axId val="1417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4173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108509548321788"/>
          <c:y val="0.78513718973804714"/>
          <c:w val="0.30907550028575886"/>
          <c:h val="7.0269299402971191E-2"/>
        </c:manualLayout>
      </c:layout>
      <c:overlay val="0"/>
      <c:txPr>
        <a:bodyPr/>
        <a:lstStyle/>
        <a:p>
          <a:pPr>
            <a:defRPr sz="9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7454029655619658E-2"/>
          <c:w val="0.87939107193217847"/>
          <c:h val="0.79102485736416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c:spPr>
          <c:invertIfNegative val="0"/>
          <c:dLbls>
            <c:dLbl>
              <c:idx val="0"/>
              <c:layout>
                <c:manualLayout>
                  <c:x val="-1.6951630557953158E-2"/>
                  <c:y val="5.3227289991034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B-4390-9D29-B38E8AF99634}"/>
                </c:ext>
              </c:extLst>
            </c:dLbl>
            <c:dLbl>
              <c:idx val="1"/>
              <c:layout>
                <c:manualLayout>
                  <c:x val="-1.2247869883259476E-2"/>
                  <c:y val="-1.737662223577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B-4390-9D29-B38E8AF99634}"/>
                </c:ext>
              </c:extLst>
            </c:dLbl>
            <c:dLbl>
              <c:idx val="2"/>
              <c:layout>
                <c:manualLayout>
                  <c:x val="4.6541905556385117E-3"/>
                  <c:y val="-2.666790253279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B-4390-9D29-B38E8AF99634}"/>
                </c:ext>
              </c:extLst>
            </c:dLbl>
            <c:dLbl>
              <c:idx val="3"/>
              <c:layout>
                <c:manualLayout>
                  <c:x val="-1.4306560988869501E-2"/>
                  <c:y val="2.8805011618399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BB-4390-9D29-B38E8AF99634}"/>
                </c:ext>
              </c:extLst>
            </c:dLbl>
            <c:dLbl>
              <c:idx val="4"/>
              <c:layout>
                <c:manualLayout>
                  <c:x val="-2.3647839986884172E-2"/>
                  <c:y val="9.11235960862229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87219299556858E-2"/>
                      <c:h val="7.8135698100727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BBB-4390-9D29-B38E8AF99634}"/>
                </c:ext>
              </c:extLst>
            </c:dLbl>
            <c:dLbl>
              <c:idx val="5"/>
              <c:layout>
                <c:manualLayout>
                  <c:x val="-7.9140527429924345E-3"/>
                  <c:y val="1.276021010585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BB-4390-9D29-B38E8AF99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(исполнение 114.9%)</c:v>
                </c:pt>
                <c:pt idx="1">
                  <c:v>Платежи за пользование природными ресурсами (исполнение 90.5%)</c:v>
                </c:pt>
                <c:pt idx="2">
                  <c:v>Доходы от оказания платных услуг и компенсации затрат гос-ва (исполнение 115.8%)</c:v>
                </c:pt>
                <c:pt idx="3">
                  <c:v>Доходы от продажи материальных и нематериальных активов (исполнение 129.3%)</c:v>
                </c:pt>
                <c:pt idx="4">
                  <c:v>Штрафы, санкции и возмещение ущерба (исполнение 98.1%)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58919.6</c:v>
                </c:pt>
                <c:pt idx="1">
                  <c:v>3597.1</c:v>
                </c:pt>
                <c:pt idx="2">
                  <c:v>767.4</c:v>
                </c:pt>
                <c:pt idx="3">
                  <c:v>44516.6</c:v>
                </c:pt>
                <c:pt idx="4">
                  <c:v>2350.1999999999998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BB-4390-9D29-B38E8AF996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c:spPr>
          <c:invertIfNegative val="0"/>
          <c:dLbls>
            <c:dLbl>
              <c:idx val="0"/>
              <c:layout>
                <c:manualLayout>
                  <c:x val="2.6690766553004081E-2"/>
                  <c:y val="-1.680646594822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BB-4390-9D29-B38E8AF99634}"/>
                </c:ext>
              </c:extLst>
            </c:dLbl>
            <c:dLbl>
              <c:idx val="1"/>
              <c:layout>
                <c:manualLayout>
                  <c:x val="9.9454632250473764E-3"/>
                  <c:y val="-1.257386130223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BB-4390-9D29-B38E8AF99634}"/>
                </c:ext>
              </c:extLst>
            </c:dLbl>
            <c:dLbl>
              <c:idx val="2"/>
              <c:layout>
                <c:manualLayout>
                  <c:x val="1.4306283543009793E-2"/>
                  <c:y val="-8.203222897714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BB-4390-9D29-B38E8AF99634}"/>
                </c:ext>
              </c:extLst>
            </c:dLbl>
            <c:dLbl>
              <c:idx val="3"/>
              <c:layout>
                <c:manualLayout>
                  <c:x val="2.7019461203648152E-2"/>
                  <c:y val="2.970318587988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BB-4390-9D29-B38E8AF99634}"/>
                </c:ext>
              </c:extLst>
            </c:dLbl>
            <c:dLbl>
              <c:idx val="4"/>
              <c:layout>
                <c:manualLayout>
                  <c:x val="9.5556530670305659E-3"/>
                  <c:y val="-1.5918773883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BB-4390-9D29-B38E8AF99634}"/>
                </c:ext>
              </c:extLst>
            </c:dLbl>
            <c:dLbl>
              <c:idx val="5"/>
              <c:layout>
                <c:manualLayout>
                  <c:x val="-1.0766938466508827E-2"/>
                  <c:y val="-2.932070855176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BB-4390-9D29-B38E8AF99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(исполнение 114.9%)</c:v>
                </c:pt>
                <c:pt idx="1">
                  <c:v>Платежи за пользование природными ресурсами (исполнение 90.5%)</c:v>
                </c:pt>
                <c:pt idx="2">
                  <c:v>Доходы от оказания платных услуг и компенсации затрат гос-ва (исполнение 115.8%)</c:v>
                </c:pt>
                <c:pt idx="3">
                  <c:v>Доходы от продажи материальных и нематериальных активов (исполнение 129.3%)</c:v>
                </c:pt>
                <c:pt idx="4">
                  <c:v>Штрафы, санкции и возмещение ущерба (исполнение 98.1%)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75298.7</c:v>
                </c:pt>
                <c:pt idx="1">
                  <c:v>2994</c:v>
                </c:pt>
                <c:pt idx="2">
                  <c:v>366.8</c:v>
                </c:pt>
                <c:pt idx="3">
                  <c:v>48469.3</c:v>
                </c:pt>
                <c:pt idx="4">
                  <c:v>8006.1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BBB-4390-9D29-B38E8AF99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986368"/>
        <c:axId val="156988160"/>
        <c:axId val="0"/>
      </c:bar3DChart>
      <c:catAx>
        <c:axId val="15698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988160"/>
        <c:crosses val="autoZero"/>
        <c:auto val="1"/>
        <c:lblAlgn val="ctr"/>
        <c:lblOffset val="100"/>
        <c:noMultiLvlLbl val="0"/>
      </c:catAx>
      <c:valAx>
        <c:axId val="15698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56986368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32992006344533148"/>
          <c:y val="0.89612419607697913"/>
          <c:w val="0.24095202219594652"/>
          <c:h val="8.0359898282906836E-2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7142150297336"/>
          <c:y val="0.37487248959677028"/>
          <c:w val="0.464914690092529"/>
          <c:h val="0.62512762987394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10F-4A52-A2EB-F2685F029F6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10F-4A52-A2EB-F2685F029F6B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10F-4A52-A2EB-F2685F029F6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10F-4A52-A2EB-F2685F029F6B}"/>
              </c:ext>
            </c:extLst>
          </c:dPt>
          <c:dPt>
            <c:idx val="4"/>
            <c:bubble3D val="0"/>
            <c:spPr>
              <a:solidFill>
                <a:srgbClr val="0B0BCB"/>
              </a:solidFill>
            </c:spPr>
            <c:extLst>
              <c:ext xmlns:c16="http://schemas.microsoft.com/office/drawing/2014/chart" uri="{C3380CC4-5D6E-409C-BE32-E72D297353CC}">
                <c16:uniqueId val="{00000009-610F-4A52-A2EB-F2685F029F6B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10F-4A52-A2EB-F2685F029F6B}"/>
              </c:ext>
            </c:extLst>
          </c:dPt>
          <c:dPt>
            <c:idx val="6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D-610F-4A52-A2EB-F2685F029F6B}"/>
              </c:ext>
            </c:extLst>
          </c:dPt>
          <c:dLbls>
            <c:dLbl>
              <c:idx val="0"/>
              <c:layout>
                <c:manualLayout>
                  <c:x val="-0.13925864159171569"/>
                  <c:y val="-0.1518664924823102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Образование
2 493 392.1
65.5%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0F-4A52-A2EB-F2685F029F6B}"/>
                </c:ext>
              </c:extLst>
            </c:dLbl>
            <c:dLbl>
              <c:idx val="1"/>
              <c:layout>
                <c:manualLayout>
                  <c:x val="-7.7692898837160018E-2"/>
                  <c:y val="0.201892996976467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Социальная политика
262 160.5
6.9%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10F-4A52-A2EB-F2685F029F6B}"/>
                </c:ext>
              </c:extLst>
            </c:dLbl>
            <c:dLbl>
              <c:idx val="2"/>
              <c:layout>
                <c:manualLayout>
                  <c:x val="-8.0958067642834919E-2"/>
                  <c:y val="2.6584560539928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F-4A52-A2EB-F2685F029F6B}"/>
                </c:ext>
              </c:extLst>
            </c:dLbl>
            <c:dLbl>
              <c:idx val="3"/>
              <c:layout>
                <c:manualLayout>
                  <c:x val="-0.13419968951688002"/>
                  <c:y val="-0.112912895106815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0F-4A52-A2EB-F2685F029F6B}"/>
                </c:ext>
              </c:extLst>
            </c:dLbl>
            <c:dLbl>
              <c:idx val="4"/>
              <c:layout>
                <c:manualLayout>
                  <c:x val="-6.6572276234094854E-2"/>
                  <c:y val="-0.1910209698987783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Национальная экономика
152 731.6
4.0%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10F-4A52-A2EB-F2685F029F6B}"/>
                </c:ext>
              </c:extLst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1" i="1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0F-4A52-A2EB-F2685F029F6B}"/>
                </c:ext>
              </c:extLst>
            </c:dLbl>
            <c:dLbl>
              <c:idx val="6"/>
              <c:layout>
                <c:manualLayout>
                  <c:x val="0.11079772067216373"/>
                  <c:y val="-0.12329813716371285"/>
                </c:manualLayout>
              </c:layout>
              <c:numFmt formatCode="0.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1" i="1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34283467261003"/>
                      <c:h val="0.22658021446335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10F-4A52-A2EB-F2685F029F6B}"/>
                </c:ext>
              </c:extLst>
            </c:dLbl>
            <c:dLbl>
              <c:idx val="7"/>
              <c:layout>
                <c:manualLayout>
                  <c:x val="0.17591753447376002"/>
                  <c:y val="-8.858240902333021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fld id="{09D8DDF9-45C7-4F99-9A9E-D9ABB7AFC338}" type="CATEGORYNAME">
                      <a:rPr lang="ru-RU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1" i="1" u="none" strike="noStrike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
</a:t>
                    </a:r>
                    <a:fld id="{0324788D-1DB0-4A3A-BA3C-D6F203980CE7}" type="VALUE">
                      <a:rPr lang="ru-RU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1" i="1" u="none" strike="noStrike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
1%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10F-4A52-A2EB-F2685F029F6B}"/>
                </c:ext>
              </c:extLst>
            </c:dLbl>
            <c:dLbl>
              <c:idx val="8"/>
              <c:layout>
                <c:manualLayout>
                  <c:x val="0.23383763374905209"/>
                  <c:y val="0.302261574286466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0F-4A52-A2EB-F2685F029F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 u="none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Общегосударственные расходы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Межбюджетные трансферты</c:v>
                </c:pt>
                <c:pt idx="7">
                  <c:v>Национальная безопасность</c:v>
                </c:pt>
                <c:pt idx="8">
                  <c:v>Прочие расходы (физ.культура и спорт, охрана окружающей среды)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2493392.1</c:v>
                </c:pt>
                <c:pt idx="1">
                  <c:v>262160.5</c:v>
                </c:pt>
                <c:pt idx="2">
                  <c:v>142117.5</c:v>
                </c:pt>
                <c:pt idx="3">
                  <c:v>383239.4</c:v>
                </c:pt>
                <c:pt idx="4">
                  <c:v>152731.6</c:v>
                </c:pt>
                <c:pt idx="5">
                  <c:v>48867</c:v>
                </c:pt>
                <c:pt idx="6">
                  <c:v>281204.40000000002</c:v>
                </c:pt>
                <c:pt idx="7">
                  <c:v>34898.6</c:v>
                </c:pt>
                <c:pt idx="8">
                  <c:v>4976.3999999999996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0F-4A52-A2EB-F2685F029F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Общегосударственные расходы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Межбюджетные трансферты</c:v>
                </c:pt>
                <c:pt idx="7">
                  <c:v>Национальная безопасность</c:v>
                </c:pt>
                <c:pt idx="8">
                  <c:v>Прочие расходы (физ.культура и спорт, охрана окружающей среды)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10F-4A52-A2EB-F2685F029F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40841077803637"/>
          <c:y val="0.5153253304385117"/>
          <c:w val="0.42581357080542964"/>
          <c:h val="0.4069514498389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35-415F-A381-B611B69AF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35-415F-A381-B611B69AF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35-415F-A381-B611B69AFF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535-415F-A381-B611B69AFF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535-415F-A381-B611B69AFFB7}"/>
              </c:ext>
            </c:extLst>
          </c:dPt>
          <c:dPt>
            <c:idx val="5"/>
            <c:bubble3D val="0"/>
            <c:spPr>
              <a:solidFill>
                <a:srgbClr val="CC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535-415F-A381-B611B69AFF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535-415F-A381-B611B69AFF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535-415F-A381-B611B69AFF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535-415F-A381-B611B69AFFB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535-415F-A381-B611B69AFFB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B535-415F-A381-B611B69AFFB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535-415F-A381-B611B69AFFB7}"/>
              </c:ext>
            </c:extLst>
          </c:dPt>
          <c:dLbls>
            <c:dLbl>
              <c:idx val="0"/>
              <c:layout>
                <c:manualLayout>
                  <c:x val="0.15535970189619777"/>
                  <c:y val="-0.270529165522489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"Обеспечение устойчивого функционирования и развития транспортной системы, дорожной, коммунальной и инженерной инфраструктуры и повышение энергоэффективности в Волховском муниципальном районе" 50 277.4 тыс. руб.
1.6%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35-415F-A381-B611B69AFFB7}"/>
                </c:ext>
              </c:extLst>
            </c:dLbl>
            <c:dLbl>
              <c:idx val="1"/>
              <c:layout>
                <c:manualLayout>
                  <c:x val="0.24924952221919222"/>
                  <c:y val="-0.215606541402807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МП ВМР  "Обеспечение качественным жильем граждан на территории Волховского муниципального района"          </a:t>
                    </a:r>
                  </a:p>
                  <a:p>
                    <a:r>
                      <a:rPr lang="ru-RU" dirty="0"/>
                      <a:t> 80 812.6 тыс. руб.
2.5%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72147763604268"/>
                      <c:h val="0.192169041402807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535-415F-A381-B611B69AFFB7}"/>
                </c:ext>
              </c:extLst>
            </c:dLbl>
            <c:dLbl>
              <c:idx val="2"/>
              <c:layout>
                <c:manualLayout>
                  <c:x val="0.15386800456514932"/>
                  <c:y val="-6.8909588749398218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"Управление муниципальными финансами и муниципальным долгом Волховского муниципального района" 242 221.0 тыс. руб.
7.6%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535-415F-A381-B611B69AFFB7}"/>
                </c:ext>
              </c:extLst>
            </c:dLbl>
            <c:dLbl>
              <c:idx val="3"/>
              <c:layout>
                <c:manualLayout>
                  <c:x val="0.17177576808405634"/>
                  <c:y val="4.17750805466059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культуры в Волховском муниципальном районе" 156 501.0 тыс. руб.
4.9%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535-415F-A381-B611B69AFFB7}"/>
                </c:ext>
              </c:extLst>
            </c:dLbl>
            <c:dLbl>
              <c:idx val="4"/>
              <c:layout>
                <c:manualLayout>
                  <c:x val="3.7393841485736559E-2"/>
                  <c:y val="0.163716809243417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физической культуры и спорта в </a:t>
                    </a:r>
                    <a:r>
                      <a:rPr lang="ru-RU" dirty="0" err="1"/>
                      <a:t>Волховском</a:t>
                    </a:r>
                    <a:r>
                      <a:rPr lang="ru-RU" dirty="0"/>
                      <a:t> муниципальном районе"          </a:t>
                    </a:r>
                  </a:p>
                  <a:p>
                    <a:r>
                      <a:rPr lang="ru-RU" dirty="0"/>
                      <a:t> 4 671.4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535-415F-A381-B611B69AFFB7}"/>
                </c:ext>
              </c:extLst>
            </c:dLbl>
            <c:dLbl>
              <c:idx val="5"/>
              <c:layout>
                <c:manualLayout>
                  <c:x val="0.13999328357455224"/>
                  <c:y val="-0.19452765206381681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"Современное образование в Волховском муниципальном районе"               2 385 686.4 тыс. руб.
75,2%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9582515522963"/>
                      <c:h val="0.13918903303691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535-415F-A381-B611B69AFFB7}"/>
                </c:ext>
              </c:extLst>
            </c:dLbl>
            <c:dLbl>
              <c:idx val="6"/>
              <c:layout>
                <c:manualLayout>
                  <c:x val="-0.16371511470667119"/>
                  <c:y val="0.29828022580824354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"Молодежь Волховского муниципального района" 1 509.0</a:t>
                    </a:r>
                    <a:r>
                      <a:rPr lang="ru-RU" sz="700" baseline="0" dirty="0"/>
                      <a:t> </a:t>
                    </a:r>
                    <a:r>
                      <a:rPr lang="ru-RU" sz="700" dirty="0"/>
                      <a:t>тыс. руб.
0.1%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535-415F-A381-B611B69AFFB7}"/>
                </c:ext>
              </c:extLst>
            </c:dLbl>
            <c:dLbl>
              <c:idx val="7"/>
              <c:layout>
                <c:manualLayout>
                  <c:x val="-0.14332316050180732"/>
                  <c:y val="0.160965621875347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сельского хозяйства  Волховского муниципального района"          192 252.4 тыс. руб.
6.1%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535-415F-A381-B611B69AFFB7}"/>
                </c:ext>
              </c:extLst>
            </c:dLbl>
            <c:dLbl>
              <c:idx val="8"/>
              <c:layout>
                <c:manualLayout>
                  <c:x val="-0.2450685894608792"/>
                  <c:y val="-0.203720567691060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ВМР"Стимулирование экономической активности в Волховском муниципальном районе" 2 060.3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535-415F-A381-B611B69AFFB7}"/>
                </c:ext>
              </c:extLst>
            </c:dLbl>
            <c:dLbl>
              <c:idx val="9"/>
              <c:layout>
                <c:manualLayout>
                  <c:x val="-0.31725576089029939"/>
                  <c:y val="-2.14268962933027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 «Развитие малого, среднего бизнеса и потребительского рынка Волховского муниципального района" 5 486.5 тыс. руб.
0.2%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535-415F-A381-B611B69AFFB7}"/>
                </c:ext>
              </c:extLst>
            </c:dLbl>
            <c:dLbl>
              <c:idx val="10"/>
              <c:layout>
                <c:manualLayout>
                  <c:x val="-0.25820349366344253"/>
                  <c:y val="-0.374364727796202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"Безопасность Волховского муниципального района" 39 499.9 тыс. руб.
1.2%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535-415F-A381-B611B69AFFB7}"/>
                </c:ext>
              </c:extLst>
            </c:dLbl>
            <c:dLbl>
              <c:idx val="11"/>
              <c:layout>
                <c:manualLayout>
                  <c:x val="-7.203015602082373E-2"/>
                  <c:y val="-0.371140764452097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"Устойчивое общественное развитие Волховского муниципального района" 9 068.5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535-415F-A381-B611B69AFFB7}"/>
                </c:ext>
              </c:extLst>
            </c:dLbl>
            <c:dLbl>
              <c:idx val="12"/>
              <c:layout>
                <c:manualLayout>
                  <c:x val="2.9577872380061019E-2"/>
                  <c:y val="-0.138186324204717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
МП ВМР «Мероприятия по ликвидации борщевика</a:t>
                    </a:r>
                    <a:r>
                      <a:rPr lang="ru-RU" baseline="0" dirty="0"/>
                      <a:t> Сосновского на территории муниципальных образований </a:t>
                    </a:r>
                    <a:r>
                      <a:rPr lang="ru-RU" baseline="0" dirty="0" err="1"/>
                      <a:t>Волховсого</a:t>
                    </a:r>
                    <a:r>
                      <a:rPr lang="ru-RU" baseline="0" dirty="0"/>
                      <a:t> муниципального района» 3 000.0  тыс. руб. </a:t>
                    </a:r>
                  </a:p>
                  <a:p>
                    <a:r>
                      <a:rPr lang="ru-RU" dirty="0"/>
                      <a:t>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70513601743464"/>
                      <c:h val="0.236628800503647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8-66A9-4AE4-B36A-D715EDDBB2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003300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Лист1!$A$2:$C$13</c:f>
              <c:multiLvlStrCache>
                <c:ptCount val="12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  <c:pt idx="10">
                    <c:v>тыс.руб.</c:v>
                  </c:pt>
                  <c:pt idx="11">
                    <c:v>тыс.руб.</c:v>
                  </c:pt>
                </c:lvl>
                <c:lvl>
                  <c:pt idx="0">
                    <c:v>50 277.4</c:v>
                  </c:pt>
                  <c:pt idx="1">
                    <c:v>80 812.6</c:v>
                  </c:pt>
                  <c:pt idx="2">
                    <c:v>242 221.0</c:v>
                  </c:pt>
                  <c:pt idx="3">
                    <c:v>156 501.0</c:v>
                  </c:pt>
                  <c:pt idx="4">
                    <c:v>4 671.4</c:v>
                  </c:pt>
                  <c:pt idx="5">
                    <c:v>2 385 686.4</c:v>
                  </c:pt>
                  <c:pt idx="6">
                    <c:v>1 509.0</c:v>
                  </c:pt>
                  <c:pt idx="7">
                    <c:v>192 252.4</c:v>
                  </c:pt>
                  <c:pt idx="8">
                    <c:v>2 060.3</c:v>
                  </c:pt>
                  <c:pt idx="9">
                    <c:v>5 486.5</c:v>
                  </c:pt>
                  <c:pt idx="10">
                    <c:v>39 499.9</c:v>
                  </c:pt>
                  <c:pt idx="11">
                    <c:v>9 068.5</c:v>
                  </c:pt>
                </c:lvl>
                <c:lvl>
                  <c:pt idx="0">
                    <c:v>МП ВМР "Обеспечение устойчивого функционирования и развития транспортной системы, дорожной, коммунальной и инженерной инфраструктуры и повышение энергоэффективности в Волховском муниципальном районе"</c:v>
                  </c:pt>
                  <c:pt idx="1">
                    <c:v>МП ВМР  "Обеспечение качественным жильем граждан на территории Волховского муниципального района"</c:v>
                  </c:pt>
                  <c:pt idx="2">
                    <c:v>МП ВМР "Управление муниципальными финансами и муниципальным долгом Волховского муниципального района"</c:v>
                  </c:pt>
                  <c:pt idx="3">
                    <c:v>МП ВМР "Развитие культуры в Волховском муниципальном районе"</c:v>
                  </c:pt>
                  <c:pt idx="4">
                    <c:v>МП ВМР "Развитие физической культуры и спорта в Волховском муниципальном районе"</c:v>
                  </c:pt>
                  <c:pt idx="5">
                    <c:v>МП ВМР "Современное образование в Волховском муниципальном районе"</c:v>
                  </c:pt>
                  <c:pt idx="6">
                    <c:v>МП ВМР "Молодежь Волховского муниципального района"</c:v>
                  </c:pt>
                  <c:pt idx="7">
                    <c:v>МП ВМР "Развитие сельского хозяйства  Волховского муниципального района"</c:v>
                  </c:pt>
                  <c:pt idx="8">
                    <c:v>МП ВМР"Стимулирование экономической активности в Волховском муниципальном районе"</c:v>
                  </c:pt>
                  <c:pt idx="9">
                    <c:v>МП ВМР  «Развитие малого, среднего бизнеса и потребительского рынка Волховского муниципального района"</c:v>
                  </c:pt>
                  <c:pt idx="10">
                    <c:v>МП ВМР "Безопасность Волховского муниципального района"</c:v>
                  </c:pt>
                  <c:pt idx="11">
                    <c:v>МП ВМР "Устойчивое общественное развитие Волховского муниципального района"</c:v>
                  </c:pt>
                </c:lvl>
              </c:multiLvlStrCache>
            </c:multiLvlStrRef>
          </c:cat>
          <c:val>
            <c:numRef>
              <c:f>Лист1!$B$2:$B$14</c:f>
              <c:numCache>
                <c:formatCode>#\ ##0.0</c:formatCode>
                <c:ptCount val="13"/>
                <c:pt idx="0">
                  <c:v>50277.4</c:v>
                </c:pt>
                <c:pt idx="1">
                  <c:v>80812.600000000006</c:v>
                </c:pt>
                <c:pt idx="2">
                  <c:v>242221</c:v>
                </c:pt>
                <c:pt idx="3">
                  <c:v>156501</c:v>
                </c:pt>
                <c:pt idx="4">
                  <c:v>4671.3999999999996</c:v>
                </c:pt>
                <c:pt idx="5">
                  <c:v>2385686.4</c:v>
                </c:pt>
                <c:pt idx="6">
                  <c:v>1509</c:v>
                </c:pt>
                <c:pt idx="7">
                  <c:v>192252.4</c:v>
                </c:pt>
                <c:pt idx="8">
                  <c:v>2060.3000000000002</c:v>
                </c:pt>
                <c:pt idx="9">
                  <c:v>5486.5</c:v>
                </c:pt>
                <c:pt idx="10">
                  <c:v>39499.9</c:v>
                </c:pt>
                <c:pt idx="11">
                  <c:v>9068.5</c:v>
                </c:pt>
                <c:pt idx="1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35-415F-A381-B611B69AFF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4204096364301"/>
          <c:y val="0.36423496683648432"/>
          <c:w val="0.57319479903021597"/>
          <c:h val="0.570692991449849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 на ОМСУ (229 952.2 тыс.руб.)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582-43E0-A6CF-B681BCE2D2D4}"/>
              </c:ext>
            </c:extLst>
          </c:dPt>
          <c:dLbls>
            <c:dLbl>
              <c:idx val="0"/>
              <c:layout>
                <c:manualLayout>
                  <c:x val="-0.21429788720903595"/>
                  <c:y val="-8.5128672344011946E-2"/>
                </c:manualLayout>
              </c:layout>
              <c:tx>
                <c:rich>
                  <a:bodyPr anchor="t"/>
                  <a:lstStyle/>
                  <a:p>
                    <a:pPr>
                      <a:defRPr sz="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Администрация   </a:t>
                    </a:r>
                  </a:p>
                  <a:p>
                    <a:pPr>
                      <a:defRPr sz="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165 484,0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82-43E0-A6CF-B681BCE2D2D4}"/>
                </c:ext>
              </c:extLst>
            </c:dLbl>
            <c:dLbl>
              <c:idx val="1"/>
              <c:layout>
                <c:manualLayout>
                  <c:x val="-2.6196696075538987E-2"/>
                  <c:y val="7.67888954382132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Комитет финансов   </a:t>
                    </a:r>
                  </a:p>
                  <a:p>
                    <a:r>
                      <a:rPr lang="ru-RU" dirty="0"/>
                      <a:t>34 762,4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82-43E0-A6CF-B681BCE2D2D4}"/>
                </c:ext>
              </c:extLst>
            </c:dLbl>
            <c:dLbl>
              <c:idx val="2"/>
              <c:layout>
                <c:manualLayout>
                  <c:x val="-2.8510399137676706E-2"/>
                  <c:y val="1.79506551439400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КУМИ   </a:t>
                    </a:r>
                  </a:p>
                  <a:p>
                    <a:r>
                      <a:rPr lang="ru-RU" dirty="0"/>
                      <a:t>22 586,9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82-43E0-A6CF-B681BCE2D2D4}"/>
                </c:ext>
              </c:extLst>
            </c:dLbl>
            <c:dLbl>
              <c:idx val="3"/>
              <c:layout>
                <c:manualLayout>
                  <c:x val="-0.10563374213622416"/>
                  <c:y val="-0.10359682630600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Совет депутатов ВМР </a:t>
                    </a:r>
                  </a:p>
                  <a:p>
                    <a:r>
                      <a:rPr lang="ru-RU" dirty="0"/>
                      <a:t>17 610,3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82-43E0-A6CF-B681BCE2D2D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2-43E0-A6CF-B681BCE2D2D4}"/>
                </c:ext>
              </c:extLst>
            </c:dLbl>
            <c:dLbl>
              <c:idx val="5"/>
              <c:layout>
                <c:manualLayout>
                  <c:x val="8.0015992513849124E-2"/>
                  <c:y val="-0.149021363677311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Комитет по образованию  </a:t>
                    </a:r>
                  </a:p>
                  <a:p>
                    <a:r>
                      <a:rPr lang="ru-RU" dirty="0"/>
                      <a:t>8 779,1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582-43E0-A6CF-B681BCE2D2D4}"/>
                </c:ext>
              </c:extLst>
            </c:dLbl>
            <c:dLbl>
              <c:idx val="6"/>
              <c:layout>
                <c:manualLayout>
                  <c:x val="0.20105760837814712"/>
                  <c:y val="-0.123406194915151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КСО  </a:t>
                    </a:r>
                  </a:p>
                  <a:p>
                    <a:r>
                      <a:rPr lang="ru-RU" dirty="0"/>
                      <a:t>9 344,3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82-43E0-A6CF-B681BCE2D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146702.20000000001</c:v>
                </c:pt>
                <c:pt idx="1">
                  <c:v>31238.2</c:v>
                </c:pt>
                <c:pt idx="2">
                  <c:v>19088.900000000001</c:v>
                </c:pt>
                <c:pt idx="3">
                  <c:v>15615.1</c:v>
                </c:pt>
                <c:pt idx="4">
                  <c:v>0</c:v>
                </c:pt>
                <c:pt idx="5">
                  <c:v>8307.1</c:v>
                </c:pt>
                <c:pt idx="6">
                  <c:v>9000.7000000000007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2-43E0-A6CF-B681BCE2D2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0446130764175"/>
          <c:y val="0.31428224391183734"/>
          <c:w val="0.70056367716896673"/>
          <c:h val="0.657340535489326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непрограммные расходы (371 974.1 тыс.руб.)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D3-495B-8C9D-F49635763A67}"/>
              </c:ext>
            </c:extLst>
          </c:dPt>
          <c:dPt>
            <c:idx val="1"/>
            <c:bubble3D val="0"/>
            <c:explosion val="12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D3-495B-8C9D-F49635763A67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FD3-495B-8C9D-F49635763A67}"/>
              </c:ext>
            </c:extLst>
          </c:dPt>
          <c:dLbls>
            <c:dLbl>
              <c:idx val="0"/>
              <c:layout>
                <c:manualLayout>
                  <c:x val="-0.14506466342164365"/>
                  <c:y val="-0.15131328643131109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Администрация</a:t>
                    </a:r>
                    <a:r>
                      <a:rPr lang="ru-RU" sz="700" baseline="0" dirty="0"/>
                      <a:t> 297 378.2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837994876737314"/>
                      <c:h val="0.205457847525612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FD3-495B-8C9D-F49635763A67}"/>
                </c:ext>
              </c:extLst>
            </c:dLbl>
            <c:dLbl>
              <c:idx val="1"/>
              <c:layout>
                <c:manualLayout>
                  <c:x val="3.087046690346373E-7"/>
                  <c:y val="0.16123173089273724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Комитет финансов   </a:t>
                    </a:r>
                  </a:p>
                  <a:p>
                    <a:r>
                      <a:rPr lang="ru-RU" sz="700" dirty="0"/>
                      <a:t>40 490.1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8747838295553"/>
                      <c:h val="0.243658552844444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FD3-495B-8C9D-F49635763A67}"/>
                </c:ext>
              </c:extLst>
            </c:dLbl>
            <c:dLbl>
              <c:idx val="2"/>
              <c:layout>
                <c:manualLayout>
                  <c:x val="-0.12117678305342718"/>
                  <c:y val="-2.7065901488194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КУМИ </a:t>
                    </a:r>
                  </a:p>
                  <a:p>
                    <a:r>
                      <a:rPr lang="ru-RU" dirty="0"/>
                      <a:t>  2 171.7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59081196119459"/>
                      <c:h val="0.15796507875084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9FD3-495B-8C9D-F49635763A67}"/>
                </c:ext>
              </c:extLst>
            </c:dLbl>
            <c:dLbl>
              <c:idx val="3"/>
              <c:layout>
                <c:manualLayout>
                  <c:x val="9.9973391058604727E-2"/>
                  <c:y val="-0.126911859597110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Совет депутатов ВМР 409.7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10431623454724"/>
                      <c:h val="0.252950616300376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9FD3-495B-8C9D-F49635763A67}"/>
                </c:ext>
              </c:extLst>
            </c:dLbl>
            <c:dLbl>
              <c:idx val="4"/>
              <c:layout>
                <c:manualLayout>
                  <c:x val="0.36946338179052884"/>
                  <c:y val="-5.256946284881818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МКУ "Центр образования" </a:t>
                    </a:r>
                  </a:p>
                  <a:p>
                    <a:r>
                      <a:rPr lang="ru-RU" sz="700" baseline="0" dirty="0"/>
                      <a:t>31 524.4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318769676063841"/>
                      <c:h val="0.238496295368926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FD3-495B-8C9D-F49635763A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D3-495B-8C9D-F49635763A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D3-495B-8C9D-F4963576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297378.2</c:v>
                </c:pt>
                <c:pt idx="1">
                  <c:v>40490.1</c:v>
                </c:pt>
                <c:pt idx="2">
                  <c:v>2171.6999999999998</c:v>
                </c:pt>
                <c:pt idx="3">
                  <c:v>409.7</c:v>
                </c:pt>
                <c:pt idx="4">
                  <c:v>31524.400000000001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D3-495B-8C9D-F49635763A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0.18987</cdr:x>
      <cdr:y>0.42891</cdr:y>
    </cdr:from>
    <cdr:to>
      <cdr:x>0.37975</cdr:x>
      <cdr:y>0.56691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B31B6D02-49A0-4949-B621-60074F92596A}"/>
            </a:ext>
          </a:extLst>
        </cdr:cNvPr>
        <cdr:cNvCxnSpPr/>
      </cdr:nvCxnSpPr>
      <cdr:spPr>
        <a:xfrm xmlns:a="http://schemas.openxmlformats.org/drawingml/2006/main" flipV="1">
          <a:off x="1080119" y="1562985"/>
          <a:ext cx="1080120" cy="5028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0.59494</cdr:x>
      <cdr:y>0.63232</cdr:y>
    </cdr:from>
    <cdr:to>
      <cdr:x>0.75949</cdr:x>
      <cdr:y>0.73112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512E2411-557A-434C-B16E-AAD6E2F3720D}"/>
            </a:ext>
          </a:extLst>
        </cdr:cNvPr>
        <cdr:cNvCxnSpPr/>
      </cdr:nvCxnSpPr>
      <cdr:spPr>
        <a:xfrm xmlns:a="http://schemas.openxmlformats.org/drawingml/2006/main" flipV="1">
          <a:off x="3384375" y="2304256"/>
          <a:ext cx="936104" cy="36004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0.17243</cdr:x>
      <cdr:y>0.38939</cdr:y>
    </cdr:from>
    <cdr:to>
      <cdr:x>0.40028</cdr:x>
      <cdr:y>0.46843</cdr:y>
    </cdr:to>
    <cdr:sp macro="" textlink="">
      <cdr:nvSpPr>
        <cdr:cNvPr id="13" name="TextBox 12"/>
        <cdr:cNvSpPr txBox="1"/>
      </cdr:nvSpPr>
      <cdr:spPr>
        <a:xfrm xmlns:a="http://schemas.openxmlformats.org/drawingml/2006/main" rot="20208911">
          <a:off x="980913" y="1418969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91 360,0  тыс. 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0.57661</cdr:x>
      <cdr:y>0.59359</cdr:y>
    </cdr:from>
    <cdr:to>
      <cdr:x>0.80974</cdr:x>
      <cdr:y>0.72409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185004">
          <a:off x="3280110" y="2163121"/>
          <a:ext cx="1326183" cy="47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17 770,4 тыс. 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0.48302</cdr:x>
      <cdr:y>0.28571</cdr:y>
    </cdr:from>
    <cdr:to>
      <cdr:x>0.5631</cdr:x>
      <cdr:y>0.32441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16719CF-7787-4F45-BA06-AC15FEC786FF}"/>
            </a:ext>
          </a:extLst>
        </cdr:cNvPr>
        <cdr:cNvCxnSpPr/>
      </cdr:nvCxnSpPr>
      <cdr:spPr>
        <a:xfrm xmlns:a="http://schemas.openxmlformats.org/drawingml/2006/main">
          <a:off x="2706719" y="1008112"/>
          <a:ext cx="448730" cy="13653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0.49587</cdr:x>
      <cdr:y>0.23308</cdr:y>
    </cdr:from>
    <cdr:to>
      <cdr:x>0.5888</cdr:x>
      <cdr:y>0.32441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8727" y="822411"/>
          <a:ext cx="520737" cy="32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>
              <a:solidFill>
                <a:srgbClr val="C00000"/>
              </a:solidFill>
            </a:rPr>
            <a:t>-4 766.8 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0.05021</cdr:x>
      <cdr:y>0</cdr:y>
    </cdr:from>
    <cdr:to>
      <cdr:x>0.95392</cdr:x>
      <cdr:y>0.26832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0"/>
          <a:ext cx="2592288" cy="592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anose="02020603050405020304" pitchFamily="18" charset="0"/>
            </a:rPr>
            <a:t>Фактическое исполнение бюджета ВМР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anose="02020603050405020304" pitchFamily="18" charset="0"/>
            </a:rPr>
            <a:t> за 2024 год</a:t>
          </a:r>
        </a:p>
        <a:p xmlns:a="http://schemas.openxmlformats.org/drawingml/2006/main">
          <a:pPr algn="ctr"/>
          <a:endParaRPr lang="ru-RU" sz="1000" b="1" dirty="0">
            <a:solidFill>
              <a:schemeClr val="bg2">
                <a:lumMod val="2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0.4374</cdr:x>
      <cdr:y>0.52565</cdr:y>
    </cdr:from>
    <cdr:to>
      <cdr:x>0.4374</cdr:x>
      <cdr:y>0.68205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A285D835-71D9-48E6-AA44-389EE298F021}"/>
            </a:ext>
          </a:extLst>
        </cdr:cNvPr>
        <cdr:cNvCxnSpPr/>
      </cdr:nvCxnSpPr>
      <cdr:spPr>
        <a:xfrm xmlns:a="http://schemas.openxmlformats.org/drawingml/2006/main" flipV="1">
          <a:off x="2242743" y="1472113"/>
          <a:ext cx="0" cy="438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0.55884</cdr:x>
      <cdr:y>0.5295</cdr:y>
    </cdr:from>
    <cdr:to>
      <cdr:x>0.55884</cdr:x>
      <cdr:y>0.68697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FF69CFC9-C999-4D64-BBAE-85A769123333}"/>
            </a:ext>
          </a:extLst>
        </cdr:cNvPr>
        <cdr:cNvCxnSpPr/>
      </cdr:nvCxnSpPr>
      <cdr:spPr>
        <a:xfrm xmlns:a="http://schemas.openxmlformats.org/drawingml/2006/main" flipV="1">
          <a:off x="2915816" y="1482903"/>
          <a:ext cx="0" cy="4410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0.69684</cdr:x>
      <cdr:y>0.52458</cdr:y>
    </cdr:from>
    <cdr:to>
      <cdr:x>0.69684</cdr:x>
      <cdr:y>0.68537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A84C8A6E-8615-4261-A6C7-2F4596612C48}"/>
            </a:ext>
          </a:extLst>
        </cdr:cNvPr>
        <cdr:cNvCxnSpPr/>
      </cdr:nvCxnSpPr>
      <cdr:spPr>
        <a:xfrm xmlns:a="http://schemas.openxmlformats.org/drawingml/2006/main" flipV="1">
          <a:off x="3635896" y="1469117"/>
          <a:ext cx="0" cy="4503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0.82629</cdr:x>
      <cdr:y>0.52458</cdr:y>
    </cdr:from>
    <cdr:to>
      <cdr:x>0.82629</cdr:x>
      <cdr:y>0.68537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E171E56A-72D3-4AD5-B147-E8144CD362C8}"/>
            </a:ext>
          </a:extLst>
        </cdr:cNvPr>
        <cdr:cNvCxnSpPr/>
      </cdr:nvCxnSpPr>
      <cdr:spPr>
        <a:xfrm xmlns:a="http://schemas.openxmlformats.org/drawingml/2006/main" flipV="1">
          <a:off x="4311306" y="1469117"/>
          <a:ext cx="0" cy="4503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0.95787</cdr:x>
      <cdr:y>0.54255</cdr:y>
    </cdr:from>
    <cdr:to>
      <cdr:x>0.95787</cdr:x>
      <cdr:y>0.68465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A6378B9-6F8B-4FAF-8693-B56199F35A6B}"/>
            </a:ext>
          </a:extLst>
        </cdr:cNvPr>
        <cdr:cNvCxnSpPr/>
      </cdr:nvCxnSpPr>
      <cdr:spPr>
        <a:xfrm xmlns:a="http://schemas.openxmlformats.org/drawingml/2006/main" flipV="1">
          <a:off x="4911415" y="1519432"/>
          <a:ext cx="0" cy="3979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0.77257</cdr:x>
      <cdr:y>0.07625</cdr:y>
    </cdr:from>
    <cdr:to>
      <cdr:x>0.96619</cdr:x>
      <cdr:y>0.56622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5471" y="236102"/>
          <a:ext cx="1003838" cy="1517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0.5536</cdr:y>
    </cdr:from>
    <cdr:to>
      <cdr:x>0.33333</cdr:x>
      <cdr:y>0.62337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BAD572D-8EE3-49B0-9E65-6E11E0C6BF67}"/>
            </a:ext>
          </a:extLst>
        </cdr:cNvPr>
        <cdr:cNvCxnSpPr/>
      </cdr:nvCxnSpPr>
      <cdr:spPr>
        <a:xfrm xmlns:a="http://schemas.openxmlformats.org/drawingml/2006/main">
          <a:off x="1728192" y="1714144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0.63889</cdr:x>
      <cdr:y>0.50808</cdr:y>
    </cdr:from>
    <cdr:to>
      <cdr:x>0.63889</cdr:x>
      <cdr:y>0.62436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C8E6C116-E944-4425-80C0-1E9EFCCB4F4F}"/>
            </a:ext>
          </a:extLst>
        </cdr:cNvPr>
        <cdr:cNvCxnSpPr/>
      </cdr:nvCxnSpPr>
      <cdr:spPr>
        <a:xfrm xmlns:a="http://schemas.openxmlformats.org/drawingml/2006/main" flipV="1">
          <a:off x="3312368" y="1573198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0.5536</cdr:y>
    </cdr:from>
    <cdr:to>
      <cdr:x>0.5</cdr:x>
      <cdr:y>0.62791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960BA974-3688-48E4-9A4B-FD8D60B84AB3}"/>
            </a:ext>
          </a:extLst>
        </cdr:cNvPr>
        <cdr:cNvCxnSpPr/>
      </cdr:nvCxnSpPr>
      <cdr:spPr>
        <a:xfrm xmlns:a="http://schemas.openxmlformats.org/drawingml/2006/main">
          <a:off x="2592288" y="1714144"/>
          <a:ext cx="0" cy="2300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0.81944</cdr:x>
      <cdr:y>0.51528</cdr:y>
    </cdr:from>
    <cdr:to>
      <cdr:x>0.81944</cdr:x>
      <cdr:y>0.62337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FF5FE915-3381-4043-9072-1B3FF39D519D}"/>
            </a:ext>
          </a:extLst>
        </cdr:cNvPr>
        <cdr:cNvCxnSpPr/>
      </cdr:nvCxnSpPr>
      <cdr:spPr>
        <a:xfrm xmlns:a="http://schemas.openxmlformats.org/drawingml/2006/main" flipV="1">
          <a:off x="4248472" y="1595480"/>
          <a:ext cx="0" cy="3346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0.95833</cdr:x>
      <cdr:y>0.5536</cdr:y>
    </cdr:from>
    <cdr:to>
      <cdr:x>0.95833</cdr:x>
      <cdr:y>0.62337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2A6FEF97-7B79-4548-ABB9-E013FF1CA010}"/>
            </a:ext>
          </a:extLst>
        </cdr:cNvPr>
        <cdr:cNvCxnSpPr/>
      </cdr:nvCxnSpPr>
      <cdr:spPr>
        <a:xfrm xmlns:a="http://schemas.openxmlformats.org/drawingml/2006/main">
          <a:off x="4968552" y="1714144"/>
          <a:ext cx="1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0.63393</cdr:x>
      <cdr:y>0.81679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56099" y="2831542"/>
          <a:ext cx="2688717" cy="635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муниципальных программ                на сумму </a:t>
          </a:r>
          <a:r>
            <a: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3 173 046.4 </a:t>
          </a:r>
          <a:r>
            <a:rPr lang="ru-RU" sz="105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рублей.</a:t>
          </a:r>
        </a:p>
        <a:p xmlns:a="http://schemas.openxmlformats.org/drawingml/2006/main">
          <a:pPr algn="ctr"/>
          <a:r>
            <a:rPr lang="ru-RU" sz="105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– </a:t>
          </a:r>
          <a:r>
            <a: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97,9</a:t>
          </a:r>
          <a:r>
            <a:rPr lang="ru-RU" sz="105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  <a:p xmlns:a="http://schemas.openxmlformats.org/drawingml/2006/main">
          <a:pPr algn="ctr"/>
          <a:endParaRPr lang="ru-RU" sz="1050" b="1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0.20202</cdr:x>
      <cdr:y>0.5625</cdr:y>
    </cdr:from>
    <cdr:to>
      <cdr:x>0.42424</cdr:x>
      <cdr:y>0.70833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A6BC183-2DD1-4718-85EA-A8FD856995F5}"/>
            </a:ext>
          </a:extLst>
        </cdr:cNvPr>
        <cdr:cNvCxnSpPr/>
      </cdr:nvCxnSpPr>
      <cdr:spPr>
        <a:xfrm xmlns:a="http://schemas.openxmlformats.org/drawingml/2006/main" flipV="1">
          <a:off x="1440160" y="1944216"/>
          <a:ext cx="1584176" cy="504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85018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0.64396</cdr:x>
      <cdr:y>0.62188</cdr:y>
    </cdr:from>
    <cdr:to>
      <cdr:x>0.74637</cdr:x>
      <cdr:y>0.77096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3545" y="1894836"/>
          <a:ext cx="310677" cy="454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0.09053</cdr:x>
      <cdr:y>0.75565</cdr:y>
    </cdr:from>
    <cdr:to>
      <cdr:x>0.18929</cdr:x>
      <cdr:y>0.91903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664296"/>
          <a:ext cx="864096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</a:t>
          </a:r>
        </a:p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90 105.3</a:t>
          </a:r>
        </a:p>
        <a:p xmlns:a="http://schemas.openxmlformats.org/drawingml/2006/main">
          <a:pPr algn="ctr"/>
          <a:r>
            <a:rPr lang="ru-RU" sz="1000" dirty="0"/>
            <a:t>тыс. руб.</a:t>
          </a:r>
        </a:p>
      </cdr:txBody>
    </cdr:sp>
  </cdr:relSizeAnchor>
  <cdr:relSizeAnchor xmlns:cdr="http://schemas.openxmlformats.org/drawingml/2006/chartDrawing">
    <cdr:from>
      <cdr:x>0.3292</cdr:x>
      <cdr:y>0.77607</cdr:y>
    </cdr:from>
    <cdr:to>
      <cdr:x>0.43619</cdr:x>
      <cdr:y>0.91903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0" y="2736304"/>
          <a:ext cx="936106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 </a:t>
          </a:r>
        </a:p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83 321.5</a:t>
          </a:r>
        </a:p>
        <a:p xmlns:a="http://schemas.openxmlformats.org/drawingml/2006/main">
          <a:pPr algn="ctr"/>
          <a:r>
            <a:rPr lang="ru-RU" sz="1000" dirty="0"/>
            <a:t>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EECCC676-9997-421E-8D18-F3BF130C4BD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260"/>
            <a:ext cx="2946400" cy="49696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31260"/>
            <a:ext cx="2946400" cy="49696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03BD38D7-F4AC-4978-A7EE-5976BC979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2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89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89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A4E905E1-7416-4371-86E3-149DB348DCA8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5659" cy="496489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602"/>
            <a:ext cx="2945659" cy="496489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6AF2C0AE-C053-4143-9A30-6FCDCFA93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4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9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4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2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9" indent="-285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5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7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6895-BAE7-4A14-AC23-095460D1315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9" indent="-285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5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7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6895-BAE7-4A14-AC23-095460D1315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42D-E5D0-48A5-9BFE-6FC5537E2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F6EA5E-44FD-4D3A-BF9E-D2988BD56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11EFC-62A5-4238-AD11-EAF28BCA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CE2D-D908-44C8-A74A-7B74ED9E6360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F9915-9138-4296-AA83-A40A93ED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8E76A-D25D-42FA-A6B3-826276B8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191-23C0-49F4-8AB7-6FB7C4AF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6E51B-F7E6-4170-A8A4-45D1B2C05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FE712-2FB4-48B8-8141-BA173A3E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F605-C316-48EA-9D95-53AF7C22D743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034-73AA-4028-9147-0DBC4CFA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EB0E5-184D-43EB-B579-BA1E5949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DAFBE9-83D1-4ADF-95BE-6E197CDF3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2E616-9F8D-4FD5-8A22-478B965B6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1EB02-FA2B-42CE-ABD4-EE9E0CDD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574-3FD6-4418-BBD7-7BE03E234538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480E-A783-4004-AACB-5A6706A1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70180-CAD7-4A92-9BE3-12968667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260-4255-4A56-9B78-B35D03C5AB9C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3378E-FAF5-4D80-9FFB-26D92564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39B49-565C-4731-BA6A-7F2F9300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F01EF-2ADC-4BD2-8B5B-0661FC97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D6A0-C727-486D-BD7F-5624BF067DFA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77F26-469D-4FF6-B785-242FCC7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C8BA7-D140-44CB-92F0-06F089E8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74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F7AFD-2AB5-45C4-8935-5BABFD8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E3BB45-3C50-4FC7-966F-872242D5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70BC3-0F64-4E95-BA41-4F884089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EEE5-B34F-4CFA-89F0-25D313626993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634A-96B6-4210-9207-F4A46D35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0E287-53E0-413A-A349-6B1B74B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91131-0B98-4FEA-93D3-2A40AB2B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044F5-B825-438F-9A32-22DF89B01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861CD-8DEB-473D-B0E1-A517C68D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85A5ED-079B-4EF3-8771-E2F400FB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D6A0-C727-486D-BD7F-5624BF067DFA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FE0E3-DD06-400B-93CC-FD6DEAF7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05AD1-A830-475C-A556-F1A703FC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498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08DE-3AD7-4BD5-902C-88CDB04E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A73DD-50EB-45D8-99EC-B3715828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C7BF38-3799-488E-8BC6-B08D24DFF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8859B3-2A75-4159-9360-83F593BF0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8349D2-2D6F-4AEE-BF9D-92246EB5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1717B-D4A1-47DB-84A0-D8927D91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7D-4486-40B4-AE8F-92CA6A446655}" type="datetime1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DFBD8-E284-4468-9879-2269FA3F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FBCB5E-3D78-42D7-8152-E22D24B1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44DAB-878C-4160-B780-E80AC4BF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7681B1-88A8-46D7-B4D6-7AE135B7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D770-56FF-4293-BDBE-6C00EF15BC10}" type="datetime1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BEC608-C8E0-4F98-8749-AF69C29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CCA7D9-CACB-4215-B4C2-FB44315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FAF344-C250-4103-8D5C-2A1E9DAF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5199-4793-45B6-A125-35071E5C3BFD}" type="datetime1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6497B3-B0D4-44FA-B7E3-38FD8429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9EEF0-00BE-481E-8328-7AED5354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F5E52-C507-4672-A3CF-E69B5974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05DE2-25E8-4DA6-9C42-29D6C6F0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89B89-82A9-4C21-B718-75368566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F98AD-35DE-498A-9CCA-7F024CA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BCA6-77AD-4E07-AB35-2AA5E72D24A7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9624C-0C54-4043-8DA9-841ACEB4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8416AB-B50B-4AAC-88F9-85801F3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1BB0-FD67-4684-81A8-1D894377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FB61A0-AB53-4676-A4B6-04EBBED87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1B11D-5F88-44EC-A710-F219B7A1F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4121FE-2064-46EA-A52D-AC61CE3E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5C98-98C7-4E52-A1E4-FF774B058D6D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048D88-4AF0-4C31-AC3E-60DCB368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EC67D-9D62-4EA5-BD73-C2224E1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F124-FC0E-4FB0-B816-43804316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FBCBA6-9F9D-4837-9B90-85F70FF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E4B64-4345-4C27-B6AB-EE884FAD7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D6A0-C727-486D-BD7F-5624BF067DFA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DB996-9A31-49C1-A7A2-0500B3313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9923D-8D21-4642-A6F7-240CA77A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39121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55624"/>
            <a:ext cx="4261410" cy="4216539"/>
          </a:xfrm>
          <a:prstGeom prst="rect">
            <a:avLst/>
          </a:prstGeom>
          <a:effectLst>
            <a:softEdge rad="3175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граждан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годовому отчету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 исполнении </a:t>
            </a:r>
            <a: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b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Волховского  </a:t>
            </a:r>
          </a:p>
          <a:p>
            <a:pPr algn="ctr"/>
            <a: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b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</a:p>
          <a:p>
            <a:pPr algn="ctr"/>
            <a:r>
              <a:rPr lang="ru-RU" sz="2800" b="1" dirty="0">
                <a:solidFill>
                  <a:srgbClr val="185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2024 год</a:t>
            </a:r>
            <a:endParaRPr lang="ru-RU" sz="2800" dirty="0">
              <a:solidFill>
                <a:srgbClr val="185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s://chemodanus.ru/upload/information_system_144/2/8/9/item_2897/001-01-volhov_g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5143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5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368" y="4739084"/>
            <a:ext cx="1108720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749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Исполнение доходной части </a:t>
            </a:r>
          </a:p>
          <a:p>
            <a:pPr algn="ctr"/>
            <a: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районного бюджета</a:t>
            </a:r>
            <a:b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Волховского муниципального района </a:t>
            </a:r>
          </a:p>
          <a:p>
            <a:pPr algn="ctr"/>
            <a: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за 2024 год</a:t>
            </a:r>
          </a:p>
        </p:txBody>
      </p:sp>
      <p:pic>
        <p:nvPicPr>
          <p:cNvPr id="8" name="Рисунок 7" descr="https://mypresentation.ru/documents/8045b1317f1683171b13b8d6e2ff71fe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23" y="1779662"/>
            <a:ext cx="5706516" cy="30963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3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711906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районный бюджет зачислено доходов с учетом безвозмездных поступлений в сумме 3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851 151,8 тыс. рублей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уточненных назначениях 3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772 381,7 тыс. рублей.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основных доходных источников исполнение по доходам сложилось следующим образом: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926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5965"/>
            <a:ext cx="845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доходной части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5904"/>
          <a:ext cx="6150464" cy="332206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81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(тысяч рублей)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 исполнение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(тысяч рублей)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1 511 520.8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1 624 607.0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107.5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1 396 793.8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1 489 472.1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106.6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1 056 153.9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1 126 017.2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106.6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12 148.9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12 375.6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102.9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314 656.0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325 178.6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103.3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300 000.0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311 633.2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103.9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188.1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171.0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346.0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101.9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14 200.0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13 004.6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91.6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13 835.0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25 900.7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187.2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114 727.0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135 134.9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117.8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 и муниципальной  собственности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65 519.6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75 298.7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114.9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3 310.0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2 994.0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90.5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или компенсации затрат государства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366.8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151.8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37 497.6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48 469.3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129.3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8 158.2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8 006.1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98.1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2 260 860.9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2 226 544.8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98.5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ДОХОДОВ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3 772 381.7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3 851 151.8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102.1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6660232" y="1339134"/>
            <a:ext cx="2376264" cy="3176831"/>
          </a:xfrm>
          <a:prstGeom prst="wedgeRectCallout">
            <a:avLst>
              <a:gd name="adj1" fmla="val -55022"/>
              <a:gd name="adj2" fmla="val -41299"/>
            </a:avLst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 структуре доходов районного бюджета Волховского муниципального района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за 2024 год доля налоговых и неналоговых доходов (собственных доходов) составила 42,2% и безвозмездных поступлений 57,8%.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По сравнению с показателями 2023 года общая сумма доходов увеличилась на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320 546,6 тыс. рублей или на 9,1%:</a:t>
            </a:r>
          </a:p>
          <a:p>
            <a:pPr lvl="0"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собственные доходы поступили в сумме 1 624 607,0 тыс. рублей, поступления увеличились на </a:t>
            </a:r>
          </a:p>
          <a:p>
            <a:pPr lvl="0"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348 495,3 тыс. рублей или на 16,7%;</a:t>
            </a:r>
          </a:p>
          <a:p>
            <a:pPr lvl="0"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безвозмездные поступления зачислены в сумме 2 226 544,8 тыс. рублей, безвозмездные поступления уменьшились </a:t>
            </a:r>
          </a:p>
          <a:p>
            <a:pPr lvl="0"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на 27 948,7 тыс. рублей или на 1,2%.</a:t>
            </a:r>
          </a:p>
        </p:txBody>
      </p:sp>
    </p:spTree>
    <p:extLst>
      <p:ext uri="{BB962C8B-B14F-4D97-AF65-F5344CB8AC3E}">
        <p14:creationId xmlns:p14="http://schemas.microsoft.com/office/powerpoint/2010/main" val="30552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845971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План по налоговым доходам выполнен 106,6% (план 1 396 793,8 тыс. рублей, исполнено 1 489 472,1 тыс. рублей), сверх плана поступило 92 678,3 тыс. рублей. 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По сравнению с 2023 годом поступление увеличилось на 323 511,7 тыс. рублей (за 2023 год поступило 1 165 960,4 тыс. рублей).  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Доля налоговых доходов составляет 91,7% от общего объема собственных доходов бюджета.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Основным доходным источником районного бюджета является налог на доходы физических лиц, его доля в объеме налоговых и неналоговых доходов составила 69,3%.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4948014"/>
            <a:ext cx="604664" cy="113250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15731762"/>
              </p:ext>
            </p:extLst>
          </p:nvPr>
        </p:nvGraphicFramePr>
        <p:xfrm>
          <a:off x="0" y="1569356"/>
          <a:ext cx="5217667" cy="280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105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налоговых доходов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2024 год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сравнению с 2023 годом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853117" y="3056738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1547664" y="3056738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ая выноска 22"/>
          <p:cNvSpPr/>
          <p:nvPr/>
        </p:nvSpPr>
        <p:spPr>
          <a:xfrm>
            <a:off x="5100476" y="1430746"/>
            <a:ext cx="3864012" cy="3602177"/>
          </a:xfrm>
          <a:prstGeom prst="wedgeRectCallout">
            <a:avLst>
              <a:gd name="adj1" fmla="val -52834"/>
              <a:gd name="adj2" fmla="val -43130"/>
            </a:avLst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2023 годом поступление увеличилось на 245 935,7 тыс. рублей. Рост поступлений связан с увеличением норматива отчисления налога в бюджет ВМР на 1,72% (2023 год – 34,66%, 2024 год -  36,38%) и за счет увеличения поступлений налога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(тем роста составил 236,5%); налога на доходы физических лиц части суммы налога, превышающей 650 000 рублей, относящейся к части налоговой базы, превышающей 5 000 000 рублей (тем роста составил 155,6%) и налога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 (тем роста составил 146,9%). </a:t>
            </a:r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 объеме налоговых и неналоговых доходов 69,3%.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Поступление по сравнению с 2023 годом увеличилось на 2 331,4 тыс. рублей. </a:t>
            </a:r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 объеме налоговых и неналоговых доходов 0,8%. 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2023 годом  поступление увеличилось на 52 559,0 тыс. рублей.  </a:t>
            </a:r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 объеме налоговых и неналоговых доходов 19,2%. 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ЕНВД: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2021 года данный налог отменен. Фактически поступает недоимка прошлых лет, в 2024 году поступила 118,1 тыс. рублей.  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ЕСХ: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2023 годом  поступление увеличилось на 316,0 тыс. рублей в связи с поступлением задолженности за 2022 год.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2023 годом  поступление увеличилось на 8 228,8 тыс. рублей в связи с переносом срока уплаты налога за 2023 год на январь 2024 года. </a:t>
            </a:r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  объеме налоговых и неналоговых доходов составила 0,8%.</a:t>
            </a: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Госпошлина: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2023 годом поступление увеличилось на 13 487,8 тыс. рублей  за счет увеличения поступлений госпошлины по делам, рассматриваемым в судах общей юрисдикции, мировыми судьями. </a:t>
            </a:r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  объеме налоговых и неналоговых доходов составила 1,6%.</a:t>
            </a: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3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8" y="845299"/>
            <a:ext cx="881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по неналоговым доходам в целом выполнен 117,8% (план 114 727,0 тыс. рублей, исполнено 135 134,9 тыс. рублей), 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 плана поступило 20 407,9 тыс. рублей. 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поступление увеличилось на 24 983,6 тыс. рублей (за 2023 год поступило 110 151,3 тыс. рублей). </a:t>
            </a:r>
          </a:p>
          <a:p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неналоговых доходов составляет 8,3% от общего объема собственных доходов бюджета.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91711157"/>
              </p:ext>
            </p:extLst>
          </p:nvPr>
        </p:nvGraphicFramePr>
        <p:xfrm>
          <a:off x="35497" y="1491630"/>
          <a:ext cx="5184576" cy="30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7044" y="4861261"/>
            <a:ext cx="504056" cy="288032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неналоговых доходов районного бюджета </a:t>
            </a:r>
          </a:p>
          <a:p>
            <a:pPr lvl="0"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</a:t>
            </a:r>
            <a:r>
              <a:rPr lang="ru-RU" sz="1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2024 год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сравнению с 2023 годом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1043608" y="2931790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ая выноска 5"/>
          <p:cNvSpPr/>
          <p:nvPr/>
        </p:nvSpPr>
        <p:spPr>
          <a:xfrm>
            <a:off x="5183239" y="1278784"/>
            <a:ext cx="3888431" cy="3672408"/>
          </a:xfrm>
          <a:prstGeom prst="wedgeRectCallout">
            <a:avLst>
              <a:gd name="adj1" fmla="val -56378"/>
              <a:gd name="adj2" fmla="val -44827"/>
            </a:avLst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50" b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имущества, находящегося в государственной и муниципальной собственности (доля в сумме налоговых и неналоговых доходов 4,6%), поступило 75 298,7 тыс. рублей (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поступление увеличилось на 16 379,1 тыс. рублей):</a:t>
            </a:r>
          </a:p>
          <a:p>
            <a:pPr marL="171450" indent="-171450" algn="just">
              <a:buFontTx/>
              <a:buChar char="-"/>
            </a:pP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доходы, получаемые в виде арендной платы за земельные участки составили 72 701,2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сдачи в аренду имущества составили 300,5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по соглашениям об установлении сервитута в отношении земельных участков, находящихся в муниципальной собственности 14,6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публичный сервитут в отношении земельных участков, находящихся в муниципальной собственности 3,9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доходы от использования имущества 2 278,5 тыс. рублей. </a:t>
            </a:r>
          </a:p>
          <a:p>
            <a:pPr algn="just"/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при пользовании природными ресурсами (доля в сумме налоговых и неналоговых доходах 0.2%), поступило 2 994,0 тыс. рублей, 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поступление уменьшилось на 603,1 тыс. рублей. </a:t>
            </a:r>
          </a:p>
          <a:p>
            <a:pPr algn="just"/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доходы от оказания платных услуг или компенсации затрат бюджетов (доля в сумме налоговых и неналоговых доходов 0.02%), поступило 366,8 тыс. рублей, </a:t>
            </a:r>
          </a:p>
          <a:p>
            <a:pPr algn="just"/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поступление уменьшилось на 400,6 тыс. рублей. </a:t>
            </a:r>
          </a:p>
          <a:p>
            <a:pPr algn="just"/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материальных и нематериальных активов (доля в сумме налоговых и неналоговых доходов 3%), поступило 48 469,3 тыс. рублей (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поступление увеличилось на 3 952,7 тыс. рублей):</a:t>
            </a:r>
          </a:p>
          <a:p>
            <a:pPr algn="just"/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имущества составили 1 990,9 тыс. рублей; </a:t>
            </a:r>
          </a:p>
          <a:p>
            <a:pPr algn="just"/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доходы от продажи земельных участков составили 34 935,9 тыс. рублей.;</a:t>
            </a:r>
          </a:p>
          <a:p>
            <a:pPr algn="just"/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плата за увеличение площади земельных участков  составила 11 542,5 тыс. рублей.</a:t>
            </a:r>
          </a:p>
          <a:p>
            <a:pPr algn="just"/>
            <a:r>
              <a:rPr lang="ru-RU" sz="75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 (доля в сумме  налоговых и неналоговых доходов составила 0,5%)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поступило 8 006,1 тыс. рублей., по сравнению с 2023 годом поступление увеличилось на 5 655,9 тыс. рублей.</a:t>
            </a:r>
          </a:p>
          <a:p>
            <a:pPr algn="just"/>
            <a:r>
              <a:rPr lang="ru-RU" sz="7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неналоговые доходы 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не поступали.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7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100392" y="4724669"/>
            <a:ext cx="770384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843558"/>
            <a:ext cx="6840760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2024 году в районный бюджет Волховского муниципального района поступило безвозмездных поступлений 2 250 987,0 тыс. рублей при плане 2 259 985,7 тыс. рублей или 98,5%.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255" y="1690113"/>
            <a:ext cx="1190646" cy="1025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ОБЛАСТНОГО И ФЕДЕРАЛЬНОГО БЮДЖЕТА 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2 247 478,4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90537" y="1671206"/>
            <a:ext cx="1065215" cy="1053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БЮДЖЕТА МО ГОРОД ВОЛХОВ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72364" y="1713642"/>
            <a:ext cx="1236341" cy="1031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БЮДЖЕТОВ ГОРОДСКИХ И СЕЛЬСКИХ ПОСЕЛЕНИЙ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3 308,6 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37304" y="1701196"/>
            <a:ext cx="1335128" cy="31103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бюджетами бюджетной системы и организациями остатков субсидий, субвенций и иных МБТ, имеющих целевое назначение, прошлых лет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9 645,9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30924" y="1701196"/>
            <a:ext cx="1016536" cy="26920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остатков субсидий, субвенций и иных МБТ, имеющих целевое назначение, прошлых лет в ОБ</a:t>
            </a:r>
          </a:p>
          <a:p>
            <a:pPr marL="171450" indent="-171450" algn="ctr">
              <a:buFontTx/>
              <a:buChar char="-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35 563,1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48264" y="1480542"/>
            <a:ext cx="0" cy="18471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V="1">
            <a:off x="1034275" y="1455496"/>
            <a:ext cx="7326381" cy="2669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3082" y="1474596"/>
            <a:ext cx="0" cy="19661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51720" y="1496380"/>
            <a:ext cx="0" cy="1931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3131840" y="1478081"/>
            <a:ext cx="0" cy="20843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8360656" y="1496380"/>
            <a:ext cx="0" cy="17792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274252" y="2891321"/>
            <a:ext cx="1177177" cy="4313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210 644,1  тыс. рублей (100%)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67646" y="3422230"/>
            <a:ext cx="1190644" cy="4247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201 294,8 тыс. рублей (96,8%)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80860" y="3946517"/>
            <a:ext cx="1190644" cy="407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1 834 735,2 тыс. рублей (99.9%)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80860" y="4453834"/>
            <a:ext cx="1177430" cy="407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МБТ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804,3 тыс. рублей (100%)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71567" y="2904458"/>
            <a:ext cx="1084187" cy="19571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соглашениями (КСО)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 тыс. рублей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761728" y="4237561"/>
            <a:ext cx="1272254" cy="6240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КСО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514,7 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23478"/>
            <a:ext cx="835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доходов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безвозмездным поступлениям за 2024 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761727" y="2886039"/>
            <a:ext cx="1272255" cy="1264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формирование, исполнение и финансовый контроль за исполнением бюджетов поселений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2 793,9 тыс.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67200" y="1701197"/>
            <a:ext cx="1665485" cy="1405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ГОСУДАРСТВЕННЫХ ОРГАНИЗАЦИЙ  (ГБУ ДО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Ладога»)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975,0 тыс. рублей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98F7E89-8C2C-463F-A945-AD072A616717}"/>
              </a:ext>
            </a:extLst>
          </p:cNvPr>
          <p:cNvCxnSpPr/>
          <p:nvPr/>
        </p:nvCxnSpPr>
        <p:spPr>
          <a:xfrm>
            <a:off x="5112203" y="1496380"/>
            <a:ext cx="0" cy="1931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02E5FFF-68DD-49EF-B337-709E8DB56E09}"/>
              </a:ext>
            </a:extLst>
          </p:cNvPr>
          <p:cNvSpPr/>
          <p:nvPr/>
        </p:nvSpPr>
        <p:spPr>
          <a:xfrm>
            <a:off x="4327810" y="3341300"/>
            <a:ext cx="1616269" cy="15353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НЕГОСУДАРСТВЕННЫХ ОРГАНИЗАЦИЙ (благотворительные пожертвования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«Апатит»)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500,0 тыс. рублей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E3B75A8-A193-4473-A309-2C83DB826761}"/>
              </a:ext>
            </a:extLst>
          </p:cNvPr>
          <p:cNvCxnSpPr>
            <a:cxnSpLocks/>
          </p:cNvCxnSpPr>
          <p:nvPr/>
        </p:nvCxnSpPr>
        <p:spPr>
          <a:xfrm>
            <a:off x="4150591" y="1504336"/>
            <a:ext cx="0" cy="223814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8FF5D76-EE33-47E9-B532-A2EF9A4F08A9}"/>
              </a:ext>
            </a:extLst>
          </p:cNvPr>
          <p:cNvCxnSpPr>
            <a:cxnSpLocks/>
          </p:cNvCxnSpPr>
          <p:nvPr/>
        </p:nvCxnSpPr>
        <p:spPr>
          <a:xfrm flipH="1">
            <a:off x="4139954" y="3723878"/>
            <a:ext cx="1878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4813592"/>
            <a:ext cx="794574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95486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 </a:t>
            </a:r>
          </a:p>
          <a:p>
            <a:pPr algn="ctr"/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расходной части </a:t>
            </a:r>
          </a:p>
          <a:p>
            <a:pPr algn="ctr"/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районного бюджета </a:t>
            </a:r>
          </a:p>
          <a:p>
            <a:pPr algn="ctr"/>
            <a:r>
              <a:rPr lang="ru-RU" sz="28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муниципального  района</a:t>
            </a:r>
          </a:p>
          <a:p>
            <a:pPr algn="ctr"/>
            <a:r>
              <a:rPr lang="ru-RU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за 2024 год</a:t>
            </a:r>
          </a:p>
        </p:txBody>
      </p:sp>
      <p:pic>
        <p:nvPicPr>
          <p:cNvPr id="15" name="Picture 10" descr="C:\Users\brovtsina\Desktop\DSC06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1160" cy="25185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942E608F-3508-4FCE-96E7-77F7B4AD61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840402"/>
            <a:ext cx="4680520" cy="227035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FCBD1686-1C2C-48F4-B233-3F18138410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541"/>
            <a:ext cx="3051160" cy="26249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671089"/>
            <a:ext cx="820688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80748" y="1005090"/>
            <a:ext cx="243845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План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3 912 978,9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8204" y="1005090"/>
            <a:ext cx="211164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Факт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3 803 587,5 тыс. рублей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7730" y="1005090"/>
            <a:ext cx="237626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% исполнения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Cambria" panose="02040503050406030204" pitchFamily="18" charset="0"/>
              </a:rPr>
              <a:t>97,2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547664" y="1396967"/>
          <a:ext cx="6552728" cy="35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85807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 расходной части районного бюджета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2024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11560" y="693163"/>
            <a:ext cx="7992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реализовано 13 муниципальных программ Волховского муниципального района </a:t>
            </a:r>
          </a:p>
          <a:p>
            <a:pPr algn="ctr"/>
            <a:r>
              <a:rPr lang="ru-RU" sz="11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Исполнение: 3 173 046,4 тыс. рублей (или 97.9%), план – 3 240 853,0 тыс. рублей.  Удельный вес 83,%.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4833127"/>
            <a:ext cx="398590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8388"/>
            <a:ext cx="8136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Муниципальные программы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района,  реализованные в 2024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131590"/>
          <a:ext cx="8136903" cy="37809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04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b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</a:t>
                      </a:r>
                      <a:b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исполнения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общей сумме программных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«Обеспечение устойчивого функционирования и развития транспортной системы, дорожной, коммунальной и инженерной инфраструктуры и повышение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62 239,9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50 277,4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«Обеспечение качественным жильем граждан на территории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87 872,8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820 812,6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«Управление муниципальными финансами и муниципальным долгом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242 498,5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242 221,0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культуры в Волховском муниципальном районе»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158 367,8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156 501,0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физической культуры и спорта в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5 035,4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4 671,4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«Современное образование в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2 417 323,0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2 385 686,4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«Молодежь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1 520,0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1 509,0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сельского хозяйства 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196 598,4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192 252,4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«Стимулирование экономической активности в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9 725,5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2 060,3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малого, среднего бизнеса и потребительского рынка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5 891,8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5 486,5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«Безопасность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41 416,7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39 499,9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«Устойчивое общественное развитие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9 363,2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9 068,5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ВМР «Мероприятия по ликвидации борщевик Сосновского на территории муниципальных образований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 по муниципальным программам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3 240 853,0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3 173 046,4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97.9</a:t>
                      </a:r>
                    </a:p>
                  </a:txBody>
                  <a:tcPr marL="14861" marR="14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251521" y="843558"/>
          <a:ext cx="7128792" cy="394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515966"/>
            <a:ext cx="909464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965"/>
            <a:ext cx="8758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муниципальных программ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в 2024 году</a:t>
            </a:r>
          </a:p>
        </p:txBody>
      </p:sp>
      <p:pic>
        <p:nvPicPr>
          <p:cNvPr id="2050" name="Picture 2" descr="C:\Users\brovtsina\Desktop\презентация фото исп2020\images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46" y="710740"/>
            <a:ext cx="23526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348611" cy="278712"/>
          </a:xfrm>
        </p:spPr>
        <p:txBody>
          <a:bodyPr/>
          <a:lstStyle/>
          <a:p>
            <a:fld id="{4F4BF4F5-2EB4-4543-8F60-B24D31E31C42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2880" y="1414985"/>
            <a:ext cx="8421567" cy="261608"/>
            <a:chOff x="64440" y="1242326"/>
            <a:chExt cx="7156235" cy="328092"/>
          </a:xfrm>
        </p:grpSpPr>
        <p:sp>
          <p:nvSpPr>
            <p:cNvPr id="12" name="TextBox 11"/>
            <p:cNvSpPr txBox="1"/>
            <p:nvPr/>
          </p:nvSpPr>
          <p:spPr>
            <a:xfrm>
              <a:off x="64440" y="1259834"/>
              <a:ext cx="1343293" cy="27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43902" y="1242326"/>
              <a:ext cx="1676773" cy="32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60" y="964196"/>
            <a:ext cx="5762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(РБ) – 50 277,4 тыс. рублей  (План – 62 239,9 тыс. рублей) или 80,8%.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91630"/>
            <a:ext cx="165618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Tx/>
              <a:buChar char="-"/>
            </a:pPr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23" y="49589"/>
            <a:ext cx="9050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 Исполнение муниципальной программы ВМР 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"Обеспечение устойчивого функционирования и развития транспортной системы, дорожной, коммунальной и инженерной инфраструктуры и повышение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районе"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924" y="1222417"/>
            <a:ext cx="4626114" cy="1937164"/>
          </a:xfrm>
          <a:prstGeom prst="roundRect">
            <a:avLst>
              <a:gd name="adj" fmla="val 35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на территории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lvl="0"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11 412,4 тыс. рублей или 88,9% (РБ)</a:t>
            </a:r>
          </a:p>
          <a:p>
            <a:pPr lvl="0"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в форме иных МБТ:</a:t>
            </a:r>
          </a:p>
          <a:p>
            <a:pPr marL="171450" lvl="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замену светильников уличного освещения на энергосберегающие, в том числе ремонт сопутствующего оборудования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396,9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СП);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электроэнергии за уличное освещение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6 575,5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Бережковское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Пашское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расходов по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энергосервисным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контрактам, заключенным муниципальными образованиями на  модернизацию системы (уличного) освещения 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2 042,5 тыс. руб.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СП);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осуществление технического присоединения к электрическим сетям линий уличного освещения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2 397,5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.(МО Пашское СП)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24" y="3203689"/>
            <a:ext cx="4626114" cy="187902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9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«Поддержание устойчивой работы объектов коммунальной и инженерной инфраструктуры»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4 682,0 </a:t>
            </a:r>
            <a:r>
              <a:rPr lang="ru-RU" sz="9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98,4% (РБ)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разрешения СЗУ Ростехнадзора по объектам жилого фонда, находящегося в собственности Волховского муниципального района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500,0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иных МБТ направлено 4 182,0 тыс. руб.:</a:t>
            </a:r>
          </a:p>
          <a:p>
            <a:pPr marL="171450" lvl="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обеспечению устойчивого функционирования объектов теплоснабжения на территории Ленинградской области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3 259,6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Вындиноостровское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Иссадское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СП)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коммунальных объектов, в том числе обеспечение их функционирования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304,9 тыс. руб.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Потанинское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СП)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разрешения СЗУ Ростехнадзора на допуск в эксплуатацию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теплопотребляющих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по объектам культуры, находящимся в собственности поселений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617,5 тыс. руб.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Пашское СП)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>
              <a:buFontTx/>
              <a:buChar char="-"/>
            </a:pP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4344" y="1222418"/>
            <a:ext cx="1911891" cy="1936248"/>
          </a:xfrm>
          <a:prstGeom prst="roundRect">
            <a:avLst>
              <a:gd name="adj" fmla="val 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автомобильных дорог общего пользования и объектов дорожного хозяйства на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межпоселенческих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территориях» 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7 030,2 </a:t>
            </a:r>
            <a:r>
              <a:rPr lang="ru-RU" sz="9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72,8% (РБ)</a:t>
            </a:r>
          </a:p>
          <a:p>
            <a:pPr lvl="0"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на: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паспортизацию дорог общего пользования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88,0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lvl="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комплекса мер по содержанию действующей улично-дорожной сети и искусственных дорожных сооружений </a:t>
            </a:r>
          </a:p>
          <a:p>
            <a:pPr lvl="0" algn="ctr"/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6 942,2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4344" y="3203689"/>
            <a:ext cx="1918857" cy="1856807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Муниципальный проект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«Ликвидация мест несанкционированного размещения отходов и озеленение на территории Волховского муниципального района» 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4 509,6 тыс. руб. или 94,9% (РБ)</a:t>
            </a:r>
          </a:p>
          <a:p>
            <a:pPr lvl="0"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в форме иных МБТ: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мероприятия по ликвидации мест несанкционированного размещения отходов и озеленение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7541" y="1005090"/>
            <a:ext cx="2012931" cy="4057240"/>
          </a:xfrm>
          <a:prstGeom prst="roundRect">
            <a:avLst>
              <a:gd name="adj" fmla="val 26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</a:rPr>
              <a:t>5. Отраслевой проект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</a:rPr>
              <a:t>«Обеспечение надежности и качества снабжения населения и организаций Ленинградской области электрической и тепловой энергией» </a:t>
            </a:r>
          </a:p>
          <a:p>
            <a:pPr algn="ctr"/>
            <a:r>
              <a:rPr lang="ru-RU" sz="900" b="1" u="sng" dirty="0">
                <a:solidFill>
                  <a:srgbClr val="FF0000"/>
                </a:solidFill>
              </a:rPr>
              <a:t>22 643,2 </a:t>
            </a:r>
            <a:r>
              <a:rPr lang="ru-RU" sz="900" b="1" u="sng" dirty="0" err="1">
                <a:solidFill>
                  <a:srgbClr val="FF0000"/>
                </a:solidFill>
              </a:rPr>
              <a:t>тыс.руб</a:t>
            </a:r>
            <a:r>
              <a:rPr lang="ru-RU" sz="900" b="1" u="sng" dirty="0">
                <a:solidFill>
                  <a:srgbClr val="FF0000"/>
                </a:solidFill>
              </a:rPr>
              <a:t>. или 74,9%</a:t>
            </a:r>
          </a:p>
          <a:p>
            <a:pPr algn="ct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</a:rPr>
              <a:t>На оплату контракта 2022 года на выполнение работ по корректировке ПСД по объекту «Реконструкция газовой котельной с устройством системы обеспечения резервным топливом по адресу: </a:t>
            </a:r>
            <a:r>
              <a:rPr lang="ru-RU" sz="800" i="1" dirty="0" err="1">
                <a:solidFill>
                  <a:schemeClr val="accent1">
                    <a:lumMod val="50000"/>
                  </a:schemeClr>
                </a:solidFill>
              </a:rPr>
              <a:t>г.Волхов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</a:rPr>
              <a:t>, Кировский </a:t>
            </a:r>
            <a:r>
              <a:rPr lang="ru-RU" sz="800" i="1" dirty="0" err="1">
                <a:solidFill>
                  <a:schemeClr val="accent1">
                    <a:lumMod val="50000"/>
                  </a:schemeClr>
                </a:solidFill>
              </a:rPr>
              <a:t>пр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</a:rPr>
              <a:t>, д.20» </a:t>
            </a:r>
          </a:p>
          <a:p>
            <a:pPr algn="ctr"/>
            <a:r>
              <a:rPr lang="ru-RU" sz="800" b="1" i="1" dirty="0">
                <a:solidFill>
                  <a:schemeClr val="accent1">
                    <a:lumMod val="50000"/>
                  </a:schemeClr>
                </a:solidFill>
              </a:rPr>
              <a:t>1 240,0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форме иных МБТ направлено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21 403,2 тыс. руб.: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обеспечению устойчивого функционирования объектов теплоснабжения на территории ЛО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2 217,0 тыс. руб.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Вындиноостровское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Колчановское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Потанинское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Селивановское СП);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капитальное строительство (реконструкцию) объектов теплоэнергетики, включая ПИР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19 186,2 тыс. руб.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Бережковское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Иссадское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Колчановское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Кисельнинское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Усадищенское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5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038823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Разработчиком презентации </a:t>
            </a:r>
          </a:p>
          <a:p>
            <a:pPr algn="ctr"/>
            <a:r>
              <a:rPr lang="ru-RU" sz="1200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«Бюджет для граждан по годовому отчету об исполнении бюджета Волховского муниципального района за 2024 год» является Комитет финансов Волховского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43338" y="1688890"/>
            <a:ext cx="37296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открытости и прозрачности бюджетного процесса является одним из ключевых направлений деятельности органов местного самоуправления.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641" y="101464"/>
            <a:ext cx="43600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«Бюджет для граждан» </a:t>
            </a:r>
          </a:p>
          <a:p>
            <a:pPr algn="ctr"/>
            <a:r>
              <a:rPr lang="ru-RU" sz="13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на основании годового отчета об исполнении бюджета Волховского муниципального района за 2024 год</a:t>
            </a:r>
            <a:r>
              <a:rPr lang="ru-RU" sz="13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доступной гражданам форме (в форме презентации) и раскрывает информацию об исполнении бюджета.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860327" y="4603076"/>
            <a:ext cx="960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CBA0616-39DC-4475-B999-3C609F71F54F}" type="slidenum">
              <a:rPr lang="ru-RU" sz="1200"/>
              <a:pPr algn="r"/>
              <a:t>2</a:t>
            </a:fld>
            <a:endParaRPr lang="ru-RU" sz="1200" dirty="0"/>
          </a:p>
        </p:txBody>
      </p:sp>
      <p:pic>
        <p:nvPicPr>
          <p:cNvPr id="10" name="Рисунок 9" descr="https://kurumkanskij-r81.gosweb.gosuslugi.ru/netcat_files/159/1522/byudzhe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2704"/>
            <a:ext cx="3766056" cy="14037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D1854300-8980-4F91-9624-C020F40261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37624"/>
            <a:ext cx="2592287" cy="251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CD7CA8-39FF-497F-B8DB-E64ABD5E8C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" y="1437624"/>
            <a:ext cx="2592287" cy="25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3DE859-EFF6-4611-BB07-FCDB75965348}"/>
              </a:ext>
            </a:extLst>
          </p:cNvPr>
          <p:cNvSpPr/>
          <p:nvPr/>
        </p:nvSpPr>
        <p:spPr>
          <a:xfrm>
            <a:off x="5328530" y="2648710"/>
            <a:ext cx="372960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для граждан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содержащий основные сведения отчета об исполнении бюджета Волховского муниципального района за 2024 год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открытой и понятной гражданам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5250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4887665"/>
            <a:ext cx="517138" cy="168497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996" y="954475"/>
            <a:ext cx="685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80 812,6 тыс. рублей или 92% (план 87 872,8 тыс. рублей) за счет средств ФБ  и ОБ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23478"/>
            <a:ext cx="83756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«Обеспечение качественным жильем граждан на территории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района»</a:t>
            </a: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1347614"/>
            <a:ext cx="3607569" cy="2031327"/>
          </a:xfrm>
          <a:prstGeom prst="roundRect">
            <a:avLst>
              <a:gd name="adj" fmla="val 111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Комплекс процессных мероприятий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«Улучшение жилищных условий отдельных категорий граждан и выполнение государственных обязательств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по обеспечению жильем отдельных категорий граждан»</a:t>
            </a:r>
          </a:p>
          <a:p>
            <a:pPr algn="ctr"/>
            <a:endParaRPr lang="ru-RU" sz="10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Средства направлены на осуществление полномочий в сфере жилищных отношений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</a:rPr>
              <a:t>279,1 тыс. рублей или 97,1% от плана (ОБ)</a:t>
            </a:r>
            <a:r>
              <a:rPr lang="ru-RU" sz="1000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i="1" dirty="0">
                <a:solidFill>
                  <a:srgbClr val="002060"/>
                </a:solidFill>
              </a:rPr>
              <a:t>  </a:t>
            </a:r>
            <a:endParaRPr lang="ru-RU" sz="900" i="1" dirty="0">
              <a:solidFill>
                <a:srgbClr val="002060"/>
              </a:solidFill>
            </a:endParaRPr>
          </a:p>
          <a:p>
            <a:pPr algn="ctr"/>
            <a:endParaRPr lang="ru-RU" sz="900" i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sosnovosti.ru/wp-content/uploads/2020/12/1c6f92071b8c4d7a22d4aa23c68d47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28" y="3549449"/>
            <a:ext cx="2718796" cy="13618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AutoShape 2" descr="https://tatarstan.ru/file/news/1241_n2183810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atarstan.ru/file/news/1241_n2183810_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3" y="3549449"/>
            <a:ext cx="2559748" cy="13586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1E4B8D89-C7A5-4417-8454-FE9250FBC834}"/>
              </a:ext>
            </a:extLst>
          </p:cNvPr>
          <p:cNvSpPr/>
          <p:nvPr/>
        </p:nvSpPr>
        <p:spPr>
          <a:xfrm>
            <a:off x="4283967" y="1347613"/>
            <a:ext cx="4315171" cy="203132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Отраслевой проект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«Улучшение жилищных условий и обеспечение жильем отдельных категорий граждан»</a:t>
            </a:r>
          </a:p>
          <a:p>
            <a:pPr algn="ctr"/>
            <a:endParaRPr lang="ru-RU" sz="10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Средства направлены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</a:rPr>
              <a:t>80 533,5 тыс. рублей или 91,9% от плана, </a:t>
            </a:r>
            <a:r>
              <a:rPr lang="ru-RU" sz="1000" i="1" dirty="0">
                <a:solidFill>
                  <a:srgbClr val="002060"/>
                </a:solidFill>
              </a:rPr>
              <a:t>в том числе:</a:t>
            </a: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- за счет средств федерального бюджета 462,4 тыс. рублей,</a:t>
            </a:r>
            <a:endParaRPr lang="ru-RU" sz="900" i="1" dirty="0">
              <a:solidFill>
                <a:srgbClr val="002060"/>
              </a:solidFill>
            </a:endParaRPr>
          </a:p>
          <a:p>
            <a:pPr algn="ctr"/>
            <a:r>
              <a:rPr kumimoji="0" lang="ru-RU" sz="10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за счет средств областного бюджета 80 071,1 тыс. рублей.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Приобретено 29 квартир детям-сиротам.</a:t>
            </a:r>
            <a:endParaRPr lang="ru-RU" sz="900" i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85C7000-5291-465A-909D-ACE283D1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00" y="3531752"/>
            <a:ext cx="2559748" cy="14401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388640" cy="201836"/>
          </a:xfrm>
        </p:spPr>
        <p:txBody>
          <a:bodyPr/>
          <a:lstStyle/>
          <a:p>
            <a:fld id="{4F4BF4F5-2EB4-4543-8F60-B24D31E31C42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973" y="1306642"/>
            <a:ext cx="2177819" cy="3709094"/>
          </a:xfrm>
          <a:prstGeom prst="roundRect">
            <a:avLst>
              <a:gd name="adj" fmla="val 71"/>
            </a:avLst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«Выравнивание бюджетной обеспеченности муниципальных образований  городских и сельских поселений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Волховского муниципального района»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242 111,0 тыс. рублей (100%), в том числе:</a:t>
            </a:r>
          </a:p>
          <a:p>
            <a:pPr algn="ctr"/>
            <a:endParaRPr lang="ru-RU" sz="1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 184 677,4 тыс. рублей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РБ 57 433,6 тыс. рублей</a:t>
            </a:r>
          </a:p>
          <a:p>
            <a:pPr algn="ctr"/>
            <a:endParaRPr lang="ru-RU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осуществление отдельных </a:t>
            </a:r>
            <a:r>
              <a:rPr lang="ru-RU" sz="1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госполномочий</a:t>
            </a:r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 по расчету и предоставлению дотаций на выравнивание бюджетной обеспеченности поселений </a:t>
            </a:r>
          </a:p>
          <a:p>
            <a:pPr algn="ctr"/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предоставление дотаций на выравнивание бюджетной обеспеченности</a:t>
            </a: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4621" y="1302105"/>
            <a:ext cx="2177819" cy="213374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публичности бюджета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110,0  тыс. рублей (100%) (РБ)</a:t>
            </a:r>
          </a:p>
          <a:p>
            <a:pPr algn="ctr"/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развитие и поддержку информационных технологий, обеспечивающих бюджетный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974" y="945311"/>
            <a:ext cx="8010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242 221,0 </a:t>
            </a:r>
            <a:r>
              <a:rPr lang="ru-RU" sz="1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(99.9%), из них ОБ – 184 677,4 </a:t>
            </a:r>
            <a:r>
              <a:rPr lang="ru-RU" sz="1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РБ – 57 543,6 </a:t>
            </a:r>
            <a:r>
              <a:rPr lang="ru-RU" sz="1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973" y="127764"/>
            <a:ext cx="8010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муниципальными финансами и муниципальным долгом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Волховского муниципального района»</a:t>
            </a:r>
          </a:p>
        </p:txBody>
      </p:sp>
      <p:pic>
        <p:nvPicPr>
          <p:cNvPr id="11" name="Рисунок 10" descr="https://www.thekeyperu.com/wp-content/uploads/2020/02/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3178719"/>
            <a:ext cx="3096345" cy="18013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Рисунок 11" descr="https://altai.tpprf.ru/upload/iblock/003/003c6a6ee9e260792a4a64b2405a96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18" y="1307094"/>
            <a:ext cx="3088748" cy="16391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708DBA-184C-4EA5-BF45-CC8434152B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55333"/>
            <a:ext cx="2376264" cy="14247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38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80015" y="941644"/>
            <a:ext cx="8640457" cy="3862623"/>
            <a:chOff x="164627" y="1358572"/>
            <a:chExt cx="7341601" cy="5150163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178762" y="3788923"/>
              <a:ext cx="5430775" cy="1169553"/>
            </a:xfrm>
            <a:prstGeom prst="flowChartProcess">
              <a:avLst/>
            </a:pr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165528" y="5098394"/>
              <a:ext cx="5444009" cy="1410341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64627" y="1358572"/>
              <a:ext cx="7341601" cy="2290437"/>
              <a:chOff x="164627" y="1358572"/>
              <a:chExt cx="7341601" cy="2290437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79510" y="1438746"/>
                <a:ext cx="7326718" cy="2210263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4627" y="1358572"/>
                <a:ext cx="7341601" cy="2133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Комплекс процессных мероприятий «Совершенствование материально-технической базы учреждений культуры и сохранение объектов культурного наследия»</a:t>
                </a:r>
                <a:r>
                  <a:rPr lang="ru-RU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9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13 532,7 тыс. рублей  исполнение 100%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709,8 тыс. руб. (РБ) –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ремонтные работы,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673,5 тыс. руб. (РБ) -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укрепление материально-технической базы учреждений культуры,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46,4 тыс. руб.(РБ) -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информатизация и модернизация отрасли «Культура»,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304,5 тыс. руб. (РБ)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иные МБТ на проведение ремонтных работ учреждений культуры поселений Волховского муниципального района (МО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Бережковское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 ремонт сцены МБУКС «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Бережковский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ДК»),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9 134,2 тыс. руб. (РБ) –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иные МБТ на разработку ПСД, проведение обмерных работ и технического обследования зданий (МО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Вындиноостровское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СП, 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Иссадское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СП),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1 157,9 тыс. руб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(ОБ 1 100,0 тыс. руб., РБ 57,9 тыс. руб.) -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поддержку развития общественной инфраструктуры муниципального значения,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1 506,4 тыс. руб. (ОБ – 1 220,8 тыс. руб., РБ – 285,6 тыс. руб.)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на поддержку отрасли культуры (иные МБТ 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Староладожское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  на реализацию социально-культурного проекта «Столица древней Руси» 150,0 тыс.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приобретение музыкальных инструментов и комплектующих к ним МБУДО «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Новоладожская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ДШИ» 637,0 тыс. руб.; комплектование книжных фондов МКУК «Волховская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межпоселенческая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районная библиотека» 719,4 тыс. руб.</a:t>
                </a:r>
                <a:endParaRPr lang="ru-RU" sz="1000" i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00252" y="3788924"/>
              <a:ext cx="5408384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Комплекс процессных мероприятий </a:t>
              </a:r>
              <a:r>
                <a:rPr lang="ru-RU" sz="9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«Сохранение и развитие народной культуры и самодеятельного творчества»      </a:t>
              </a:r>
            </a:p>
            <a:p>
              <a:pPr algn="ctr"/>
              <a:r>
                <a:rPr lang="ru-RU" sz="9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3 248,8 тыс. рублей (РБ) исполнение 85,7%  </a:t>
              </a:r>
              <a:endPara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307,6 тыс. руб. (РБ) -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и проведение конкурсных, выставочных и культурно-массовых мероприятий, </a:t>
              </a: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42,4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выявление и поддержка молодых дарований,</a:t>
              </a:r>
            </a:p>
            <a:p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1 250,0 тыс. руб. 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на организацию мероприятий в сфере культуры,</a:t>
              </a: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1 648,8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предоставление иных МБТ на организацию и проведение районных мероприятий в сфере культуры.</a:t>
              </a: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627" y="5134291"/>
              <a:ext cx="5444009" cy="1333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Комплекс процессных мероприятий «Поддержка учреждений сферы культуры и искусства и </a:t>
              </a:r>
            </a:p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развитию профессионального уровня работников</a:t>
              </a:r>
            </a:p>
            <a:p>
              <a:pPr algn="ctr"/>
              <a:r>
                <a:rPr lang="ru-RU" sz="9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139 719,5 </a:t>
              </a:r>
              <a:r>
                <a:rPr lang="ru-RU" sz="9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 исполнение 99,1% </a:t>
              </a:r>
              <a:r>
                <a:rPr lang="ru-RU" sz="9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(РБ и ОБ)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3 869,2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обеспечение деятельности МКУК «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Волховская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межпоселенческая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районная библиотека», 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28 277,4 тыс. руб.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- обеспечение выплат стимулирующего характера </a:t>
              </a:r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(МКУК «Волховская МРБ»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 -1 62,5 тыс. руб., РБ – 1 620,5 тыс. руб.; </a:t>
              </a:r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МБТ поселениям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25 036,4 тыс. руб. РБ );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107 572,9 тыс. руб. 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предоставление субсидий на финансовое обеспечение муниципального задания БУ (4 школы искусств).</a:t>
              </a:r>
              <a:endPara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1" y="4756145"/>
            <a:ext cx="502493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73326"/>
            <a:ext cx="91440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 156 501,0 тыс. рублей или 98,8% (план 158 367,8 тыс. рублей) из них: РБ – 152 559,7 тыс. рублей; ОБ 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3 941,3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рублей.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brovtsina\Desktop\d4e47d57de24e2ea476a5c7a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86" y="2890376"/>
            <a:ext cx="2375761" cy="182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943" y="125965"/>
            <a:ext cx="8454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культуры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41269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1033474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97" y="762909"/>
            <a:ext cx="8515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 4 671,4 тыс. рублей или 92,8% (план 5 035,4 тыс. рублей) за счет средств районного бюджета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3163" y="1131590"/>
            <a:ext cx="4834000" cy="151216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-2286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благоприятных условий для развития новых видов спорта»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529,1 тыс. руб. или 90,4%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подготовки и участие сборных команд Волховского муниципального района во всероссийских, международных, областных физкультурных мероприятиях и спортивных соревнованиях среди различных групп населения </a:t>
            </a:r>
            <a:endParaRPr lang="ru-RU" sz="10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6684" y="2750827"/>
            <a:ext cx="4871581" cy="205317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«Популяризация физической культуры и спорта»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4 142,3 тыс. руб. или 93,5%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- 2 010,0 тыс. руб.– организация и проведение районных мероприятий и спортивных соревнований по различным видам спорта,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- 180,0 тыс. руб. – приобретение наградной и спортивной атрибутики, типографической и сувенирной продукции (в связи с отменой некоторых спортивных мероприятий),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- 1 952,3 тыс. руб. – на реализацию мероприятий по внедрению Всероссийского физкультурно-спортивного комплекса «Готов к труду и обороне»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347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5. Исполнение муниципальной программы ВМР «Развитие физической культуры и спорта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pic>
        <p:nvPicPr>
          <p:cNvPr id="14" name="Рисунок 13" descr="https://pro-volhov.ru/wp-content/uploads/2023/09/DSC_0558-1140x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59" y="1131589"/>
            <a:ext cx="1940261" cy="15301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1E7DD0-3889-49BE-8B05-BC11E889B9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4" y="2764067"/>
            <a:ext cx="1940261" cy="19679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7E35DC-B5C1-40B1-86EA-88DFA2ED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" y="2967047"/>
            <a:ext cx="1797617" cy="18369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CD6F3DD-E140-4661-8638-0513F9A5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" y="1079177"/>
            <a:ext cx="1858054" cy="1684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312" y="604502"/>
            <a:ext cx="80515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2 385 686,4 тыс. рублей или 98,7% (план 2 417 323,0 тыс. рублей) из них: </a:t>
            </a:r>
          </a:p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и ОБ – 1 589 051,5 тыс. рублей; РБ – 796 634,9 тыс. рублей.</a:t>
            </a: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4803997"/>
            <a:ext cx="466670" cy="197359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7986"/>
            <a:ext cx="1218083" cy="85184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2660" y="1126895"/>
            <a:ext cx="5801972" cy="1004336"/>
          </a:xfrm>
          <a:prstGeom prst="roundRect">
            <a:avLst>
              <a:gd name="adj" fmla="val 124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Региональный проект «Современная школа»</a:t>
            </a:r>
            <a:endParaRPr lang="ru-RU" sz="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7 009,5 тыс. руб. или 100%, из них:</a:t>
            </a:r>
          </a:p>
          <a:p>
            <a:pPr algn="ctr"/>
            <a:r>
              <a:rPr lang="ru-RU" sz="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6 308,6 тыс. руб. и РБ – 700,9 тыс. руб. 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 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(МОБУ «Волховская СОШ №1», МОБУ «Волховская СОШ №7», МОБУ «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Сясьстройская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СОШ №1)</a:t>
            </a:r>
            <a:endParaRPr lang="ru-RU" sz="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977" y="2185871"/>
            <a:ext cx="5814779" cy="1082044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Региональный проект «Успех каждого ребенка»</a:t>
            </a:r>
            <a:endParaRPr lang="ru-RU" sz="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2 166,7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1 950,0 тыс. руб.,  РБ- 216,7 тыс. руб.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«СОШ №8 города Волхова» 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(ремонт раздевалок и тренерской спортзала, ремонт помещений снарядной и инвентарной спортзала, ремонт коридоров и пожарного выхода спортзала)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79194" y="2281810"/>
            <a:ext cx="1785271" cy="1164744"/>
          </a:xfrm>
          <a:prstGeom prst="roundRect">
            <a:avLst>
              <a:gd name="adj" fmla="val 168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/>
            <a:r>
              <a:rPr lang="ru-RU" sz="800" b="1" dirty="0">
                <a:solidFill>
                  <a:schemeClr val="tx1"/>
                </a:solidFill>
                <a:latin typeface="Times New Roman"/>
                <a:ea typeface="Times New Roman"/>
              </a:rPr>
              <a:t>6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мероприятий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общего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образования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1 146 372,4 тыс. руб. или 99,4%,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853 136,1 тыс. руб.,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293 236,3 тыс.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93807" y="3549622"/>
            <a:ext cx="1770659" cy="1296143"/>
          </a:xfrm>
          <a:prstGeom prst="roundRect">
            <a:avLst>
              <a:gd name="adj" fmla="val 563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/>
            <a:r>
              <a:rPr lang="ru-RU" sz="8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7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Комплекс процессных мероприятий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дополнительного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образования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212 835,4 тыс. руб. или 93,5%,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993,0 тыс. руб.,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211 842,4 тыс. руб.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85846" y="1114223"/>
            <a:ext cx="1785272" cy="109119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  <a:latin typeface="Times New Roman"/>
                <a:ea typeface="Times New Roman"/>
              </a:rPr>
              <a:t>5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мероприятий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дошкольного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886 316,7 тыс. руб. или 99,2%,</a:t>
            </a:r>
            <a:r>
              <a:rPr lang="ru-RU" sz="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609 365,4 тыс. руб., 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276 951,3 тыс.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534" y="3313952"/>
            <a:ext cx="5814778" cy="1082044"/>
          </a:xfrm>
          <a:prstGeom prst="roundRect">
            <a:avLst>
              <a:gd name="adj" fmla="val 106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Региональный проект «Цифровая образовательная среда»</a:t>
            </a:r>
            <a:endParaRPr lang="ru-RU" sz="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35 572,5 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32 015,2 тыс. руб., РБ – 3 557,3 тыс. руб.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обновление материально-технической базы для организации для внедрения цифровой образовательной среды и развития цифровых навыков обучающихся (приобретение проекторов, камер видеонаблюдения, ноутбуков, многофункциональных устройств, телевизоров) для 4 школ (МОБУ «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Гостинопольская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ООШ», МОБУ «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Староладожская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МОБУ «Пашская СОШ», МОБУ «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Иссадская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ООШ») 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Центра цифрового образования детей Ай-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 (МОБУ «СОШ №8 города Волхова»)</a:t>
            </a:r>
          </a:p>
          <a:p>
            <a:pPr algn="ctr"/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34" y="87843"/>
            <a:ext cx="802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17" name="Скругленный прямоугольник 30">
            <a:extLst>
              <a:ext uri="{FF2B5EF4-FFF2-40B4-BE49-F238E27FC236}">
                <a16:creationId xmlns:a16="http://schemas.microsoft.com/office/drawing/2014/main" id="{0BD000BD-782F-4C10-95D7-D94E18AF862B}"/>
              </a:ext>
            </a:extLst>
          </p:cNvPr>
          <p:cNvSpPr/>
          <p:nvPr/>
        </p:nvSpPr>
        <p:spPr>
          <a:xfrm>
            <a:off x="72883" y="4442033"/>
            <a:ext cx="5821429" cy="613624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Региональный проект «Патриотическое воспитание граждан Российской Федерации»</a:t>
            </a:r>
            <a:endParaRPr lang="ru-RU" sz="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3 188,3  тыс. руб. или 100% за счет средств ФБ и ОБ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(должность советников введена в 9 школах)</a:t>
            </a:r>
            <a:endParaRPr lang="ru-RU" sz="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91C91E-BE86-466A-A5FE-0E24139F54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73" y="4370231"/>
            <a:ext cx="1371520" cy="73981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12A24-3A1A-457A-ADDB-84A85AFA562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36" y="3313952"/>
            <a:ext cx="1371520" cy="108204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89481C-BD62-4632-824D-21DAC262BC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54" y="1086498"/>
            <a:ext cx="1355958" cy="11280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D3D1E-D42C-4783-BE1E-F225E4E23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5455" y="2194531"/>
            <a:ext cx="1347016" cy="113284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930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16" y="123478"/>
            <a:ext cx="8541240" cy="72008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6. Исполнение муниципальной программы ВМР</a:t>
            </a:r>
            <a:b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40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Волховском</a:t>
            </a: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муниципальном районе»</a:t>
            </a:r>
            <a:b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92516" y="4836614"/>
            <a:ext cx="648072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216" y="992916"/>
            <a:ext cx="2492567" cy="85815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8.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«Развитие кадрового потенциала социальной сферы»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1 208,2 тыс. руб. или 85,9% РБ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169" y="1965263"/>
            <a:ext cx="2492567" cy="946391"/>
          </a:xfrm>
          <a:prstGeom prst="roundRect">
            <a:avLst>
              <a:gd name="adj" fmla="val 66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9.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«Обеспечение отдыха, оздоровления, занятости детей, подростков и молодежи»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11 858,4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5 203,5 тыс. руб., РБ – 6 654,9 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170" y="3072112"/>
            <a:ext cx="2492566" cy="783004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10.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«Развитие системы оценки качества образования и информационной прозрачности системы образования»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350,0.0 тыс. руб. или 100%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124" y="4015574"/>
            <a:ext cx="2492566" cy="946391"/>
          </a:xfrm>
          <a:prstGeom prst="roundRect">
            <a:avLst>
              <a:gd name="adj" fmla="val 103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11.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«Реализация гарантий для детей-сирот и детей, оставшихся без попечения родителей»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(ОБ) 59 639,4 тыс. руб. или 96,2%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925283"/>
            <a:ext cx="3312368" cy="1154833"/>
          </a:xfrm>
          <a:prstGeom prst="roundRect">
            <a:avLst>
              <a:gd name="adj" fmla="val 186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12. Отраслевой проект «Сохранение и развитие материально-технической базы дошкольного образования»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1 596,1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1 436,5 тыс. руб., РБ – 159,6 тыс. руб.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(ремонт помещений, установка дополнительных камер видеонаблюдения, ремонт крыльца, ремонт сантехники, установка дверных и оконных блоков, установка дополнительного освещения по периметру здания)</a:t>
            </a:r>
          </a:p>
        </p:txBody>
      </p:sp>
      <p:pic>
        <p:nvPicPr>
          <p:cNvPr id="13" name="Рисунок 12" descr="https://vsev-sportcenter.ru/wp-content/uploads/2022/06/kam5ohxfyhtdwrmlshpiuneh1flsp4yigjsacqwtxtpj2siikfr9xoonw-we7oqiqqpvjqgavmabnh36zffeqt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42" y="2393660"/>
            <a:ext cx="2283142" cy="11521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id="{13B8AC28-DED2-4F43-87EC-61575CDF41D1}"/>
              </a:ext>
            </a:extLst>
          </p:cNvPr>
          <p:cNvSpPr/>
          <p:nvPr/>
        </p:nvSpPr>
        <p:spPr>
          <a:xfrm>
            <a:off x="5364088" y="3536991"/>
            <a:ext cx="3312368" cy="1483031"/>
          </a:xfrm>
          <a:prstGeom prst="roundRect">
            <a:avLst>
              <a:gd name="adj" fmla="val 186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13. Отраслевой проект «Сохранение и развитие материально-технической базы общего и дополнительного образования»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17 572,8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15 815,5 тыс. руб., РБ – 1 757,3 тыс. руб.</a:t>
            </a:r>
          </a:p>
          <a:p>
            <a:pPr marL="17145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МТБ организаций общего образования 6 767,1 тыс. руб., (ОБ 6 090,4 тыс. руб., РБ 676,7 тыс. руб.);</a:t>
            </a:r>
          </a:p>
          <a:p>
            <a:pPr marL="17145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МТБ учреждений дополнительного образования 1 404,0 тыс. руб. (ОБ 1 263,6 тыс. руб., РБ 140,4 тыс. руб.);</a:t>
            </a:r>
          </a:p>
          <a:p>
            <a:pPr marL="171450" indent="-171450" algn="ctr">
              <a:buFontTx/>
              <a:buChar char="-"/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 столовых и пищеблоков общеобразовательных организаций 9 401,7 тыс. руб. (ОБ 8 461,5 тыс. руб., РБ 940,0 тыс. руб.)</a:t>
            </a:r>
          </a:p>
        </p:txBody>
      </p:sp>
      <p:pic>
        <p:nvPicPr>
          <p:cNvPr id="3074" name="Picture 2" descr="Кадровый потенциал картинки для презентации">
            <a:extLst>
              <a:ext uri="{FF2B5EF4-FFF2-40B4-BE49-F238E27FC236}">
                <a16:creationId xmlns:a16="http://schemas.microsoft.com/office/drawing/2014/main" id="{C3512695-95F0-417F-A1E1-977A6C62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39" y="843558"/>
            <a:ext cx="2283143" cy="14232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8EC25-FB7B-4AB9-B92C-916ACC24D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939" y="3640036"/>
            <a:ext cx="2283141" cy="13799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609A27-B83E-4D55-8E51-F05F3B9BEED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3181"/>
            <a:ext cx="3312368" cy="133074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86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0653" y="712287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1 509,0 тыс. рублей или 99,3% (план 1 520,0 тыс. рублей), РБ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785996"/>
            <a:ext cx="1084316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Users\brovtsi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9" y="3500503"/>
            <a:ext cx="1939612" cy="1339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148" y="123478"/>
            <a:ext cx="8870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«Молодёжь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2147" y="1049295"/>
            <a:ext cx="3689773" cy="1000976"/>
          </a:xfrm>
          <a:prstGeom prst="roundRect">
            <a:avLst>
              <a:gd name="adj" fmla="val 189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реализации творческих способностей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599,0 тыс. руб. или 98,2%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молодежного образовательного форума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2147" y="2245320"/>
            <a:ext cx="3689773" cy="1118517"/>
          </a:xfrm>
          <a:prstGeom prst="roundRect">
            <a:avLst>
              <a:gd name="adj" fmla="val 43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повышения гражданской активности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300,0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поддержку деятельности молодежных организаций и объединений, молодежных инициатив и развитие волонтерского движения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057" y="3583800"/>
            <a:ext cx="3712863" cy="1118517"/>
          </a:xfrm>
          <a:prstGeom prst="roundRect">
            <a:avLst>
              <a:gd name="adj" fmla="val 192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молодежи в трудоустройстве и адаптации к рынку труда»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240,0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организацию движения школьных и студенческих трудовых отрядов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049295"/>
            <a:ext cx="3164812" cy="946391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молодых семей и пропаганда семейных ценностей»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100,0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реализацию комплекса мер по пропаганде семейных ценностей и поддержке молодых семей (МО Пашское СП)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4" y="2115563"/>
            <a:ext cx="3164813" cy="1241559"/>
          </a:xfrm>
          <a:prstGeom prst="roundRect">
            <a:avLst>
              <a:gd name="adj" fmla="val 9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исторической памяти, гражданско-патриотическое и духовно-нравственное воспитание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150,0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мероприятия по сохранению исторической памяти, гражданско-патриотическое и духовно-нравственное воспитание молодежи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Пашское СП, МО Селивановское СП)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8144" y="3480419"/>
            <a:ext cx="3164812" cy="1223151"/>
          </a:xfrm>
          <a:prstGeom prst="roundRect">
            <a:avLst>
              <a:gd name="adj" fmla="val 7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социально-негативных явлений среди молодежи, предупреждение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120,0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мероприятия по профилактике асоциального поведения в молодежной среде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pic>
        <p:nvPicPr>
          <p:cNvPr id="19" name="Рисунок 18" descr="Picture background">
            <a:extLst>
              <a:ext uri="{FF2B5EF4-FFF2-40B4-BE49-F238E27FC236}">
                <a16:creationId xmlns:a16="http://schemas.microsoft.com/office/drawing/2014/main" id="{E1006A95-7591-4272-9E58-D9702B2FF6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8" y="1062621"/>
            <a:ext cx="1877357" cy="11110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1360C-D9B2-48B5-9DAC-722420887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78" y="2246076"/>
            <a:ext cx="1883628" cy="11110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95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92742"/>
            <a:ext cx="9044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192 252,4 тыс. рублей или 97,8% (план 196 598,4 тыс. рублей), из них: ФБ и ОБ–130 003,7 тыс. рублей, РБ–62 248,7 тыс.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4850528"/>
            <a:ext cx="467544" cy="162400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406" y="107967"/>
            <a:ext cx="8884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8. Исполнение муниципальной программы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сельского хозяйства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888" y="1065398"/>
            <a:ext cx="2662957" cy="697246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«Повышение уровня ресурсного потенциала развития агропромышленного и </a:t>
            </a:r>
            <a:r>
              <a:rPr lang="ru-RU" sz="800" b="1" u="sng" dirty="0" err="1">
                <a:solidFill>
                  <a:schemeClr val="tx1"/>
                </a:solidFill>
                <a:ea typeface="Times New Roman"/>
              </a:rPr>
              <a:t>рыбохозяйственного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 комплекса»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8 100.0 тыс. руб. или 100%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406" y="1891542"/>
            <a:ext cx="2662957" cy="58096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2.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«Развитие малых форм хозяйствования и сельскохозяйственной кооперации»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1 322,5 тыс. руб. или 95,1%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9406" y="2571750"/>
            <a:ext cx="2683920" cy="84160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3. Комплекс </a:t>
            </a:r>
            <a:r>
              <a:rPr lang="x-none" sz="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«Обеспечение реализации муниципальной программы </a:t>
            </a:r>
            <a:r>
              <a:rPr lang="ru-RU" sz="800" b="1" u="sng" dirty="0" err="1">
                <a:solidFill>
                  <a:schemeClr val="tx1"/>
                </a:solidFill>
                <a:ea typeface="Times New Roman"/>
              </a:rPr>
              <a:t>Волховского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 муниципального района "Развитие сельского хозяйства </a:t>
            </a:r>
            <a:r>
              <a:rPr lang="ru-RU" sz="800" b="1" u="sng" dirty="0" err="1">
                <a:solidFill>
                  <a:schemeClr val="tx1"/>
                </a:solidFill>
                <a:ea typeface="Times New Roman"/>
              </a:rPr>
              <a:t>Волховского</a:t>
            </a: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 муниципального района»</a:t>
            </a:r>
            <a:r>
              <a:rPr lang="x-none" sz="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8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1 280,9 тыс. руб. или 100%</a:t>
            </a:r>
            <a:endParaRPr lang="ru-RU" sz="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87945" y="998631"/>
            <a:ext cx="4346179" cy="97323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и приведение в нормативное состояние автомобильных дорог общего пользования»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27 664,5  тыс. руб. или 88,2%, из них: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24 898,1 тыс. руб., РБ – 2 766,4 тыс. руб.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и ремонт автомобильных дорог общего пользования местного значения, имеющих приоритетный социально значимый характер (ремонт а/д к д.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Иевково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Пашское СП)</a:t>
            </a:r>
            <a:endParaRPr lang="ru-RU" sz="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9888" y="3512598"/>
            <a:ext cx="2683920" cy="1507425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4. Комплекс процессных мероприятий </a:t>
            </a:r>
          </a:p>
          <a:p>
            <a:pPr indent="450215" algn="ctr">
              <a:spcAft>
                <a:spcPts val="0"/>
              </a:spcAft>
            </a:pPr>
            <a:r>
              <a:rPr lang="ru-RU" sz="800" b="1" u="sng" dirty="0">
                <a:solidFill>
                  <a:schemeClr val="tx1"/>
                </a:solidFill>
                <a:ea typeface="Times New Roman"/>
              </a:rPr>
              <a:t>«Развитие транспортной инфраструктуры и благоустройства сельских территорий Волховского муниципального  района»</a:t>
            </a:r>
          </a:p>
          <a:p>
            <a:pPr indent="450215" algn="ctr">
              <a:spcAft>
                <a:spcPts val="0"/>
              </a:spcAft>
            </a:pPr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34 193,8 тыс. руб. или 99,7%</a:t>
            </a:r>
          </a:p>
          <a:p>
            <a:pPr indent="450215" algn="ctr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автодорог к населенным пунктам Волховского муниципального района (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д.Гнилка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д.Блитово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д.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Емское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д.Любынь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д.Великое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 Село,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д.Столбово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д.Поляша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д.Судемье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д.Жупкино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д.Дудучкино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-Погорелец, подъезд к СНТ «Бумажник», а/д Усадище-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Безово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).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7945" y="2030008"/>
            <a:ext cx="4346179" cy="699623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«Вовлечение в оборот земель сельскохозяйственного назначения»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170,0 тыс. руб. или 100%, из них: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153,0 тыс. руб., РБ – 17,0 тыс. руб.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проектов межевания земельных участков и проведение кадастровых работ 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Рисунок 25" descr="https://www.usbis.ru/img/prodykti/shupra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25" y="1024027"/>
            <a:ext cx="1854620" cy="8640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7" name="Рисунок 26" descr="https://intfreight.co.uk/wp-content/uploads/2019/04/road-funding_IF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0" y="4213501"/>
            <a:ext cx="1805682" cy="8640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2" name="Скругленный прямоугольник 19">
            <a:extLst>
              <a:ext uri="{FF2B5EF4-FFF2-40B4-BE49-F238E27FC236}">
                <a16:creationId xmlns:a16="http://schemas.microsoft.com/office/drawing/2014/main" id="{324DA7AD-A8BD-4749-80CD-02825EDCB5A9}"/>
              </a:ext>
            </a:extLst>
          </p:cNvPr>
          <p:cNvSpPr/>
          <p:nvPr/>
        </p:nvSpPr>
        <p:spPr>
          <a:xfrm>
            <a:off x="4690316" y="2787774"/>
            <a:ext cx="4346179" cy="973234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«Современный облик сельских территорий»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113 046,2 тыс. руб. или 99,9%, из них: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99 276,6 тыс. руб., РБ – 13 769,6 тыс. руб.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(МО Пашское СП 94,0 тыс. руб. строительство ДК;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2 108,0 тыс. руб. кап. ремонт ДК; МО Пашское СП 567,6 тыс. руб. приобретение микроавтобуса)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МДОБУ «Д/с №21 «Белочка» 110 276,6 тыс. руб. 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Скругленный прямоугольник 19">
            <a:extLst>
              <a:ext uri="{FF2B5EF4-FFF2-40B4-BE49-F238E27FC236}">
                <a16:creationId xmlns:a16="http://schemas.microsoft.com/office/drawing/2014/main" id="{D3DFA288-4223-4E24-B084-F18876A79022}"/>
              </a:ext>
            </a:extLst>
          </p:cNvPr>
          <p:cNvSpPr/>
          <p:nvPr/>
        </p:nvSpPr>
        <p:spPr>
          <a:xfrm>
            <a:off x="4687945" y="3819151"/>
            <a:ext cx="4346179" cy="552799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«Благоустройство сельских территорий»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РБ 798,5 тыс. руб. или 70,3%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Колчановское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благоустройство спортивной площадки)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Скругленный прямоугольник 19">
            <a:extLst>
              <a:ext uri="{FF2B5EF4-FFF2-40B4-BE49-F238E27FC236}">
                <a16:creationId xmlns:a16="http://schemas.microsoft.com/office/drawing/2014/main" id="{14507C65-4A5E-40D1-8617-7AA829CE5011}"/>
              </a:ext>
            </a:extLst>
          </p:cNvPr>
          <p:cNvSpPr/>
          <p:nvPr/>
        </p:nvSpPr>
        <p:spPr>
          <a:xfrm>
            <a:off x="4687946" y="4452791"/>
            <a:ext cx="3844494" cy="624806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агропромышленного комплекса»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ОБ 5 676,0 тыс. руб. или 100%</a:t>
            </a:r>
          </a:p>
          <a:p>
            <a:pPr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сельскохозяйственного производства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931B6D-FA43-4146-A160-18FE7A68B3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99" y="2934896"/>
            <a:ext cx="1805683" cy="127860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28" name="Рисунок 27" descr="Picture background">
            <a:extLst>
              <a:ext uri="{FF2B5EF4-FFF2-40B4-BE49-F238E27FC236}">
                <a16:creationId xmlns:a16="http://schemas.microsoft.com/office/drawing/2014/main" id="{9C129437-FCD8-4EA4-B50F-6863F93111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56768"/>
            <a:ext cx="1823175" cy="9323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131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80312" y="4764834"/>
            <a:ext cx="1560550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81457"/>
            <a:ext cx="8833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2 060,3 тыс. рублей или 21,2% (план 9 725,5 </a:t>
            </a:r>
            <a:r>
              <a:rPr lang="ru-RU" sz="1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из них ОБ 1 113,0 тыс. рублей, РБ 947,3 тыс.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08379" y="1447068"/>
            <a:ext cx="5390543" cy="1412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«Внедрение перспективных методов кадровой работы»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823,6 тыс. рублей или 56,2%:</a:t>
            </a:r>
          </a:p>
          <a:p>
            <a:pPr marL="171450" lvl="1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мероприятий, направленных на повышение квалификации муниципальных служащих 173,3 тыс. руб.;</a:t>
            </a:r>
          </a:p>
          <a:p>
            <a:pPr marL="171450" lvl="1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диспансеризации лиц в соответствии с приказом Минздравсоцразвития РФ от 14.12.2009 года №984н 611,3 тыс. руб.;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мероприятий по улучшению условий и охраны труда и снижению уровней профессиональных рисков 39,0 тыс. руб.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9548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9. Исполнение муниципальной программы ВМР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«Стимулирование экономической активности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379" y="3003798"/>
            <a:ext cx="5390543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Отраслевой проект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1 236,7 тыс. рублей или 100%, из них: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1 113,0 тыс. руб., РБ – 123,7 тыс. руб.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проведение комплексных кадастровых работ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д.Кириково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Потанинское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193,5 тыс. руб.;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СНТ «Бумажник» д. </a:t>
            </a:r>
            <a:r>
              <a:rPr lang="ru-RU" sz="9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Немятово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Иссадское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1 043,2 тыс. руб.)</a:t>
            </a:r>
          </a:p>
          <a:p>
            <a:pPr algn="ctr"/>
            <a:endParaRPr lang="ru-RU" sz="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ee.istu.ru/pluginfile.php/256458/course/overviewfiles/Pi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4" y="1203598"/>
            <a:ext cx="2520281" cy="17805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Рисунок 12" descr="https://tdk-web-assets-prod.s3.amazonaws.com/public/Uploads/message-brokers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4" y="3003798"/>
            <a:ext cx="2556286" cy="19442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50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8972" y="4842094"/>
            <a:ext cx="1047015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5" y="816918"/>
            <a:ext cx="8962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5 486,5 тыс. рублей или 93,1% (план 5 891,8 тыс. рублей) из них: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3 799,0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рублей;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 – 1 687,5 тыс. рублей.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1183238"/>
            <a:ext cx="1872207" cy="371313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«Предоставление финансовой и имущественной поддержки субъектам МСП»</a:t>
            </a: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2 754,4 тыс. руб. или 93,7%,  из них: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2 376,0 тыс. руб.,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 – 378,4 тыс. руб.</a:t>
            </a:r>
          </a:p>
          <a:p>
            <a:pPr algn="ctr"/>
            <a:endParaRPr lang="ru-RU" sz="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2 640,0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рамках муниципальных программ поддержки и развития субъектов малого и среднего предпринимательства мероприятия по поддержке субъектов малого предпринимательства на организацию предпринимательской деятельности;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114,4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-предоставление субсидий субъектам малого и среднего предпринимательства, осуществляющим деятельность в сфере народных художественных промыслов и (или) ремесел 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45560" y="3024160"/>
            <a:ext cx="3744416" cy="1872207"/>
          </a:xfrm>
          <a:prstGeom prst="roundRect">
            <a:avLst>
              <a:gd name="adj" fmla="val 89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деловых миссий, содействие участию субъектов МСП в муниципальных, региональных, российских и международных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281,0 тыс. руб. или 76% (РБ)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деловых миссий, содействие участию субъектов МСП в муниципальных, региональных, российских и международных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руб.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организация мероприятий для самозанятых граждан;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мероприятий, в том числе для субъектов малого и среднего бизнеса, направленных на развитие социального предпринимательства;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мероприятий, в том числе для субъектов малого и среднего бизнеса, направленных на развитие молодежного предпринимательства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43249" y="1160925"/>
            <a:ext cx="2832807" cy="17708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развитию организаций инфраструктуры поддержки МСП и продвижению их услуг»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800,0  тыс. руб. или 100% (РБ)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650,0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предоставление субсидий организациям инфраструктуры поддержки МСП на развитие и обеспечение хозяйственной деятельности;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предоставление субсидий организациям, образующим инфраструктуру поддержки МСП, на возмещение части затрат, связанных с оказанием безвозмездных информационных, консультативных и образовательных услуг в сфере предпринимательства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20072" y="1183236"/>
            <a:ext cx="3744416" cy="174855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в реализации товаров, работ и услуг субъектов МСП на  потребительском рынке»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1 651,1 тыс. руб. или 92,7% из них: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1 423,0 тыс. руб., РБ – 228,</a:t>
            </a:r>
            <a:r>
              <a:rPr lang="en-US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1 581,1 </a:t>
            </a:r>
            <a:r>
              <a:rPr lang="ru-RU" sz="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муниципальных программ поддержки и развития субъектов малого и среднего предпринимательства по поддержке организаций потребительской кооперации;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иные МБТ на предоставление е субсидий субъектам малого и среднего предпринимательства на возмещение затрат по доставке посредством автолавок (автомагазинов) товаров в сельские населенные пункты муниципального образования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0449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10. Исполнение 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малого, среднего бизнеса и потребительского рынка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района»</a:t>
            </a:r>
          </a:p>
        </p:txBody>
      </p:sp>
      <p:pic>
        <p:nvPicPr>
          <p:cNvPr id="14" name="Рисунок 13" descr="https://kbrria.ru/upload/iblock/00c/00ceb1561f54f573692c741b2495d45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33539"/>
            <a:ext cx="2808312" cy="16628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059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9771" y="370861"/>
            <a:ext cx="388843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676456" y="4603076"/>
            <a:ext cx="288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CBA0616-39DC-4475-B999-3C609F71F54F}" type="slidenum">
              <a:rPr lang="ru-RU" sz="1200"/>
              <a:pPr algn="r"/>
              <a:t>3</a:t>
            </a:fld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43559"/>
            <a:ext cx="7560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постоянного населения Волховского муниципального района на 01 января 2024 года </a:t>
            </a:r>
          </a:p>
          <a:p>
            <a:pPr lvl="0" algn="just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78 679 человек, в том числе городское население 56 969 человек и сельское население 21 710 человек.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54AEA-C9FB-4993-8C91-3F76727A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1419622"/>
            <a:ext cx="7200799" cy="32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852" y="4775296"/>
            <a:ext cx="50405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5" y="657871"/>
            <a:ext cx="8861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39 499,9 тыс. рублей или 95,4 % (план 41 416,7 </a:t>
            </a:r>
            <a:r>
              <a:rPr lang="ru-RU" sz="105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из них: ОБ – 4 901,3 тыс. рублей, РБ – 34 598,6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12155"/>
            <a:ext cx="8568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11. Исполнение  муниципальной программы ВМР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«Безопасность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120" y="1039651"/>
            <a:ext cx="2812704" cy="1335223"/>
          </a:xfrm>
          <a:prstGeom prst="roundRect">
            <a:avLst>
              <a:gd name="adj" fmla="val 19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«Реализация мероприятий по  обеспечению правопорядка и профилактики правонарушений»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(ОБ) 4 901,3 тыс. руб. или 99,9%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3 784,3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 выполнение отдельных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гос.полномочий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 в сфере профилактики безнадзорности и правонарушений;</a:t>
            </a:r>
          </a:p>
          <a:p>
            <a:pPr lvl="0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1 117,0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.-на выполнение отдельных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гос.полномочий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 в сфере административных правоотношений.</a:t>
            </a:r>
          </a:p>
          <a:p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1917" y="2502738"/>
            <a:ext cx="2835908" cy="1005116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в обеспечении общественного порядка»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3 224,2 тыс. руб. или 99,4%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проведение прочих мероприятий в области национальной безопасности и правоохранительной деятельности.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5119" y="3635718"/>
            <a:ext cx="2812705" cy="131164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«Проведение мероприятий по мобилизационной подготовке»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341,8 тыс. руб. или 55,6%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325,3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мероприятий по мобилизационной подготовке;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16,5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на оплату услуг за доставку и отправку документов через структуры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спец.связи</a:t>
            </a:r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0030" y="1060794"/>
            <a:ext cx="4008850" cy="934892"/>
          </a:xfrm>
          <a:prstGeom prst="roundRect">
            <a:avLst>
              <a:gd name="adj" fmla="val 80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«Проведение мероприятий по гражданской обороне»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1 795,8 тыс. руб. или 61,2%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129,6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подготовка руководящего состава ГО, КЧС и ОПБ администрации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района;</a:t>
            </a:r>
          </a:p>
          <a:p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1 666,2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создание запасов материальных ресурсов.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72399" y="2087873"/>
            <a:ext cx="4008850" cy="779503"/>
          </a:xfrm>
          <a:prstGeom prst="roundRect">
            <a:avLst>
              <a:gd name="adj" fmla="val 123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Комплекс процессных мероприятий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«Предупреждение и ликвидация чрезвычайных ситуаций»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200,0 тыс. руб. или 79,8%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подготовку и выполнение  противопаводковых мероприятий (МО Пашское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Свирицкое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Колчановское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СП)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83234" y="3016383"/>
            <a:ext cx="4008850" cy="779503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пожарной безопасности»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152,0 тыс. руб. или 76%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подготовку и выполнение тушения лесных и торфяных пожаров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ttps://content-26.foto.my.mail.ru/mail/ari2302/_mypagephoto/b-2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78" y="3688082"/>
            <a:ext cx="1914021" cy="12241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520" y="1184242"/>
            <a:ext cx="1867183" cy="9643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 descr="https://cdn.iportal.ru/news/99/preview/d4300138bfd6b44a1301be8fce2742710b440451_3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02" y="2211665"/>
            <a:ext cx="1834730" cy="14306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6" name="Скругленный прямоугольник 17">
            <a:extLst>
              <a:ext uri="{FF2B5EF4-FFF2-40B4-BE49-F238E27FC236}">
                <a16:creationId xmlns:a16="http://schemas.microsoft.com/office/drawing/2014/main" id="{FC943392-B385-4A0F-A4D2-84E665BF747A}"/>
              </a:ext>
            </a:extLst>
          </p:cNvPr>
          <p:cNvSpPr/>
          <p:nvPr/>
        </p:nvSpPr>
        <p:spPr>
          <a:xfrm>
            <a:off x="4972398" y="3901248"/>
            <a:ext cx="3848073" cy="114789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Муниципальный проект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«Создание местной системы оповещения на территории Волховского муниципального района»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28 884,8 тыс. руб. или 98,7%</a:t>
            </a:r>
          </a:p>
          <a:p>
            <a:pPr lvl="0" algn="just">
              <a:defRPr/>
            </a:pPr>
            <a:r>
              <a:rPr lang="ru-RU" sz="800" i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800" b="1" i="1" dirty="0">
                <a:solidFill>
                  <a:schemeClr val="tx1"/>
                </a:solidFill>
                <a:cs typeface="Times New Roman" pitchFamily="18" charset="0"/>
              </a:rPr>
              <a:t>23 244,5 тыс. руб</a:t>
            </a:r>
            <a:r>
              <a:rPr lang="ru-RU" sz="800" i="1" dirty="0">
                <a:solidFill>
                  <a:srgbClr val="002060"/>
                </a:solidFill>
                <a:cs typeface="Times New Roman" pitchFamily="18" charset="0"/>
              </a:rPr>
              <a:t>. создание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местной системы оповещения на территории ВМР;</a:t>
            </a:r>
            <a:endParaRPr lang="ru-RU" sz="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i="1" dirty="0">
                <a:solidFill>
                  <a:schemeClr val="tx1"/>
                </a:solidFill>
                <a:cs typeface="Times New Roman" pitchFamily="18" charset="0"/>
              </a:rPr>
              <a:t>5 640,3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местной системы оповещения на территории ВМР 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Иссадское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Кисельнинское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Колчановское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СП, МО Пашское СП)</a:t>
            </a:r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7718" y="4801325"/>
            <a:ext cx="514145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612265"/>
            <a:ext cx="8555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9 068,5 тыс. рублей или 96,9% (план 9 363,2 тыс. рублей), из них: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804,3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8 264,2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1023252"/>
            <a:ext cx="8784976" cy="1043703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информационной открытости органов местного самоуправления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ctr"/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5 207,8 тыс. руб. или 94,6%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4 645,0 тыс. руб.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осуществление взаимодействия с местными средствами массовой информации, выступления в печатных и электронных средствах массовой информации с целью размещения информации о социально-экономическом развитии района, деятельности администрации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562,8 тыс. руб.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организация выпуска и распространения информационной и имиджевой продукции о Волховском муниципальном районе</a:t>
            </a:r>
          </a:p>
          <a:p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1520" y="2171669"/>
            <a:ext cx="5112568" cy="26296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развитию социально-ориентированных некоммерческих организаций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– СО НКО) и субъектов социального предпринимательства»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 3 555,7 тыс. руб. или 100%, из них: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804,3 тыс. руб., РБ – 2 751,4 тыс. руб.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2 751,4 тыс. руб.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субсидии на оказание финансовой помощи советам ветеранов, организациям инвалидов (Волховская районная организация Всероссийского общества инвалидов 926,4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Общественная организация ветеранов МО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695,0 тыс. руб.,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Общественная организация ветеранов войны и труда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Новоладожского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ГП </a:t>
            </a:r>
            <a:r>
              <a:rPr lang="ru-RU" sz="900" i="1" dirty="0">
                <a:solidFill>
                  <a:srgbClr val="002060"/>
                </a:solidFill>
                <a:cs typeface="Times New Roman" pitchFamily="18" charset="0"/>
              </a:rPr>
              <a:t>100,0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руб.,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Сясьстройская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городская общественная организация ветеранов 130,0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Общественная организация войны и труда МО Волховский МР 900,0 тыс. руб.)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804,3 тыс. руб.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 поддержку социально ориентированных некоммерческих организаций ЛО (Общественная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оранизация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ветеранов МО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454,1 тыс. руб., Общественная организация ветеранов войны и труда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Новоладожского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ГП 81,0 тыс. руб., </a:t>
            </a:r>
            <a:r>
              <a:rPr lang="ru-RU" sz="900" i="1" dirty="0" err="1">
                <a:solidFill>
                  <a:srgbClr val="002060"/>
                </a:solidFill>
                <a:cs typeface="Times New Roman" pitchFamily="18" charset="0"/>
              </a:rPr>
              <a:t>Сясьстройская</a:t>
            </a:r>
            <a:r>
              <a:rPr lang="ru-RU" sz="900" i="1" dirty="0">
                <a:solidFill>
                  <a:srgbClr val="002060"/>
                </a:solidFill>
                <a:cs typeface="Times New Roman" pitchFamily="18" charset="0"/>
              </a:rPr>
              <a:t> городская общественная организация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ветеранов 110,1 тыс. руб.,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Общественная организация войны и труда МО Волховский МР 159,1 тыс. руб.).</a:t>
            </a:r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8104" y="3596723"/>
            <a:ext cx="3528392" cy="120460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 </a:t>
            </a:r>
          </a:p>
          <a:p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«Поддержка экологического воспитания, </a:t>
            </a:r>
          </a:p>
          <a:p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и просвещения школьников </a:t>
            </a:r>
          </a:p>
          <a:p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информирование населения»</a:t>
            </a:r>
          </a:p>
          <a:p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305,0 тыс. руб. или 100%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поддержку экологического воспитания,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и просвещения школьников </a:t>
            </a:r>
          </a:p>
          <a:p>
            <a:pPr algn="ctr"/>
            <a:endParaRPr lang="ru-RU" sz="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brovtsina\Desktop\be7fc1183b0d7cf34d774c44421ded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11834"/>
            <a:ext cx="122413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rovtsina\Desktop\Registraciya-nekommercheskikh-organizaciy-N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27182"/>
            <a:ext cx="3097142" cy="136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8868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12.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«Устойчивое общественное развитие 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168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4801325"/>
            <a:ext cx="1125488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1" y="916782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3 000,0 тыс. рублей или 100% (РБ)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2882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13.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«Мероприятия по ликвидации борщевика Сосновского на территории муниципальных образований 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pic>
        <p:nvPicPr>
          <p:cNvPr id="12" name="Рисунок 11" descr="https://media.lentv24.ru/media/photos/510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43" y="1275606"/>
            <a:ext cx="3447264" cy="18804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AutoShape 2" descr="https://s13.stc.yc.kpcdn.net/share/i/12/11287312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13.stc.yc.kpcdn.net/share/i/12/11287312/wr-96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ll-rf.com/static/news/o/0f8d31a5-11e4-4121-b629-478c1dda71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8734"/>
            <a:ext cx="3993634" cy="17729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www.rgo.ru/sites/default/files/styles/full_view/public/media/2020-10-13/3_zadonskiy_aleksey_-_borshchevik_fotoproekt_8_-_kaluzhskaya_oblast_-_2020_-_522725.jpg?itok\u003dcrJtK2Q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4" y="3260282"/>
            <a:ext cx="3528392" cy="17098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2775" y="1275606"/>
            <a:ext cx="3920411" cy="1880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муниципальным образованиям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проведении мероприятий по борьбе с борщевиком Сосновского на территории муниципальных образований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lvl="0"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3 000,0 тыс. рублей или 100%</a:t>
            </a:r>
          </a:p>
          <a:p>
            <a:pPr lvl="0" algn="ctr"/>
            <a:r>
              <a:rPr lang="ru-RU" sz="10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проведение мероприятий по освобождению территорий от засоренности борщевиком Сосновского </a:t>
            </a:r>
            <a:r>
              <a:rPr lang="ru-RU" sz="1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sz="1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0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66836" y="771550"/>
          <a:ext cx="2321086" cy="297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3" y="625089"/>
            <a:ext cx="77048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630 541,1 тыс. рублей или 93,8% при плане 672 125,9 тыс. рублей.</a:t>
            </a:r>
          </a:p>
          <a:p>
            <a:pPr algn="ctr"/>
            <a:endParaRPr lang="ru-RU" sz="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185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органов местного самоуправления Волховского муниципального района в 2024 году </a:t>
            </a:r>
          </a:p>
          <a:p>
            <a:pPr algn="ctr"/>
            <a:r>
              <a:rPr lang="ru-RU" sz="1100" b="1" dirty="0">
                <a:solidFill>
                  <a:srgbClr val="185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258 567,0 тыс. рублей или 96,4% при плане 268 325,5 тыс. рублей.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7" y="4731990"/>
            <a:ext cx="430257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886" y="75402"/>
            <a:ext cx="7992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по непрограммным расходам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2072" y="1347615"/>
            <a:ext cx="6914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непрограммных расходов на обеспечение органов местного самоуправления Волховского муниципального района в 2024 году средства направлены: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Администрацией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165 484,0 тыс. руб. или 94,7%,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146 321,7 тыс. руб. (расходы на оплату труда и начисления главы администрации ВМР; расходы на содержание администрации ВМР, в том числе расходы на оплату труда и начисления и текущие расходы).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–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3 115,6 тыс. руб. (</a:t>
            </a:r>
            <a:r>
              <a:rPr lang="ru-RU" sz="800" dirty="0">
                <a:ea typeface="Times New Roman"/>
              </a:rPr>
              <a:t>в соответствии с пунктом 1 статьи 4 Федерального закона от 15 ноября 1997 года № 143-ФЗ "Об актах гражданского состояния" полномочий Российской Федерации на государственную регистрацию актов гражданского состояния);	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16 046,7 тыс. руб. (на организацию и осуществление деятельности по опеке и попечительству; на осуществление отдельных гос. полномочий ЛО в области архивного дела; на осуществление отдельных гос. полномочий ЛО в сфере обращения с безнадзорными животными на территории ЛО, на осуществление переданных </a:t>
            </a:r>
            <a:r>
              <a:rPr lang="ru-RU" sz="800" dirty="0">
                <a:ea typeface="Times New Roman"/>
              </a:rPr>
              <a:t>полномочий Российской Федерации на государственную регистрацию актов гражданского состояния, проведение информационно-аналитического наблюдения за осуществлением торговой деятельности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Комитетом финансов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34 762,4 тыс. руб. или 100%,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31 968,5 тыс. руб. (расходы на оплату труда и начисления; текущие расходы).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иных МБТ из бюджетов сельских поселений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2 793,9 тыс. руб. на осуществление полномочий по формированию, исполнению и финансовому контролю за исполнением бюджетов сельских поселений.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КУМИ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22 586,9 тыс. руб. или 99,9% 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на оплату труда и начисления, текущие расходы).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Советом депутатов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17 610,3 тыс. руб. или 100%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" dirty="0">
                <a:ea typeface="Times New Roman"/>
              </a:rPr>
              <a:t>обеспечение деятельности главы муниципального образования,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 и начисления работников аппарата СД, текущие расходы).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Комитетом по образованию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8 779,1 тыс. руб. или 95,1%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(расходы на оплату труда и начисления; текущие расходы).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Контрольно-счетным органом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9 344,3 тыс. руб. или 99,5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8 629,6 тыс. руб. (расходы на оплату труда и начисления руководителя КСО, расходы на оплату труда и начисления работников КСО, текущие расходы,.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иных МБТ из бюджетов городских и сельских поселений  -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514,7 тыс. руб.  на осуществление полномочий городских и сельских поселений в части внешнего муниципального финансового контроля Контрольно-счетным органом ВМР (расходы на оплату труда и начисления).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иных МБТ из бюджета МО </a:t>
            </a:r>
            <a:r>
              <a:rPr lang="ru-RU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тыс. руб. на осуществление полномочий в части внешнего муниципального финансового контроля МО город Волхов,  в соответствии с заключенным соглашением ассигнования освоены в размере (расходы на оплату труда и начисления).</a:t>
            </a:r>
          </a:p>
        </p:txBody>
      </p:sp>
      <p:pic>
        <p:nvPicPr>
          <p:cNvPr id="8" name="Picture 2" descr="C:\Users\brovtsina\Desktop\79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5" y="3435846"/>
            <a:ext cx="1868897" cy="147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" y="1080923"/>
          <a:ext cx="1619671" cy="246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3936" y="558345"/>
            <a:ext cx="6583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371 974,1 тыс. рублей или 92,1% при плане 403 800,4 тыс. рублей.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731990"/>
            <a:ext cx="39553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15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по иным непрограммным расходам районного бюджета Волховского муниципального района за 2024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9456" y="820596"/>
            <a:ext cx="748704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85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непрограммных расходов в 2024 году бюджетные ассигнования освоены: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Администрацией 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297 378,2 тыс. руб.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94,8%, из них: 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 на следующие мероприятия: обеспечение деятельности муниципальных казенных учреждений 86 126,9 </a:t>
            </a:r>
            <a:r>
              <a:rPr lang="ru-RU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 том числе: расходы МКУ ТХЭС 86 070,4 тыс. руб. на оплату труда и начисления, текущие расходы; расходы </a:t>
            </a:r>
            <a:r>
              <a:rPr lang="ru-RU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МКУСиЗ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56,5 тыс. руб. на текущие расходы); доплата к пенсиям муниципальных служащих (количество получателей составляет 86 человек); осуществление мероприятий по проведению ремонтных работ; прочие общегосударственные расходы (уплата налога на имущество, земельного налога, проведение праздничных мероприятий, проведение награждений, организация встреч, семинаров, кворумов, коллегий и т.п.); исполнение судебных актов; создание условий для предоставления транспортных услуг населению между поселениями в границах Волховского муниципального района; взносы на капитальный ремонт общего имущества многоквартирных домов в НО "Фонд капитального ремонта многоквартирных домов ЛО"; на оплату вознаграждения агенту за изготовление платежных извещений; единовременная премия лицам, удостоенным звания «Почетный гражданин Волховского муниципального района»;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единовременное поощрение граждан, награжденных Знаком отличия «За вклад в развитие Волховского муниципального района»;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в области национальной безопасности; приобретение дорожной техники и другого имущества, необходимого для функционирования и содержания автодорог; содержание муниципального имущества;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иные МБТ на создание комфортной городской среды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малых городах и исторических центрах; иные МБТ на реализацию программ формирования современной городской среды; иные МБТ на проведение мероприятий по обеспечению безопасности дорожного движения; иные МБТ на благоустройство общественных зон и дворовых территорий многоквартирных домов;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иные МБТ на выполнение работ по переустройству объектов электросетевого </a:t>
            </a:r>
            <a:r>
              <a:rPr lang="ru-RU" sz="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иные МБТ на обеспечение устойчивого сокращения непригодного для проживания жилого фонда.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1 456,9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99,3% на осуществление отдельных гос. полномочий ЛО в сфере обращения с безнадзорными животными на территории ЛО.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40,7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100% на осуществление полномочий по составлению (изменению) списков кандидатов в присяжные заседатели федеральных судов общей юрисдикции в РФ.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Комитетом финансов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40 490,1 тыс. руб.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74,7%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из них: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МБТ бюджетам муниципальных образований  Волховского муниципального района на выплату зарплаты с начислениями 39 295,1 тыс. руб.;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МБТ за счёт резервного фонда администрации ВМР в рамках непрограммных расходов органов местного самоуправления 1 195,0 тыс. руб. (ремонт газовой горелки на модульной котельной МО </a:t>
            </a:r>
            <a:r>
              <a:rPr lang="ru-RU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КУМИ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2 171,7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94,4%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РБ)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недвижимости, признание прав и регулирование отношений по государственной и муниципальной собственности  183,5 тыс. руб.;  содержание имущества казны 842,1 тыс. руб.; исполнение судебных актов, вступивших в законную силу 546,7 тыс. руб.; на проведение мероприятий по землеустройству и землепользованию 599,4 тыс. руб.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Советом  депутатов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409,7 тыс. руб.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72,2%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(РБ)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ежегодного членского взноса в совет муниципальных образований  290,0 тыс. руб.; прочие общегосударственные расходы 119,7 тыс. руб.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МКУ "Центр образования Волховского района" 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ассигнования в сумме 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31 524,4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95,8% (РБ)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обеспечение деятельности муниципальных казенных учреждений (фонд оплаты труда; текущие расходы).</a:t>
            </a:r>
          </a:p>
        </p:txBody>
      </p:sp>
    </p:spTree>
    <p:extLst>
      <p:ext uri="{BB962C8B-B14F-4D97-AF65-F5344CB8AC3E}">
        <p14:creationId xmlns:p14="http://schemas.microsoft.com/office/powerpoint/2010/main" val="6168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ovtsina\Desktop\c24ab41b9b1d612c708915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51" y="3507854"/>
            <a:ext cx="1509506" cy="128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4728963"/>
            <a:ext cx="11974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269" y="679642"/>
            <a:ext cx="8942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278 045,8 </a:t>
            </a:r>
            <a:r>
              <a:rPr lang="ru-RU" sz="9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96%  (план 289 666,1 </a:t>
            </a:r>
            <a:r>
              <a:rPr lang="ru-RU" sz="9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из них: </a:t>
            </a:r>
          </a:p>
          <a:p>
            <a:pPr algn="ctr"/>
            <a:r>
              <a:rPr lang="ru-RU" sz="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ФБ, ОБ – 134 586,2 тыс. рублей (97,4%), РБ – 143 459,6 </a:t>
            </a:r>
            <a:r>
              <a:rPr lang="ru-RU" sz="9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(94,7%)</a:t>
            </a:r>
          </a:p>
          <a:p>
            <a:pPr algn="ctr"/>
            <a:r>
              <a:rPr lang="ru-RU" sz="900" b="1" dirty="0">
                <a:solidFill>
                  <a:srgbClr val="00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по адресной программе капитальных вложений осуществлялись в рамках муниципальных программ ВМР, из них: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07459" y="1264417"/>
            <a:ext cx="1449081" cy="209942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endParaRPr lang="ru-RU" sz="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10 428,1 тыс. руб. или 99,5% (РБ)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2 428,1 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ремонтных работ по обеспечению доступности маломобильных групп населения в здании по адресу: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Новгородская, д.6;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8 000,0 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здания по адресу: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Пирогова, д.4</a:t>
            </a:r>
          </a:p>
          <a:p>
            <a:pPr algn="ctr"/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69" y="1245059"/>
            <a:ext cx="3235791" cy="3754178"/>
          </a:xfrm>
          <a:prstGeom prst="roundRect">
            <a:avLst>
              <a:gd name="adj" fmla="val 0"/>
            </a:avLst>
          </a:prstGeom>
          <a:solidFill>
            <a:srgbClr val="FFFFCC"/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«Современное образование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Волховском муниципальном районе»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94 773,0 тыс. руб. или 92,4% </a:t>
            </a:r>
          </a:p>
          <a:p>
            <a:pPr algn="ctr"/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(ФБ, ОБ – 10 411,5 тыс. руб., РБ – 84 361,5 тыс. руб.)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185018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ребенка»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2 166,7 тыс. руб. или 100%</a:t>
            </a:r>
          </a:p>
          <a:p>
            <a:pPr algn="ctr"/>
            <a:r>
              <a:rPr lang="ru-RU" sz="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(ФБ и ОБ  1 950,0 тыс. руб., РБ 216,7 тыс. руб.) </a:t>
            </a:r>
            <a:endParaRPr lang="ru-RU" sz="800" b="1" i="1" dirty="0">
              <a:solidFill>
                <a:srgbClr val="1850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МОБУ «СОШ №8 города Волхова»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(ремонт раздевалок и тренерской спортзала, ремонт помещений снарядной и инвентарной спортзала, ремонт коридоров и пожарного выходы спортзала)</a:t>
            </a:r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дошкольного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24 638,5 тыс. руб. или 77,4% (РБ 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общего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57 634,7 тыс. руб. или 99% (РБ 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дополнительного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931,4 тыс. руб. или 100% (РБ)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Отраслевой проект «Сохранение и развитие МТБ общего и дополнительного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9 401,7 тыс. руб. или 100%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 8 461,5 тыс. руб., РБ 940,2 тыс. руб.)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(МОБУ «Волховская СОШ №5 ремонт помещений пищеблока и обеденного зала, закупка нового оборудования)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70293" y="1257094"/>
            <a:ext cx="1413521" cy="373482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Волховском муниципальном районе»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«Совершенствование материально-технической базы учреждений культуры и сохранение объектов культурного наследия»</a:t>
            </a:r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709,8  тыс. руб. или 100% (Р</a:t>
            </a:r>
            <a:r>
              <a:rPr lang="ru-RU" sz="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МОБУДО «ВДШИ им. В.М. Максимова» ремонт кровли здания по адресу: </a:t>
            </a:r>
            <a:r>
              <a:rPr lang="ru-RU" sz="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ул.Ярвенпяя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д.3, частичный ремонт теплового узла и замена батарей)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4048" y="1244640"/>
            <a:ext cx="2520280" cy="3758167"/>
          </a:xfrm>
          <a:prstGeom prst="roundRect">
            <a:avLst>
              <a:gd name="adj" fmla="val 499"/>
            </a:avLst>
          </a:prstGeom>
          <a:solidFill>
            <a:srgbClr val="FFFFCC"/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 муниципального района»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172 134,9 тыс. руб. или 97,8%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(ФБ, ОБ 124 174,7 тыс. руб.,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РБ 47 960,2 тыс. руб.)</a:t>
            </a:r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«Развитие транспортной инфраструктуры и благоустройства сельских территорий Волховского муниципального  района»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34 193,8 тыс. руб. или 99,7% (РБ)</a:t>
            </a:r>
            <a:r>
              <a:rPr lang="ru-RU" sz="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b="1" i="1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(текущий ремонт автодорог Волховского муниципального района)</a:t>
            </a:r>
          </a:p>
          <a:p>
            <a:pPr algn="ctr"/>
            <a:r>
              <a:rPr lang="ru-RU" sz="800" b="1" i="1" dirty="0">
                <a:solidFill>
                  <a:srgbClr val="185018"/>
                </a:solidFill>
                <a:latin typeface="Times New Roman" pitchFamily="18" charset="0"/>
                <a:cs typeface="Times New Roman" pitchFamily="18" charset="0"/>
              </a:rPr>
              <a:t>Отраслевой проект «Развитие и приведение в нормативное состояние автомобильных дорог общего значения»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27 664,5 тыс. руб. или 88,2% 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 24 898,1 тыс. руб., РБ 2 766,4 тыс. руб.)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(капитальный ремонт и ремонт автодорог общего пользования местного значения, имеющих приоритетный социально значимый характер (подъезд к д.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Иевково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Пашского СП)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Отраслевой проект 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«Современный облик сельских территорий»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110 276,6 тыс. руб. или 100%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 и ОБ 99 276,6 тыс. руб., РБ 11 000,0 тыс. руб.)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(капитальный ремонт здания МДОБУ «Детский сад №21 «Белочка»)</a:t>
            </a:r>
          </a:p>
          <a:p>
            <a:pPr algn="ctr"/>
            <a:endParaRPr lang="ru-RU" sz="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i="1" dirty="0">
              <a:solidFill>
                <a:srgbClr val="1850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69" y="105837"/>
            <a:ext cx="8850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адресной программы капитальных вложений и ремонтных работ районного бюджета Волховского муниципального района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6710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31990"/>
            <a:ext cx="1828800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2787774"/>
            <a:ext cx="3124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 бюджете дефицит районного бюджета утвержден в размере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145 364,0 тыс. рублей.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01.01.2025 года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бюджет исполнен с профицитом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47 564,3 тыс. рублей.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состоянию на 01.01.2025 года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долга у районного бюджета Волховского муниципального района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имеется.</a:t>
            </a:r>
          </a:p>
        </p:txBody>
      </p:sp>
      <p:pic>
        <p:nvPicPr>
          <p:cNvPr id="9218" name="Picture 2" descr="C:\Users\brovtsina\Desktop\if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689"/>
            <a:ext cx="5866654" cy="178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234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Источники финансирования дефицита районного бюджета </a:t>
            </a:r>
          </a:p>
          <a:p>
            <a:pPr algn="ctr"/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147814"/>
          <a:ext cx="4968553" cy="115212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6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5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(тыс. руб.)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b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6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3 772 381,7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3 851 151,8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08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3 917 745,7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3 803 587,5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2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-145 364,0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47 564,3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290" name="Picture 2" descr="C:\Users\brovtsina\Desktop\Презентация\091313_133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17" y="627533"/>
            <a:ext cx="1752191" cy="20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4659982"/>
            <a:ext cx="576064" cy="243012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3478"/>
            <a:ext cx="84249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Исполнение дорожного фонда бюджета </a:t>
            </a:r>
          </a:p>
          <a:p>
            <a:pPr algn="ctr"/>
            <a:r>
              <a:rPr lang="ru-RU" sz="1400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Волховского</a:t>
            </a:r>
            <a:r>
              <a:rPr lang="ru-RU" sz="1400" b="1" dirty="0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муниципального района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903042"/>
          <a:ext cx="8749479" cy="352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6012160" y="1851670"/>
            <a:ext cx="2448272" cy="792088"/>
          </a:xfrm>
          <a:prstGeom prst="wedgeRoundRectCallout">
            <a:avLst>
              <a:gd name="adj1" fmla="val 5397"/>
              <a:gd name="adj2" fmla="val 1101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Остаток средств дорожного фонда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по состоянию на 01.01.2025 года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за счет местного бюджета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составил</a:t>
            </a:r>
            <a:r>
              <a:rPr lang="ru-RU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3 151.7 </a:t>
            </a:r>
            <a:r>
              <a:rPr lang="ru-RU" sz="1000" b="1" dirty="0">
                <a:solidFill>
                  <a:srgbClr val="002060"/>
                </a:solidFill>
                <a:effectLst/>
              </a:rPr>
              <a:t>тыс. </a:t>
            </a:r>
            <a:r>
              <a:rPr lang="ru-RU" sz="1000" b="1" dirty="0">
                <a:solidFill>
                  <a:srgbClr val="002060"/>
                </a:solidFill>
              </a:rPr>
              <a:t>р</a:t>
            </a:r>
            <a:r>
              <a:rPr lang="ru-RU" sz="1000" b="1" dirty="0">
                <a:solidFill>
                  <a:srgbClr val="002060"/>
                </a:solidFill>
                <a:effectLst/>
              </a:rPr>
              <a:t>ублей.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732756"/>
            <a:ext cx="7992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дорожного фонда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83 321.5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 или  92,5% от годового плана 90 105.3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7347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331640" y="915566"/>
            <a:ext cx="5976664" cy="259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Благодарим</a:t>
            </a:r>
            <a:b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за внимание!</a:t>
            </a:r>
          </a:p>
        </p:txBody>
      </p:sp>
      <p:pic>
        <p:nvPicPr>
          <p:cNvPr id="9" name="Picture 6" descr="C:\Users\Korchagina\Desktop\Презентация\r_98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02767"/>
            <a:ext cx="7133995" cy="330914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10206" y="2311734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Комитет финансов </a:t>
            </a:r>
          </a:p>
          <a:p>
            <a:pPr marL="0" indent="0" algn="ctr">
              <a:buNone/>
            </a:pPr>
            <a:r>
              <a:rPr lang="ru-RU" altLang="ru-RU" sz="3600" b="1" i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Волховского</a:t>
            </a:r>
            <a:r>
              <a:rPr lang="ru-RU" altLang="ru-RU" sz="36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107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1510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11620"/>
            <a:ext cx="82089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 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создан с целью обеспечения открытости и прозрачности исполнения бюджета, представления основных характеристик и положений в доступной и понятной для населения форме.</a:t>
            </a:r>
          </a:p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этап бюджетного процесса, который начинается с момента утверждения бюджета и продолжается в течение текущего финансового года. </a:t>
            </a:r>
          </a:p>
          <a:p>
            <a:pPr algn="just"/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обеспечивается Администрацией Волховского муниципального района. </a:t>
            </a:r>
          </a:p>
          <a:p>
            <a:pPr algn="just"/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исполнения бюджета возлагается на Комитет финансов Волховского муниципального района. </a:t>
            </a:r>
          </a:p>
          <a:p>
            <a:pPr algn="just"/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организуется на основе сводной бюджетной росписи и кассового плана.</a:t>
            </a:r>
          </a:p>
          <a:p>
            <a:pPr algn="just"/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исполняется на основе единства кассы и подведомственности расходов.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532439" y="4603076"/>
            <a:ext cx="288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CBA0616-39DC-4475-B999-3C609F71F54F}" type="slidenum">
              <a:rPr lang="ru-RU" sz="1200"/>
              <a:pPr algn="r"/>
              <a:t>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978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192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Этапы составления и утверждения отчета об исполнении районного бюджета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2024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478" y="1419612"/>
            <a:ext cx="2912174" cy="180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отчета об исполнении бюджета за 2024 год </a:t>
            </a:r>
          </a:p>
          <a:p>
            <a:pPr algn="ctr"/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*Отчет об исполнении районного бюджета </a:t>
            </a:r>
            <a:r>
              <a:rPr lang="ru-RU" sz="1000" dirty="0" err="1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Волховского</a:t>
            </a:r>
            <a:r>
              <a:rPr lang="ru-RU" sz="10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составляется на основании сводной бюджетной отчетности главных администраторов бюджетных средств</a:t>
            </a:r>
            <a:r>
              <a:rPr lang="ru-RU" sz="12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419622"/>
            <a:ext cx="4752528" cy="864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отчета об исполнении районного бюджета за 2024 год в Контрольно-счетный орган Волховского муниципального района</a:t>
            </a:r>
            <a:r>
              <a:rPr lang="ru-RU" sz="14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подготовки заключения на него </a:t>
            </a:r>
          </a:p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 1 апреля 2025 года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427734"/>
            <a:ext cx="4752528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отчета об исполнении районного бюджета за 2024 год в Совет депутатов Волховского муниципального района </a:t>
            </a:r>
          </a:p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 1 мая 2025 года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252652" y="1757497"/>
            <a:ext cx="4552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255736" y="2608778"/>
            <a:ext cx="4521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85290" y="3219812"/>
            <a:ext cx="2423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507854"/>
            <a:ext cx="475252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публичных слушаний по проекту отчета об исполнении районного бюджета за 2024 год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084168" y="4011910"/>
            <a:ext cx="242316" cy="244602"/>
          </a:xfrm>
          <a:prstGeom prst="downArrow">
            <a:avLst>
              <a:gd name="adj1" fmla="val 50000"/>
              <a:gd name="adj2" fmla="val 53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4256512"/>
            <a:ext cx="4752528" cy="6317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годового отчета об исполнении районного бюджета Волховского муниципального района</a:t>
            </a:r>
            <a:r>
              <a:rPr lang="ru-RU" sz="16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B0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4603076"/>
            <a:ext cx="360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CBA0616-39DC-4475-B999-3C609F71F54F}" type="slidenum">
              <a:rPr lang="ru-RU" sz="1200"/>
              <a:pPr algn="r"/>
              <a:t>5</a:t>
            </a:fld>
            <a:endParaRPr lang="ru-RU" sz="1200" dirty="0"/>
          </a:p>
        </p:txBody>
      </p:sp>
      <p:pic>
        <p:nvPicPr>
          <p:cNvPr id="22" name="Рисунок 21" descr="Picture background">
            <a:extLst>
              <a:ext uri="{FF2B5EF4-FFF2-40B4-BE49-F238E27FC236}">
                <a16:creationId xmlns:a16="http://schemas.microsoft.com/office/drawing/2014/main" id="{26EA0A1A-699D-491E-BCD2-9A93F46373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8" y="3334143"/>
            <a:ext cx="2912174" cy="170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2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4502471" y="1184097"/>
            <a:ext cx="675498" cy="589940"/>
          </a:xfrm>
          <a:prstGeom prst="mathMinus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87778" y="3167416"/>
            <a:ext cx="1904884" cy="792088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539552" y="2761750"/>
            <a:ext cx="2736304" cy="1695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 неналоговые доходы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исполнены на 106,2%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(план 2 253 747,6 тыс. рублей, поступление 2 394 441,6 тыс. рублей);</a:t>
            </a:r>
          </a:p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исполнены на 95,7% 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4 424 148,2 тыс. рублей, поступление 4 233 170,6 тыс. рублей) 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375111" y="2140684"/>
            <a:ext cx="990634" cy="780581"/>
          </a:xfrm>
          <a:prstGeom prst="stripedRightArrow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017314" y="3226829"/>
            <a:ext cx="167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Профицит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48 735,4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807708"/>
            <a:ext cx="2736304" cy="16496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муниципального района по расходам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 на 97,2% или на 3 803 587,5 тыс. рублей;</a:t>
            </a:r>
          </a:p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городских поселений по расходам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освоены на 94,5% 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в сумме 2 720 950,6 тыс. рублей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по расходам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освоены на 87% или в сумме 530 285,7 тыс.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3557" y="84655"/>
            <a:ext cx="668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консолидированного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 муниципального района за 202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8000" y="863402"/>
            <a:ext cx="1983862" cy="1381140"/>
          </a:xfrm>
          <a:prstGeom prst="roundRect">
            <a:avLst>
              <a:gd name="adj" fmla="val 264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5260719" y="915112"/>
            <a:ext cx="20311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Расходы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6 578 876,8 тыс. рублей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(95,2% исполнение при плане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6 912 876,2 тыс. рублей)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*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 учетом суммы, подлежащей консолидации 475 947,0  тыс.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125273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860181"/>
            <a:ext cx="1983862" cy="1381140"/>
          </a:xfrm>
          <a:prstGeom prst="roundRect">
            <a:avLst>
              <a:gd name="adj" fmla="val 751"/>
            </a:avLst>
          </a:prstGeom>
          <a:solidFill>
            <a:schemeClr val="bg2">
              <a:lumMod val="75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2393971" y="1049295"/>
            <a:ext cx="1877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Доходы</a:t>
            </a:r>
          </a:p>
          <a:p>
            <a:pPr lvl="0" algn="ctr" defTabSz="889000">
              <a:spcBef>
                <a:spcPct val="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6 627 612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,2 тыс. рублей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(99,2% исполнение при плане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6 677 895,9 тыс. рублей)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2615" y="2359040"/>
            <a:ext cx="1285876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8264" y="2396678"/>
            <a:ext cx="1291156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pic>
        <p:nvPicPr>
          <p:cNvPr id="1029" name="Picture 5" descr="C:\Users\brovtsina\Desktop\unnam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7" y="327179"/>
            <a:ext cx="1285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ovtsina\Desktop\unname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65" y="223745"/>
            <a:ext cx="12477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297"/>
            <a:ext cx="8430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Поступления налоговых и неналоговых доходов 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 консолидированный бюджет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2024 году по сравнению с 2023 годом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75500632"/>
              </p:ext>
            </p:extLst>
          </p:nvPr>
        </p:nvGraphicFramePr>
        <p:xfrm>
          <a:off x="27556" y="1184653"/>
          <a:ext cx="5688631" cy="364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1147390"/>
            <a:ext cx="3389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налоговых и неналоговых доходов в бюджеты поселений увеличилось по сравнению с 2023 годом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109 130,4 тыс. рублей.</a:t>
            </a: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59" y="4587974"/>
            <a:ext cx="1085675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8AB9AF5A-31B4-4DD2-882A-06CCF4880F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68439"/>
            <a:ext cx="3528392" cy="25202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919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40352" y="4731990"/>
            <a:ext cx="1341512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647565" y="1087331"/>
            <a:ext cx="2304256" cy="357265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бюджета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 отражает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кассовое исполнение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районного бюджета в соответствии с данными Федерального казначейства. 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3153017" y="1080694"/>
            <a:ext cx="2808312" cy="357265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Годовая бюджетная отчетность и сводная бухгалтерская отчетность бюджетных учреждений ВМР за 2024 год представлена в КФ ЛО. Консолидированная отчетность Волховского муниципального района проверена и принята для включения в свод годовой отчетности об исполнении консолидированного бюджета ЛО.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25" y="2931789"/>
            <a:ext cx="2664296" cy="158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1"/>
          <p:cNvSpPr txBox="1"/>
          <p:nvPr/>
        </p:nvSpPr>
        <p:spPr>
          <a:xfrm>
            <a:off x="6162525" y="1087331"/>
            <a:ext cx="2592288" cy="357265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Все мероприятия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исполнению бюджета выполнялись в соответствии с утвержденным бюджетом на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 год.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течение года в решение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Совета депутатов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Волховского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муниципального района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«О районном  бюджете Волховского муниципального района ЛО на 2024 год и плановый период 2025 и 2026 годов» внесено 4 изменения.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565" y="247832"/>
            <a:ext cx="810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2024 год</a:t>
            </a:r>
          </a:p>
        </p:txBody>
      </p:sp>
      <p:pic>
        <p:nvPicPr>
          <p:cNvPr id="14338" name="Picture 2" descr="C:\Users\brovtsina\Desktop\f37f31bca018978c10c12b6bbe9fb3b3_w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5" y="2945080"/>
            <a:ext cx="2163356" cy="15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tribuna-pnkr.ru/media/resized/wCBHARe70UU1p9IGY3j7B3wyO6cjKW0Vr-nH3TyJD8U/rs:fit:1024:768/aHR0cHM6Ly90cmli/dW5hLXBua3IucnUv/bWVkaWEvcHJvamVj/dF9zbWkzXzkxNy8z/ZC81NS81Ny9hYS81/ZS9lNi9zYWp0LTEu/anB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45" y="3523894"/>
            <a:ext cx="2232248" cy="99207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010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-150943" y="915566"/>
          <a:ext cx="5603709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2266220" y="2951504"/>
            <a:ext cx="408500" cy="2308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152" y="219275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+ 692 937.2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4776" y="24999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+ 765 436.2</a:t>
            </a: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>
          <a:xfrm flipV="1">
            <a:off x="884882" y="2593951"/>
            <a:ext cx="484109" cy="3378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66826" y="3148877"/>
            <a:ext cx="465643" cy="1062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2051" y="28745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72 499.0</a:t>
            </a: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1" y="3944347"/>
            <a:ext cx="4536503" cy="93165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 результате всех внесенных изменений, в том числе с внесенными изменениями в соответствии со статьей 217 Бюджетного кодекса Российской Федерации, показатели бюджета сократились по сравнению с уточненным планом расходов районного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Волховского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на 4 766,8 тыс. рублей.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28384" y="4719796"/>
            <a:ext cx="8926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87087" y="3858133"/>
            <a:ext cx="343338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Фактически районный бюджет Волховского муниципального района за 2024 год исполнен по доходам в сумме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3 851 151,8 тыс. рублей,    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       по расходам в сумме 3 803 587,5 тыс. рублей, профицит составил 47 564,3 тыс.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152" y="149860"/>
            <a:ext cx="795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показатели районного бюджета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Волховского муниципального района за 2024 год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23093196"/>
              </p:ext>
            </p:extLst>
          </p:nvPr>
        </p:nvGraphicFramePr>
        <p:xfrm>
          <a:off x="5387087" y="1405321"/>
          <a:ext cx="3433385" cy="217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46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18331</TotalTime>
  <Words>10144</Words>
  <Application>Microsoft Office PowerPoint</Application>
  <PresentationFormat>Экран (16:9)</PresentationFormat>
  <Paragraphs>1103</Paragraphs>
  <Slides>38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Исполнение муниципальной программы ВМР «Современное образование в Волховском муниципальном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Волховского муниципального  района</dc:title>
  <dc:creator>Korchagina</dc:creator>
  <cp:lastModifiedBy>Korchagina</cp:lastModifiedBy>
  <cp:revision>1851</cp:revision>
  <cp:lastPrinted>2022-05-11T12:46:18Z</cp:lastPrinted>
  <dcterms:created xsi:type="dcterms:W3CDTF">2016-09-12T13:10:26Z</dcterms:created>
  <dcterms:modified xsi:type="dcterms:W3CDTF">2025-05-27T14:01:42Z</dcterms:modified>
</cp:coreProperties>
</file>