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  <p:sldMasterId id="2147483721" r:id="rId3"/>
  </p:sldMasterIdLst>
  <p:notesMasterIdLst>
    <p:notesMasterId r:id="rId47"/>
  </p:notesMasterIdLst>
  <p:handoutMasterIdLst>
    <p:handoutMasterId r:id="rId48"/>
  </p:handoutMasterIdLst>
  <p:sldIdLst>
    <p:sldId id="338" r:id="rId4"/>
    <p:sldId id="339" r:id="rId5"/>
    <p:sldId id="343" r:id="rId6"/>
    <p:sldId id="346" r:id="rId7"/>
    <p:sldId id="340" r:id="rId8"/>
    <p:sldId id="341" r:id="rId9"/>
    <p:sldId id="344" r:id="rId10"/>
    <p:sldId id="342" r:id="rId11"/>
    <p:sldId id="322" r:id="rId12"/>
    <p:sldId id="345" r:id="rId13"/>
    <p:sldId id="257" r:id="rId14"/>
    <p:sldId id="329" r:id="rId15"/>
    <p:sldId id="263" r:id="rId16"/>
    <p:sldId id="330" r:id="rId17"/>
    <p:sldId id="331" r:id="rId18"/>
    <p:sldId id="265" r:id="rId19"/>
    <p:sldId id="266" r:id="rId20"/>
    <p:sldId id="267" r:id="rId21"/>
    <p:sldId id="347" r:id="rId22"/>
    <p:sldId id="272" r:id="rId23"/>
    <p:sldId id="348" r:id="rId24"/>
    <p:sldId id="312" r:id="rId25"/>
    <p:sldId id="326" r:id="rId26"/>
    <p:sldId id="297" r:id="rId27"/>
    <p:sldId id="296" r:id="rId28"/>
    <p:sldId id="315" r:id="rId29"/>
    <p:sldId id="295" r:id="rId30"/>
    <p:sldId id="294" r:id="rId31"/>
    <p:sldId id="293" r:id="rId32"/>
    <p:sldId id="333" r:id="rId33"/>
    <p:sldId id="292" r:id="rId34"/>
    <p:sldId id="291" r:id="rId35"/>
    <p:sldId id="290" r:id="rId36"/>
    <p:sldId id="289" r:id="rId37"/>
    <p:sldId id="288" r:id="rId38"/>
    <p:sldId id="287" r:id="rId39"/>
    <p:sldId id="336" r:id="rId40"/>
    <p:sldId id="332" r:id="rId41"/>
    <p:sldId id="307" r:id="rId42"/>
    <p:sldId id="299" r:id="rId43"/>
    <p:sldId id="300" r:id="rId44"/>
    <p:sldId id="337" r:id="rId45"/>
    <p:sldId id="321" r:id="rId4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018"/>
    <a:srgbClr val="FFFFCC"/>
    <a:srgbClr val="C4F0B6"/>
    <a:srgbClr val="003300"/>
    <a:srgbClr val="E0E4B2"/>
    <a:srgbClr val="B8C2E9"/>
    <a:srgbClr val="602322"/>
    <a:srgbClr val="003A00"/>
    <a:srgbClr val="660066"/>
    <a:srgbClr val="0B0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9189" autoAdjust="0"/>
  </p:normalViewPr>
  <p:slideViewPr>
    <p:cSldViewPr>
      <p:cViewPr varScale="1">
        <p:scale>
          <a:sx n="134" d="100"/>
          <a:sy n="134" d="100"/>
        </p:scale>
        <p:origin x="104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09270771825418E-2"/>
          <c:y val="4.5305825297334915E-2"/>
          <c:w val="0.95088449224426752"/>
          <c:h val="0.744890059967789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99-4011-BAFF-8C626F32A50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99-4011-BAFF-8C626F32A508}"/>
              </c:ext>
            </c:extLst>
          </c:dPt>
          <c:dLbls>
            <c:dLbl>
              <c:idx val="0"/>
              <c:layout>
                <c:manualLayout>
                  <c:x val="-1.5902147495662246E-2"/>
                  <c:y val="-3.4913257507725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99-4011-BAFF-8C626F32A508}"/>
                </c:ext>
              </c:extLst>
            </c:dLbl>
            <c:dLbl>
              <c:idx val="1"/>
              <c:layout>
                <c:manualLayout>
                  <c:x val="-2.3130345420541428E-2"/>
                  <c:y val="-4.21884771726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99-4011-BAFF-8C626F32A508}"/>
                </c:ext>
              </c:extLst>
            </c:dLbl>
            <c:dLbl>
              <c:idx val="2"/>
              <c:layout>
                <c:manualLayout>
                  <c:x val="-2.5518899844627796E-2"/>
                  <c:y val="-1.789476386638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99-4011-BAFF-8C626F32A508}"/>
                </c:ext>
              </c:extLst>
            </c:dLbl>
            <c:dLbl>
              <c:idx val="3"/>
              <c:layout>
                <c:manualLayout>
                  <c:x val="-1.1565198178663421E-2"/>
                  <c:y val="-2.036606687950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99-4011-BAFF-8C626F32A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 поселений (тыс.руб.)</c:v>
                </c:pt>
                <c:pt idx="1">
                  <c:v>неналоговые доходы поселений (тыс.руб.)</c:v>
                </c:pt>
              </c:strCache>
            </c:strRef>
          </c:cat>
          <c:val>
            <c:numRef>
              <c:f>Лист1!$B$2:$B$3</c:f>
              <c:numCache>
                <c:formatCode>_-* #\ ##0.0\ _₽_-;\-* #\ ##0.0\ _₽_-;_-* "-"??\ _₽_-;_-@_-</c:formatCode>
                <c:ptCount val="2"/>
                <c:pt idx="0">
                  <c:v>2080657.7</c:v>
                </c:pt>
                <c:pt idx="1">
                  <c:v>313783.90000000002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99-4011-BAFF-8C626F32A5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915209225931965E-2"/>
                  <c:y val="-2.61849431307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99-4011-BAFF-8C626F32A508}"/>
                </c:ext>
              </c:extLst>
            </c:dLbl>
            <c:dLbl>
              <c:idx val="1"/>
              <c:layout>
                <c:manualLayout>
                  <c:x val="4.1393087370230119E-2"/>
                  <c:y val="-4.361021842566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99-4011-BAFF-8C626F32A508}"/>
                </c:ext>
              </c:extLst>
            </c:dLbl>
            <c:dLbl>
              <c:idx val="2"/>
              <c:layout>
                <c:manualLayout>
                  <c:x val="5.34890415763183E-2"/>
                  <c:y val="-2.036606687950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99-4011-BAFF-8C626F32A508}"/>
                </c:ext>
              </c:extLst>
            </c:dLbl>
            <c:dLbl>
              <c:idx val="3"/>
              <c:layout>
                <c:manualLayout>
                  <c:x val="3.9032543852989036E-2"/>
                  <c:y val="-2.327550500514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99-4011-BAFF-8C626F32A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 поселений (тыс.руб.)</c:v>
                </c:pt>
                <c:pt idx="1">
                  <c:v>неналоговые доходы поселений (тыс.руб.)</c:v>
                </c:pt>
              </c:strCache>
            </c:strRef>
          </c:cat>
          <c:val>
            <c:numRef>
              <c:f>Лист1!$C$2:$C$3</c:f>
              <c:numCache>
                <c:formatCode>_-* #\ ##0.0\ _₽_-;\-* #\ ##0.0\ _₽_-;_-* "-"??\ _₽_-;_-@_-</c:formatCode>
                <c:ptCount val="2"/>
                <c:pt idx="0">
                  <c:v>2183307</c:v>
                </c:pt>
                <c:pt idx="1">
                  <c:v>326509.5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99-4011-BAFF-8C626F32A5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938816"/>
        <c:axId val="139961088"/>
        <c:axId val="0"/>
      </c:bar3DChart>
      <c:catAx>
        <c:axId val="1399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9961088"/>
        <c:crosses val="autoZero"/>
        <c:auto val="1"/>
        <c:lblAlgn val="ctr"/>
        <c:lblOffset val="100"/>
        <c:noMultiLvlLbl val="0"/>
      </c:catAx>
      <c:valAx>
        <c:axId val="139961088"/>
        <c:scaling>
          <c:orientation val="minMax"/>
        </c:scaling>
        <c:delete val="1"/>
        <c:axPos val="l"/>
        <c:numFmt formatCode="_-* #\ ##0.0\ _₽_-;\-* #\ ##0.0\ _₽_-;_-* &quot;-&quot;??\ _₽_-;_-@_-" sourceLinked="1"/>
        <c:majorTickMark val="none"/>
        <c:minorTickMark val="none"/>
        <c:tickLblPos val="nextTo"/>
        <c:crossAx val="1399388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444167589864496E-2"/>
          <c:y val="5.3245793361952398E-2"/>
          <c:w val="0.94036684812798577"/>
          <c:h val="0.859628657447863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
бюджет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030299975575688E-3"/>
                  <c:y val="-3.6025294283147788E-3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Местный 
бюджет</a:t>
                    </a:r>
                    <a:r>
                      <a: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96 608.6</a:t>
                    </a:r>
                  </a:p>
                  <a:p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тыс. руб.</a:t>
                    </a:r>
                  </a:p>
                  <a:p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4A-43CA-B2E5-6CB37559FCB9}"/>
                </c:ext>
              </c:extLst>
            </c:dLbl>
            <c:dLbl>
              <c:idx val="1"/>
              <c:layout>
                <c:manualLayout>
                  <c:x val="1.4515149987787844E-3"/>
                  <c:y val="1.4407848760698113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Местный 
бюджет</a:t>
                    </a:r>
                    <a:r>
                      <a: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92 737.5</a:t>
                    </a:r>
                  </a:p>
                  <a:p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тыс. руб</a:t>
                    </a:r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.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6.4302114445900144E-2"/>
                      <c:h val="0.1701388258624288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C4A-43CA-B2E5-6CB37559FCB9}"/>
                </c:ext>
              </c:extLst>
            </c:dLbl>
            <c:dLbl>
              <c:idx val="2"/>
              <c:layout>
                <c:manualLayout>
                  <c:x val="5.8060599951151376E-3"/>
                  <c:y val="1.4407848760698111E-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Местный бюджет
</a:t>
                    </a:r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3 871.1 тыс. руб.</a:t>
                    </a:r>
                    <a:endParaRPr lang="ru-RU" sz="800" b="1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508424787350195"/>
                      <c:h val="0.118468536434840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FC4A-43CA-B2E5-6CB37559F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</c:v>
                </c:pt>
                <c:pt idx="1">
                  <c:v>Факт</c:v>
                </c:pt>
                <c:pt idx="2">
                  <c:v>Отклонение от плана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96608.6</c:v>
                </c:pt>
                <c:pt idx="1">
                  <c:v>92737.5</c:v>
                </c:pt>
                <c:pt idx="2">
                  <c:v>3871.1000000000058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4A-43CA-B2E5-6CB37559FC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
бюджет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4515149987787844E-3"/>
                  <c:y val="1.080588657052355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Областной 
бюджет
31 283.4</a:t>
                    </a:r>
                  </a:p>
                  <a:p>
                    <a:r>
                      <a: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ru-RU" sz="8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8956977895483828E-2"/>
                      <c:h val="0.161692082716934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FC4A-43CA-B2E5-6CB37559FCB9}"/>
                </c:ext>
              </c:extLst>
            </c:dLbl>
            <c:dLbl>
              <c:idx val="1"/>
              <c:layout>
                <c:manualLayout>
                  <c:x val="7.257574993893922E-4"/>
                  <c:y val="9.0049054754362864E-3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Областной 
бюджет</a:t>
                    </a:r>
                    <a:r>
                      <a: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31 211.5</a:t>
                    </a:r>
                    <a:endParaRPr lang="ru-RU" sz="900" b="1" baseline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0901183944781166E-2"/>
                      <c:h val="0.1768203239156675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C4A-43CA-B2E5-6CB37559FCB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4A-43CA-B2E5-6CB37559F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</c:v>
                </c:pt>
                <c:pt idx="1">
                  <c:v>Факт</c:v>
                </c:pt>
                <c:pt idx="2">
                  <c:v>Отклонение от плана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31283.4</c:v>
                </c:pt>
                <c:pt idx="1">
                  <c:v>31211.5</c:v>
                </c:pt>
                <c:pt idx="2">
                  <c:v>71.900000000001455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4A-43CA-B2E5-6CB37559FC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от иных организаций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FC4A-43CA-B2E5-6CB37559FCB9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План</c:v>
                </c:pt>
                <c:pt idx="1">
                  <c:v>Факт</c:v>
                </c:pt>
                <c:pt idx="2">
                  <c:v>Отклонение от плана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#\ ##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4A-43CA-B2E5-6CB37559FC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933248"/>
        <c:axId val="188934784"/>
        <c:axId val="0"/>
      </c:bar3DChart>
      <c:catAx>
        <c:axId val="18893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100">
                <a:solidFill>
                  <a:srgbClr val="FF0000"/>
                </a:solidFill>
              </a:defRPr>
            </a:pPr>
            <a:endParaRPr lang="ru-RU"/>
          </a:p>
        </c:txPr>
        <c:crossAx val="188934784"/>
        <c:crosses val="autoZero"/>
        <c:auto val="1"/>
        <c:lblAlgn val="ctr"/>
        <c:lblOffset val="100"/>
        <c:noMultiLvlLbl val="0"/>
      </c:catAx>
      <c:valAx>
        <c:axId val="188934784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188933248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82842060499569E-2"/>
          <c:y val="0.11168585836395213"/>
          <c:w val="0.79995949524126964"/>
          <c:h val="0.739804365553009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Первонач. план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6377408248715279E-2"/>
                  <c:y val="0.4345317738311881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63022776521761"/>
                      <c:h val="7.70266107129283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C71-455B-A7CE-866F0C26A165}"/>
                </c:ext>
              </c:extLst>
            </c:dLbl>
            <c:dLbl>
              <c:idx val="1"/>
              <c:layout>
                <c:manualLayout>
                  <c:x val="-3.8527339660214335E-2"/>
                  <c:y val="0.44315879390917845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816293993853"/>
                      <c:h val="8.95367743470594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71-455B-A7CE-866F0C26A165}"/>
                </c:ext>
              </c:extLst>
            </c:dLbl>
            <c:dLbl>
              <c:idx val="2"/>
              <c:layout>
                <c:manualLayout>
                  <c:x val="7.8503362683537761E-3"/>
                  <c:y val="0.2520434951795309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71-455B-A7CE-866F0C26A16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3339867.9</c:v>
                </c:pt>
                <c:pt idx="1">
                  <c:v>3454672.1</c:v>
                </c:pt>
                <c:pt idx="2">
                  <c:v>-114804.2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71-455B-A7CE-866F0C26A1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Уточнен. план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336702530413339E-2"/>
                  <c:y val="-1.566124616007692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23907433451665"/>
                      <c:h val="9.35339517732674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C71-455B-A7CE-866F0C26A165}"/>
                </c:ext>
              </c:extLst>
            </c:dLbl>
            <c:dLbl>
              <c:idx val="1"/>
              <c:layout>
                <c:manualLayout>
                  <c:x val="-4.1982908106041909E-3"/>
                  <c:y val="0.2335530557696128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23907433451665"/>
                      <c:h val="8.95367743470594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71-455B-A7CE-866F0C26A165}"/>
                </c:ext>
              </c:extLst>
            </c:dLbl>
            <c:dLbl>
              <c:idx val="2"/>
              <c:layout>
                <c:manualLayout>
                  <c:x val="0.10928636729708824"/>
                  <c:y val="0.1581718125910649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71-455B-A7CE-866F0C26A16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4035290.9</c:v>
                </c:pt>
                <c:pt idx="1">
                  <c:v>4272151.2</c:v>
                </c:pt>
                <c:pt idx="2">
                  <c:v>-236860.3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71-455B-A7CE-866F0C26A1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Уточнен. план (с учетом изменений согласно ст.217 БК)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C71-455B-A7CE-866F0C26A165}"/>
              </c:ext>
            </c:extLst>
          </c:dPt>
          <c:dLbls>
            <c:dLbl>
              <c:idx val="1"/>
              <c:layout>
                <c:manualLayout>
                  <c:x val="7.8381657577151057E-2"/>
                  <c:y val="-5.901344625307105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</a:rPr>
                      <a:t>Уточнен.</a:t>
                    </a:r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 план             (с учетом изменений согласно ст.217 БК)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     4 271 371.2</a:t>
                    </a:r>
                    <a:endParaRPr lang="ru-RU" b="1" dirty="0">
                      <a:solidFill>
                        <a:srgbClr val="0033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C71-455B-A7CE-866F0C26A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1">
                  <c:v>4271371.2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71-455B-A7CE-866F0C26A1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542400"/>
        <c:axId val="131556480"/>
        <c:axId val="0"/>
      </c:bar3DChart>
      <c:catAx>
        <c:axId val="13154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31556480"/>
        <c:crosses val="autoZero"/>
        <c:auto val="1"/>
        <c:lblAlgn val="ctr"/>
        <c:lblOffset val="100"/>
        <c:noMultiLvlLbl val="0"/>
      </c:catAx>
      <c:valAx>
        <c:axId val="131556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3154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2355272387024262"/>
          <c:y val="0.2346085304888729"/>
          <c:w val="0.75721772973395085"/>
          <c:h val="0.58795014481016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1741939805759864E-3"/>
                  <c:y val="0.29287215095047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7546954390492"/>
                      <c:h val="0.152140152795463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0B5-4F9A-A3CD-D1D561F7B3E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4070103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9-47CF-87B3-B7D19168C6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2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6388840750454719E-3"/>
                  <c:y val="0.114474732828675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B5-4F9A-A3CD-D1D561F7B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4163762.1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B5-4F9A-A3CD-D1D561F7B3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/>
              <a:lightRig rig="balanced" dir="tr"/>
            </a:scene3d>
            <a:sp3d prstMaterial="plastic">
              <a:bevelT w="508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1207030379639916E-2"/>
                  <c:y val="-6.5073043000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B5-4F9A-A3CD-D1D561F7B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Лист1!$D$2</c:f>
              <c:numCache>
                <c:formatCode>#\ ##0.0</c:formatCode>
                <c:ptCount val="1"/>
                <c:pt idx="0">
                  <c:v>93659.1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B5-4F9A-A3CD-D1D561F7B3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0096640"/>
        <c:axId val="140098176"/>
        <c:axId val="0"/>
      </c:bar3DChart>
      <c:catAx>
        <c:axId val="140096640"/>
        <c:scaling>
          <c:orientation val="minMax"/>
        </c:scaling>
        <c:delete val="1"/>
        <c:axPos val="b"/>
        <c:majorGridlines/>
        <c:minorGridlines/>
        <c:numFmt formatCode="General" sourceLinked="0"/>
        <c:majorTickMark val="out"/>
        <c:minorTickMark val="none"/>
        <c:tickLblPos val="nextTo"/>
        <c:crossAx val="140098176"/>
        <c:crosses val="autoZero"/>
        <c:auto val="1"/>
        <c:lblAlgn val="ctr"/>
        <c:lblOffset val="100"/>
        <c:noMultiLvlLbl val="0"/>
      </c:catAx>
      <c:valAx>
        <c:axId val="140098176"/>
        <c:scaling>
          <c:orientation val="minMax"/>
        </c:scaling>
        <c:delete val="1"/>
        <c:axPos val="l"/>
        <c:majorGridlines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</c:majorGridlines>
        <c:numFmt formatCode="#\ ##0.0" sourceLinked="1"/>
        <c:majorTickMark val="out"/>
        <c:minorTickMark val="none"/>
        <c:tickLblPos val="nextTo"/>
        <c:crossAx val="140096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770213419271156"/>
          <c:y val="0.8291528399917979"/>
          <c:w val="0.64782610514514249"/>
          <c:h val="0.10334630116764072"/>
        </c:manualLayout>
      </c:layout>
      <c:overlay val="0"/>
      <c:txPr>
        <a:bodyPr/>
        <a:lstStyle/>
        <a:p>
          <a:pPr>
            <a:defRPr sz="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solidFill>
        <a:schemeClr val="tx2">
          <a:lumMod val="60000"/>
          <a:lumOff val="40000"/>
        </a:schemeClr>
      </a:solidFill>
    </a:ln>
    <a:effectLst>
      <a:reflection blurRad="38100" stA="26000" endPos="23000" dist="25400" dir="5400000" sy="-100000" rotWithShape="0"/>
    </a:effectLst>
    <a:scene3d>
      <a:camera prst="orthographicFront"/>
      <a:lightRig rig="balanced" dir="tr"/>
    </a:scene3d>
    <a:sp3d prstMaterial="plastic">
      <a:contourClr>
        <a:srgbClr val="000000"/>
      </a:contourClr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depthPercent val="10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862864002765117E-3"/>
          <c:y val="9.9883209215979277E-2"/>
          <c:w val="0.966317978557938"/>
          <c:h val="0.64386668656746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476264583385641E-2"/>
                  <c:y val="1.625854561840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01257899363834"/>
                      <c:h val="5.91792778439153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20D-47A6-A3F6-609753730C9A}"/>
                </c:ext>
              </c:extLst>
            </c:dLbl>
            <c:dLbl>
              <c:idx val="1"/>
              <c:layout>
                <c:manualLayout>
                  <c:x val="0"/>
                  <c:y val="4.3547943542662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0D-47A6-A3F6-609753730C9A}"/>
                </c:ext>
              </c:extLst>
            </c:dLbl>
            <c:dLbl>
              <c:idx val="2"/>
              <c:layout>
                <c:manualLayout>
                  <c:x val="-5.4311630082947036E-3"/>
                  <c:y val="-6.961755478729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0D-47A6-A3F6-609753730C9A}"/>
                </c:ext>
              </c:extLst>
            </c:dLbl>
            <c:dLbl>
              <c:idx val="3"/>
              <c:layout>
                <c:manualLayout>
                  <c:x val="0"/>
                  <c:y val="-8.2885624936173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0D-47A6-A3F6-609753730C9A}"/>
                </c:ext>
              </c:extLst>
            </c:dLbl>
            <c:dLbl>
              <c:idx val="4"/>
              <c:layout>
                <c:manualLayout>
                  <c:x val="2.3719413293334999E-3"/>
                  <c:y val="-8.58014724208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0D-47A6-A3F6-609753730C9A}"/>
                </c:ext>
              </c:extLst>
            </c:dLbl>
            <c:dLbl>
              <c:idx val="5"/>
              <c:layout>
                <c:manualLayout>
                  <c:x val="-4.899147008357186E-3"/>
                  <c:y val="-1.3064383062798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0D-47A6-A3F6-609753730C9A}"/>
                </c:ext>
              </c:extLst>
            </c:dLbl>
            <c:dLbl>
              <c:idx val="6"/>
              <c:layout>
                <c:manualLayout>
                  <c:x val="-7.3487205125356446E-3"/>
                  <c:y val="-1.3064383062798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0D-47A6-A3F6-609753730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 (исполнение 104.7%)</c:v>
                </c:pt>
                <c:pt idx="1">
                  <c:v>Акцизы (исполнение 105.5%)</c:v>
                </c:pt>
                <c:pt idx="2">
                  <c:v>УСН (исполнение 89.8%)</c:v>
                </c:pt>
                <c:pt idx="3">
                  <c:v>ЕНВД (100%)</c:v>
                </c:pt>
                <c:pt idx="4">
                  <c:v>ЕСХ (исполнение 62.6%)</c:v>
                </c:pt>
                <c:pt idx="5">
                  <c:v>Патент (исполнение 135.6%)</c:v>
                </c:pt>
                <c:pt idx="6">
                  <c:v>Госпошлина (исполнение 95.2%)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1126017.2</c:v>
                </c:pt>
                <c:pt idx="1">
                  <c:v>12375.6</c:v>
                </c:pt>
                <c:pt idx="2">
                  <c:v>311633.2</c:v>
                </c:pt>
                <c:pt idx="3">
                  <c:v>118.1</c:v>
                </c:pt>
                <c:pt idx="4">
                  <c:v>352.7</c:v>
                </c:pt>
                <c:pt idx="5">
                  <c:v>13004.6</c:v>
                </c:pt>
                <c:pt idx="6">
                  <c:v>25900.7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0D-47A6-A3F6-609753730C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310864415072845E-2"/>
                  <c:y val="1.1994931010177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144502897559395E-2"/>
                      <c:h val="9.99925729086846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420D-47A6-A3F6-609753730C9A}"/>
                </c:ext>
              </c:extLst>
            </c:dLbl>
            <c:dLbl>
              <c:idx val="1"/>
              <c:layout>
                <c:manualLayout>
                  <c:x val="-5.4050977189614114E-3"/>
                  <c:y val="-4.019127616710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0D-47A6-A3F6-609753730C9A}"/>
                </c:ext>
              </c:extLst>
            </c:dLbl>
            <c:dLbl>
              <c:idx val="2"/>
              <c:layout>
                <c:manualLayout>
                  <c:x val="1.3305755235050454E-3"/>
                  <c:y val="-1.446283204989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927483873539636E-2"/>
                      <c:h val="5.46444672811632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420D-47A6-A3F6-609753730C9A}"/>
                </c:ext>
              </c:extLst>
            </c:dLbl>
            <c:dLbl>
              <c:idx val="3"/>
              <c:layout>
                <c:manualLayout>
                  <c:x val="1.3382504060017463E-2"/>
                  <c:y val="-3.7582867414279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0D-47A6-A3F6-609753730C9A}"/>
                </c:ext>
              </c:extLst>
            </c:dLbl>
            <c:dLbl>
              <c:idx val="4"/>
              <c:layout>
                <c:manualLayout>
                  <c:x val="-1.4472916980418051E-2"/>
                  <c:y val="-4.173847234618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0D-47A6-A3F6-609753730C9A}"/>
                </c:ext>
              </c:extLst>
            </c:dLbl>
            <c:dLbl>
              <c:idx val="5"/>
              <c:layout>
                <c:manualLayout>
                  <c:x val="-5.8606828002457749E-3"/>
                  <c:y val="-7.5187079389535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0D-47A6-A3F6-609753730C9A}"/>
                </c:ext>
              </c:extLst>
            </c:dLbl>
            <c:dLbl>
              <c:idx val="6"/>
              <c:layout>
                <c:manualLayout>
                  <c:x val="-1.6802528793041028E-3"/>
                  <c:y val="-6.4717459877638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0D-47A6-A3F6-609753730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 (исполнение 104.7%)</c:v>
                </c:pt>
                <c:pt idx="1">
                  <c:v>Акцизы (исполнение 105.5%)</c:v>
                </c:pt>
                <c:pt idx="2">
                  <c:v>УСН (исполнение 89.8%)</c:v>
                </c:pt>
                <c:pt idx="3">
                  <c:v>ЕНВД (100%)</c:v>
                </c:pt>
                <c:pt idx="4">
                  <c:v>ЕСХ (исполнение 62.6%)</c:v>
                </c:pt>
                <c:pt idx="5">
                  <c:v>Патент (исполнение 135.6%)</c:v>
                </c:pt>
                <c:pt idx="6">
                  <c:v>Госпошлина (исполнение 95.2%)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1129175.7</c:v>
                </c:pt>
                <c:pt idx="1">
                  <c:v>14559.5</c:v>
                </c:pt>
                <c:pt idx="2">
                  <c:v>308206.09999999998</c:v>
                </c:pt>
                <c:pt idx="3">
                  <c:v>14.2</c:v>
                </c:pt>
                <c:pt idx="4">
                  <c:v>147.4</c:v>
                </c:pt>
                <c:pt idx="5">
                  <c:v>18980.099999999999</c:v>
                </c:pt>
                <c:pt idx="6">
                  <c:v>53299.1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20D-47A6-A3F6-609753730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736960"/>
        <c:axId val="141738752"/>
        <c:axId val="0"/>
      </c:bar3DChart>
      <c:catAx>
        <c:axId val="14173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738752"/>
        <c:crosses val="autoZero"/>
        <c:auto val="1"/>
        <c:lblAlgn val="ctr"/>
        <c:lblOffset val="100"/>
        <c:noMultiLvlLbl val="0"/>
      </c:catAx>
      <c:valAx>
        <c:axId val="1417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41736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108514399251618"/>
          <c:y val="0.92118142170238926"/>
          <c:w val="0.30907550028575886"/>
          <c:h val="7.0269299402971191E-2"/>
        </c:manualLayout>
      </c:layout>
      <c:overlay val="0"/>
      <c:txPr>
        <a:bodyPr/>
        <a:lstStyle/>
        <a:p>
          <a:pPr>
            <a:defRPr sz="900"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7454029655619658E-2"/>
          <c:w val="0.87939107193217847"/>
          <c:h val="0.79102485736416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c:spPr>
          <c:invertIfNegative val="0"/>
          <c:dLbls>
            <c:dLbl>
              <c:idx val="0"/>
              <c:layout>
                <c:manualLayout>
                  <c:x val="-1.6951627288325988E-2"/>
                  <c:y val="-1.9756554800183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BB-4390-9D29-B38E8AF99634}"/>
                </c:ext>
              </c:extLst>
            </c:dLbl>
            <c:dLbl>
              <c:idx val="1"/>
              <c:layout>
                <c:manualLayout>
                  <c:x val="-1.2247867520892785E-2"/>
                  <c:y val="-4.8371107799409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BB-4390-9D29-B38E8AF99634}"/>
                </c:ext>
              </c:extLst>
            </c:dLbl>
            <c:dLbl>
              <c:idx val="2"/>
              <c:layout>
                <c:manualLayout>
                  <c:x val="-7.5936778629534987E-3"/>
                  <c:y val="-1.5886734527301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BB-4390-9D29-B38E8AF99634}"/>
                </c:ext>
              </c:extLst>
            </c:dLbl>
            <c:dLbl>
              <c:idx val="3"/>
              <c:layout>
                <c:manualLayout>
                  <c:x val="-1.4306560988869501E-2"/>
                  <c:y val="2.8805011618399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BB-4390-9D29-B38E8AF99634}"/>
                </c:ext>
              </c:extLst>
            </c:dLbl>
            <c:dLbl>
              <c:idx val="4"/>
              <c:layout>
                <c:manualLayout>
                  <c:x val="-1.1399967904800702E-2"/>
                  <c:y val="5.0911932132344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87219299556858E-2"/>
                      <c:h val="7.81356981007278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BBB-4390-9D29-B38E8AF99634}"/>
                </c:ext>
              </c:extLst>
            </c:dLbl>
            <c:dLbl>
              <c:idx val="5"/>
              <c:layout>
                <c:manualLayout>
                  <c:x val="-7.9140527429924345E-3"/>
                  <c:y val="1.2760210105854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BB-4390-9D29-B38E8AF99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(исполнение 104.2%)</c:v>
                </c:pt>
                <c:pt idx="1">
                  <c:v>Платежи за пользование природными ресурсами (исполнение 282.4%)</c:v>
                </c:pt>
                <c:pt idx="2">
                  <c:v>Доходы от оказания платных услуг и компенсации затрат гос-ва (исполнение 147.2%)</c:v>
                </c:pt>
                <c:pt idx="3">
                  <c:v>Доходы от продажи материальных и нематериальных активов (исполнение 124.3%)</c:v>
                </c:pt>
                <c:pt idx="4">
                  <c:v>Штрафы, санкции и возмещение ущерба (исполнение 105.2%)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75298.7</c:v>
                </c:pt>
                <c:pt idx="1">
                  <c:v>2994</c:v>
                </c:pt>
                <c:pt idx="2">
                  <c:v>366.8</c:v>
                </c:pt>
                <c:pt idx="3">
                  <c:v>48469.3</c:v>
                </c:pt>
                <c:pt idx="4">
                  <c:v>8006.1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BB-4390-9D29-B38E8AF996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c:spPr>
          <c:invertIfNegative val="0"/>
          <c:dLbls>
            <c:dLbl>
              <c:idx val="0"/>
              <c:layout>
                <c:manualLayout>
                  <c:x val="3.8938574726264961E-2"/>
                  <c:y val="3.1262012964786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308579910874102E-2"/>
                      <c:h val="7.5446355694342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BBB-4390-9D29-B38E8AF99634}"/>
                </c:ext>
              </c:extLst>
            </c:dLbl>
            <c:dLbl>
              <c:idx val="1"/>
              <c:layout>
                <c:manualLayout>
                  <c:x val="1.484460831512548E-2"/>
                  <c:y val="8.3254782805595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BB-4390-9D29-B38E8AF99634}"/>
                </c:ext>
              </c:extLst>
            </c:dLbl>
            <c:dLbl>
              <c:idx val="2"/>
              <c:layout>
                <c:manualLayout>
                  <c:x val="2.058413262723895E-3"/>
                  <c:y val="-4.582205540840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BB-4390-9D29-B38E8AF99634}"/>
                </c:ext>
              </c:extLst>
            </c:dLbl>
            <c:dLbl>
              <c:idx val="3"/>
              <c:layout>
                <c:manualLayout>
                  <c:x val="2.7019461203648152E-2"/>
                  <c:y val="2.9703185879888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BB-4390-9D29-B38E8AF99634}"/>
                </c:ext>
              </c:extLst>
            </c:dLbl>
            <c:dLbl>
              <c:idx val="4"/>
              <c:layout>
                <c:manualLayout>
                  <c:x val="9.5556530670305659E-3"/>
                  <c:y val="-1.5918773883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BB-4390-9D29-B38E8AF99634}"/>
                </c:ext>
              </c:extLst>
            </c:dLbl>
            <c:dLbl>
              <c:idx val="5"/>
              <c:layout>
                <c:manualLayout>
                  <c:x val="-1.0766938466508827E-2"/>
                  <c:y val="-2.9320708551762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BB-4390-9D29-B38E8AF99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(исполнение 104.2%)</c:v>
                </c:pt>
                <c:pt idx="1">
                  <c:v>Платежи за пользование природными ресурсами (исполнение 282.4%)</c:v>
                </c:pt>
                <c:pt idx="2">
                  <c:v>Доходы от оказания платных услуг и компенсации затрат гос-ва (исполнение 147.2%)</c:v>
                </c:pt>
                <c:pt idx="3">
                  <c:v>Доходы от продажи материальных и нематериальных активов (исполнение 124.3%)</c:v>
                </c:pt>
                <c:pt idx="4">
                  <c:v>Штрафы, санкции и возмещение ущерба (исполнение 105.2%)</c:v>
                </c:pt>
                <c:pt idx="5">
                  <c:v>Прочие неналоговые доходы 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88590.9</c:v>
                </c:pt>
                <c:pt idx="1">
                  <c:v>12807.6</c:v>
                </c:pt>
                <c:pt idx="2">
                  <c:v>402.3</c:v>
                </c:pt>
                <c:pt idx="3">
                  <c:v>38732.699999999997</c:v>
                </c:pt>
                <c:pt idx="4">
                  <c:v>2788.6</c:v>
                </c:pt>
                <c:pt idx="5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BBB-4390-9D29-B38E8AF996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6986368"/>
        <c:axId val="156988160"/>
        <c:axId val="0"/>
      </c:bar3DChart>
      <c:catAx>
        <c:axId val="15698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7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988160"/>
        <c:crosses val="autoZero"/>
        <c:auto val="1"/>
        <c:lblAlgn val="ctr"/>
        <c:lblOffset val="100"/>
        <c:noMultiLvlLbl val="0"/>
      </c:catAx>
      <c:valAx>
        <c:axId val="156988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56986368"/>
        <c:crossesAt val="1"/>
        <c:crossBetween val="between"/>
      </c:valAx>
    </c:plotArea>
    <c:legend>
      <c:legendPos val="b"/>
      <c:layout>
        <c:manualLayout>
          <c:xMode val="edge"/>
          <c:yMode val="edge"/>
          <c:x val="0.33243958307790522"/>
          <c:y val="0.91964010171709321"/>
          <c:w val="0.24095202219594652"/>
          <c:h val="8.0359898282906836E-2"/>
        </c:manualLayout>
      </c:layout>
      <c:overlay val="0"/>
      <c:txPr>
        <a:bodyPr/>
        <a:lstStyle/>
        <a:p>
          <a:pPr>
            <a:defRPr sz="1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07142150297336"/>
          <c:y val="0.37487248959677028"/>
          <c:w val="0.464914690092529"/>
          <c:h val="0.62512762987394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10F-4A52-A2EB-F2685F029F6B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10F-4A52-A2EB-F2685F029F6B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10F-4A52-A2EB-F2685F029F6B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10F-4A52-A2EB-F2685F029F6B}"/>
              </c:ext>
            </c:extLst>
          </c:dPt>
          <c:dPt>
            <c:idx val="4"/>
            <c:bubble3D val="0"/>
            <c:spPr>
              <a:solidFill>
                <a:srgbClr val="0B0BCB"/>
              </a:solidFill>
            </c:spPr>
            <c:extLst>
              <c:ext xmlns:c16="http://schemas.microsoft.com/office/drawing/2014/chart" uri="{C3380CC4-5D6E-409C-BE32-E72D297353CC}">
                <c16:uniqueId val="{00000009-610F-4A52-A2EB-F2685F029F6B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10F-4A52-A2EB-F2685F029F6B}"/>
              </c:ext>
            </c:extLst>
          </c:dPt>
          <c:dPt>
            <c:idx val="6"/>
            <c:bubble3D val="0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0D-610F-4A52-A2EB-F2685F029F6B}"/>
              </c:ext>
            </c:extLst>
          </c:dPt>
          <c:dLbls>
            <c:dLbl>
              <c:idx val="0"/>
              <c:layout>
                <c:manualLayout>
                  <c:x val="-0.13925864159171569"/>
                  <c:y val="-0.15186649248231029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1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sz="9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Образование
2 736 155.6
65.7%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10F-4A52-A2EB-F2685F029F6B}"/>
                </c:ext>
              </c:extLst>
            </c:dLbl>
            <c:dLbl>
              <c:idx val="1"/>
              <c:layout>
                <c:manualLayout>
                  <c:x val="-7.7692898837160018E-2"/>
                  <c:y val="0.201892996976467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1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sz="9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Социальная политика
</a:t>
                    </a:r>
                    <a:r>
                      <a:rPr lang="ru-RU" sz="9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235 247.4</a:t>
                    </a:r>
                    <a:r>
                      <a:rPr lang="ru-RU" sz="9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
5.6%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10F-4A52-A2EB-F2685F029F6B}"/>
                </c:ext>
              </c:extLst>
            </c:dLbl>
            <c:dLbl>
              <c:idx val="2"/>
              <c:layout>
                <c:manualLayout>
                  <c:x val="-8.0958067642834919E-2"/>
                  <c:y val="2.6584560539928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0F-4A52-A2EB-F2685F029F6B}"/>
                </c:ext>
              </c:extLst>
            </c:dLbl>
            <c:dLbl>
              <c:idx val="3"/>
              <c:layout>
                <c:manualLayout>
                  <c:x val="-0.13419968951688002"/>
                  <c:y val="-0.11291289510681557"/>
                </c:manualLayout>
              </c:layout>
              <c:tx>
                <c:rich>
                  <a:bodyPr/>
                  <a:lstStyle/>
                  <a:p>
                    <a:fld id="{4D556FBF-A4C7-4EDA-98A3-CA9F23ABF7E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5EECDA68-B928-4D11-B7FC-B4B9D812996F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7.8%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10F-4A52-A2EB-F2685F029F6B}"/>
                </c:ext>
              </c:extLst>
            </c:dLbl>
            <c:dLbl>
              <c:idx val="4"/>
              <c:layout>
                <c:manualLayout>
                  <c:x val="-6.6572276234094854E-2"/>
                  <c:y val="-0.19102096989877837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1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sz="9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Национальная экономика
228 315.5
5.5%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10F-4A52-A2EB-F2685F029F6B}"/>
                </c:ext>
              </c:extLst>
            </c:dLbl>
            <c:dLbl>
              <c:idx val="5"/>
              <c:numFmt formatCode="0.0%" sourceLinked="0"/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1" i="1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0F-4A52-A2EB-F2685F029F6B}"/>
                </c:ext>
              </c:extLst>
            </c:dLbl>
            <c:dLbl>
              <c:idx val="6"/>
              <c:layout>
                <c:manualLayout>
                  <c:x val="0.11079772067216373"/>
                  <c:y val="-0.12329813716371285"/>
                </c:manualLayout>
              </c:layout>
              <c:numFmt formatCode="0.0%" sourceLinked="0"/>
              <c:spPr/>
              <c:txPr>
                <a:bodyPr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1" i="1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effectLst/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34283467261003"/>
                      <c:h val="0.226580214463352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10F-4A52-A2EB-F2685F029F6B}"/>
                </c:ext>
              </c:extLst>
            </c:dLbl>
            <c:dLbl>
              <c:idx val="7"/>
              <c:layout>
                <c:manualLayout>
                  <c:x val="0.17591753447376002"/>
                  <c:y val="-8.858240902333021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1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fld id="{09D8DDF9-45C7-4F99-9A9E-D9ABB7AFC338}" type="CATEGORYNAME">
                      <a:rPr lang="ru-RU" sz="90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1" u="none" strike="noStrike" kern="1200" baseline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
</a:t>
                    </a:r>
                    <a:fld id="{0324788D-1DB0-4A3A-BA3C-D6F203980CE7}" type="VALUE">
                      <a:rPr lang="ru-RU" sz="900" baseline="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1" u="none" strike="noStrike" kern="1200" baseline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sz="900" baseline="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
0.4%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10F-4A52-A2EB-F2685F029F6B}"/>
                </c:ext>
              </c:extLst>
            </c:dLbl>
            <c:dLbl>
              <c:idx val="8"/>
              <c:layout>
                <c:manualLayout>
                  <c:x val="0.23383763374905209"/>
                  <c:y val="0.302261574286466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0F-4A52-A2EB-F2685F029F6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1" u="none">
                    <a:solidFill>
                      <a:schemeClr val="bg2">
                        <a:lumMod val="10000"/>
                      </a:schemeClr>
                    </a:solidFill>
                    <a:effectLst/>
                    <a:latin typeface="Cambria" panose="020405030504060302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rgbClr val="0033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Общегосударственные расходы</c:v>
                </c:pt>
                <c:pt idx="4">
                  <c:v>Национальная экономика</c:v>
                </c:pt>
                <c:pt idx="5">
                  <c:v>Культура и кинематография</c:v>
                </c:pt>
                <c:pt idx="6">
                  <c:v>Межбюджетные трансферты</c:v>
                </c:pt>
                <c:pt idx="7">
                  <c:v>Национальная безопасность</c:v>
                </c:pt>
                <c:pt idx="8">
                  <c:v>Прочие расходы (физ.культура и спорт, охрана окружающей среды)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2736155.6</c:v>
                </c:pt>
                <c:pt idx="1">
                  <c:v>235247.4</c:v>
                </c:pt>
                <c:pt idx="2">
                  <c:v>82678.399999999994</c:v>
                </c:pt>
                <c:pt idx="3">
                  <c:v>470639</c:v>
                </c:pt>
                <c:pt idx="4">
                  <c:v>228315.5</c:v>
                </c:pt>
                <c:pt idx="5">
                  <c:v>58928.9</c:v>
                </c:pt>
                <c:pt idx="6">
                  <c:v>323774.09999999998</c:v>
                </c:pt>
                <c:pt idx="7">
                  <c:v>16910.099999999999</c:v>
                </c:pt>
                <c:pt idx="8">
                  <c:v>11113.1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10F-4A52-A2EB-F2685F029F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rgbClr val="0033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Общегосударственные расходы</c:v>
                </c:pt>
                <c:pt idx="4">
                  <c:v>Национальная экономика</c:v>
                </c:pt>
                <c:pt idx="5">
                  <c:v>Культура и кинематография</c:v>
                </c:pt>
                <c:pt idx="6">
                  <c:v>Межбюджетные трансферты</c:v>
                </c:pt>
                <c:pt idx="7">
                  <c:v>Национальная безопасность</c:v>
                </c:pt>
                <c:pt idx="8">
                  <c:v>Прочие расходы (физ.культура и спорт, охрана окружающей среды)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10F-4A52-A2EB-F2685F029F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40841077803637"/>
          <c:y val="0.5153253304385117"/>
          <c:w val="0.42581357080542964"/>
          <c:h val="0.40695144983890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3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535-415F-A381-B611B69AFF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535-415F-A381-B611B69AFF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535-415F-A381-B611B69AFF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535-415F-A381-B611B69AFF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535-415F-A381-B611B69AFFB7}"/>
              </c:ext>
            </c:extLst>
          </c:dPt>
          <c:dPt>
            <c:idx val="5"/>
            <c:bubble3D val="0"/>
            <c:spPr>
              <a:solidFill>
                <a:srgbClr val="CC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535-415F-A381-B611B69AFFB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535-415F-A381-B611B69AFFB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535-415F-A381-B611B69AFFB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B535-415F-A381-B611B69AFFB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535-415F-A381-B611B69AFFB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B535-415F-A381-B611B69AFFB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535-415F-A381-B611B69AFFB7}"/>
              </c:ext>
            </c:extLst>
          </c:dPt>
          <c:dLbls>
            <c:dLbl>
              <c:idx val="0"/>
              <c:layout>
                <c:manualLayout>
                  <c:x val="0.15535968074649881"/>
                  <c:y val="-0.2705290995101174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"Обеспечение устойчивого функционирования и развития транспортной системы, дорожной, коммунальной и инженерной инфраструктуры и повышение энергоэффективности в Волховском муниципальном районе" 45 497.9 тыс. руб.
1.3%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535-415F-A381-B611B69AFFB7}"/>
                </c:ext>
              </c:extLst>
            </c:dLbl>
            <c:dLbl>
              <c:idx val="1"/>
              <c:layout>
                <c:manualLayout>
                  <c:x val="0.24924952221919222"/>
                  <c:y val="-0.215606541402807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МП ВМР  "Обеспечение качественным жильем граждан на территории Волховского муниципального района"          </a:t>
                    </a:r>
                  </a:p>
                  <a:p>
                    <a:r>
                      <a:rPr lang="ru-RU" dirty="0"/>
                      <a:t> 40 089.9 тыс. руб.
1.2%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72147763604268"/>
                      <c:h val="0.192169041402807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B535-415F-A381-B611B69AFFB7}"/>
                </c:ext>
              </c:extLst>
            </c:dLbl>
            <c:dLbl>
              <c:idx val="2"/>
              <c:layout>
                <c:manualLayout>
                  <c:x val="0.15386800456514932"/>
                  <c:y val="-6.8909588749398218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МП ВМР "Управление муниципальными финансами и муниципальным долгом Волховского муниципального района" 260 183.9 тыс. руб.
7.6%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535-415F-A381-B611B69AFFB7}"/>
                </c:ext>
              </c:extLst>
            </c:dLbl>
            <c:dLbl>
              <c:idx val="3"/>
              <c:layout>
                <c:manualLayout>
                  <c:x val="0.17177576808405634"/>
                  <c:y val="4.177508054660593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"Развитие культуры в Волховском муниципальном районе" 178 087.0 тыс. руб.
5.2%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535-415F-A381-B611B69AFFB7}"/>
                </c:ext>
              </c:extLst>
            </c:dLbl>
            <c:dLbl>
              <c:idx val="4"/>
              <c:layout>
                <c:manualLayout>
                  <c:x val="3.7393841485736559E-2"/>
                  <c:y val="0.163716809243417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"Развитие физической культуры и спорта в </a:t>
                    </a:r>
                    <a:r>
                      <a:rPr lang="ru-RU" dirty="0" err="1"/>
                      <a:t>Волховском</a:t>
                    </a:r>
                    <a:r>
                      <a:rPr lang="ru-RU" dirty="0"/>
                      <a:t> муниципальном районе"          </a:t>
                    </a:r>
                  </a:p>
                  <a:p>
                    <a:r>
                      <a:rPr lang="ru-RU" dirty="0"/>
                      <a:t> 10 304.7 тыс. руб.
0.3%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535-415F-A381-B611B69AFFB7}"/>
                </c:ext>
              </c:extLst>
            </c:dLbl>
            <c:dLbl>
              <c:idx val="5"/>
              <c:layout>
                <c:manualLayout>
                  <c:x val="0.13305248724087221"/>
                  <c:y val="-0.18809113052080809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МП ВМР "Современное образование в Волховском муниципальном районе"               2 614 403.6 тыс. руб.
76.8%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79582515522963"/>
                      <c:h val="0.13918903303691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535-415F-A381-B611B69AFFB7}"/>
                </c:ext>
              </c:extLst>
            </c:dLbl>
            <c:dLbl>
              <c:idx val="6"/>
              <c:layout>
                <c:manualLayout>
                  <c:x val="-0.16371511470667119"/>
                  <c:y val="0.29828022580824354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МП ВМР "Молодежь Волховского муниципального района" 1 588.0</a:t>
                    </a:r>
                    <a:r>
                      <a:rPr lang="ru-RU" sz="700" baseline="0" dirty="0"/>
                      <a:t> </a:t>
                    </a:r>
                    <a:r>
                      <a:rPr lang="ru-RU" sz="700" dirty="0"/>
                      <a:t>тыс. руб.
0.1%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535-415F-A381-B611B69AFFB7}"/>
                </c:ext>
              </c:extLst>
            </c:dLbl>
            <c:dLbl>
              <c:idx val="7"/>
              <c:layout>
                <c:manualLayout>
                  <c:x val="-0.14332316050180732"/>
                  <c:y val="0.160965621875347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"Развитие сельского хозяйства  Волховского муниципального района"          208 368.4 тыс. руб.
6.1%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535-415F-A381-B611B69AFFB7}"/>
                </c:ext>
              </c:extLst>
            </c:dLbl>
            <c:dLbl>
              <c:idx val="8"/>
              <c:layout>
                <c:manualLayout>
                  <c:x val="-0.2450685894608792"/>
                  <c:y val="-0.2037205676910603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ВМР"Стимулирование экономической активности в Волховском муниципальном районе" 10 384.7 тыс. руб.
0.3%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535-415F-A381-B611B69AFFB7}"/>
                </c:ext>
              </c:extLst>
            </c:dLbl>
            <c:dLbl>
              <c:idx val="9"/>
              <c:layout>
                <c:manualLayout>
                  <c:x val="-0.31725576089029939"/>
                  <c:y val="-2.142689629330270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 «Развитие малого, среднего бизнеса и потребительского рынка Волховского муниципального района" 2 881.6 тыс. руб.
0.1%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535-415F-A381-B611B69AFFB7}"/>
                </c:ext>
              </c:extLst>
            </c:dLbl>
            <c:dLbl>
              <c:idx val="10"/>
              <c:layout>
                <c:manualLayout>
                  <c:x val="-0.25820349366344253"/>
                  <c:y val="-0.3743647277962023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"Безопасность Волховского муниципального района" 21 737.5 тыс. руб.
0.6%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535-415F-A381-B611B69AFFB7}"/>
                </c:ext>
              </c:extLst>
            </c:dLbl>
            <c:dLbl>
              <c:idx val="11"/>
              <c:layout>
                <c:manualLayout>
                  <c:x val="-7.203015602082373E-2"/>
                  <c:y val="-0.3711407644520979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"Устойчивое общественное развитие Волховского муниципального района" 9 311.5 тыс. руб.
0.3%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535-415F-A381-B611B69AFFB7}"/>
                </c:ext>
              </c:extLst>
            </c:dLbl>
            <c:dLbl>
              <c:idx val="12"/>
              <c:layout>
                <c:manualLayout>
                  <c:x val="2.9577872380061019E-2"/>
                  <c:y val="-0.138186324204717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
МП ВМР «Мероприятия по ликвидации борщевика</a:t>
                    </a:r>
                    <a:r>
                      <a:rPr lang="ru-RU" baseline="0" dirty="0"/>
                      <a:t> Сосновского на территории муниципальных образований Волховского муниципального района» 2 983.0 тыс. руб. </a:t>
                    </a:r>
                  </a:p>
                  <a:p>
                    <a:r>
                      <a:rPr lang="ru-RU" dirty="0"/>
                      <a:t>0.1%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670513601743464"/>
                      <c:h val="0.236628800503647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8-66A9-4AE4-B36A-D715EDDBB2C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rgbClr val="003300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Лист1!$A$2:$C$13</c:f>
              <c:multiLvlStrCache>
                <c:ptCount val="12"/>
                <c:lvl>
                  <c:pt idx="0">
                    <c:v>тыс.руб.</c:v>
                  </c:pt>
                  <c:pt idx="1">
                    <c:v>тыс.руб.</c:v>
                  </c:pt>
                  <c:pt idx="2">
                    <c:v>тыс.руб.</c:v>
                  </c:pt>
                  <c:pt idx="3">
                    <c:v>тыс.руб.</c:v>
                  </c:pt>
                  <c:pt idx="4">
                    <c:v>тыс.руб.</c:v>
                  </c:pt>
                  <c:pt idx="5">
                    <c:v>тыс.руб.</c:v>
                  </c:pt>
                  <c:pt idx="6">
                    <c:v>тыс.руб.</c:v>
                  </c:pt>
                  <c:pt idx="7">
                    <c:v>тыс.руб.</c:v>
                  </c:pt>
                  <c:pt idx="8">
                    <c:v>тыс.руб.</c:v>
                  </c:pt>
                  <c:pt idx="9">
                    <c:v>тыс.руб.</c:v>
                  </c:pt>
                  <c:pt idx="10">
                    <c:v>тыс.руб.</c:v>
                  </c:pt>
                  <c:pt idx="11">
                    <c:v>тыс.руб.</c:v>
                  </c:pt>
                </c:lvl>
                <c:lvl>
                  <c:pt idx="0">
                    <c:v>45 497.9</c:v>
                  </c:pt>
                  <c:pt idx="1">
                    <c:v>40 089.9</c:v>
                  </c:pt>
                  <c:pt idx="2">
                    <c:v>260 183.9</c:v>
                  </c:pt>
                  <c:pt idx="3">
                    <c:v>178 087.0</c:v>
                  </c:pt>
                  <c:pt idx="4">
                    <c:v>10 304.7</c:v>
                  </c:pt>
                  <c:pt idx="5">
                    <c:v>2 614 403.6</c:v>
                  </c:pt>
                  <c:pt idx="6">
                    <c:v>1 588.0</c:v>
                  </c:pt>
                  <c:pt idx="7">
                    <c:v>208 368.4</c:v>
                  </c:pt>
                  <c:pt idx="8">
                    <c:v>10 384.7</c:v>
                  </c:pt>
                  <c:pt idx="9">
                    <c:v>2 881.6</c:v>
                  </c:pt>
                  <c:pt idx="10">
                    <c:v>21 737.5</c:v>
                  </c:pt>
                  <c:pt idx="11">
                    <c:v>9 311.5</c:v>
                  </c:pt>
                </c:lvl>
                <c:lvl>
                  <c:pt idx="0">
                    <c:v>МП ВМР "Обеспечение устойчивого функционирования и развития транспортной системы, дорожной, коммунальной и инженерной инфраструктуры и повышение энергоэффективности в Волховском муниципальном районе"</c:v>
                  </c:pt>
                  <c:pt idx="1">
                    <c:v>МП ВМР  "Обеспечение качественным жильем граждан на территории Волховского муниципального района"</c:v>
                  </c:pt>
                  <c:pt idx="2">
                    <c:v>МП ВМР "Управление муниципальными финансами и муниципальным долгом Волховского муниципального района"</c:v>
                  </c:pt>
                  <c:pt idx="3">
                    <c:v>МП ВМР "Развитие культуры в Волховском муниципальном районе"</c:v>
                  </c:pt>
                  <c:pt idx="4">
                    <c:v>МП ВМР "Развитие физической культуры и спорта в Волховском муниципальном районе"</c:v>
                  </c:pt>
                  <c:pt idx="5">
                    <c:v>МП ВМР "Современное образование в Волховском муниципальном районе"</c:v>
                  </c:pt>
                  <c:pt idx="6">
                    <c:v>МП ВМР "Молодежь Волховского муниципального района"</c:v>
                  </c:pt>
                  <c:pt idx="7">
                    <c:v>МП ВМР "Развитие сельского хозяйства  Волховского муниципального района"</c:v>
                  </c:pt>
                  <c:pt idx="8">
                    <c:v>МП ВМР"Стимулирование экономической активности в Волховском муниципальном районе"</c:v>
                  </c:pt>
                  <c:pt idx="9">
                    <c:v>МП ВМР  «Развитие малого, среднего бизнеса и потребительского рынка Волховского муниципального района"</c:v>
                  </c:pt>
                  <c:pt idx="10">
                    <c:v>МП ВМР "Безопасность Волховского муниципального района"</c:v>
                  </c:pt>
                  <c:pt idx="11">
                    <c:v>МП ВМР "Устойчивое общественное развитие Волховского муниципального района"</c:v>
                  </c:pt>
                </c:lvl>
              </c:multiLvlStrCache>
            </c:multiLvlStrRef>
          </c:cat>
          <c:val>
            <c:numRef>
              <c:f>Лист1!$B$2:$B$14</c:f>
              <c:numCache>
                <c:formatCode>#\ ##0.0</c:formatCode>
                <c:ptCount val="13"/>
                <c:pt idx="0">
                  <c:v>45497.9</c:v>
                </c:pt>
                <c:pt idx="1">
                  <c:v>40089.9</c:v>
                </c:pt>
                <c:pt idx="2">
                  <c:v>260183.9</c:v>
                </c:pt>
                <c:pt idx="3">
                  <c:v>178087</c:v>
                </c:pt>
                <c:pt idx="4">
                  <c:v>10304.700000000001</c:v>
                </c:pt>
                <c:pt idx="5">
                  <c:v>2614403.6</c:v>
                </c:pt>
                <c:pt idx="6">
                  <c:v>1588</c:v>
                </c:pt>
                <c:pt idx="7">
                  <c:v>208368.4</c:v>
                </c:pt>
                <c:pt idx="8">
                  <c:v>10384.700000000001</c:v>
                </c:pt>
                <c:pt idx="9">
                  <c:v>2881.6</c:v>
                </c:pt>
                <c:pt idx="10">
                  <c:v>21737.5</c:v>
                </c:pt>
                <c:pt idx="11">
                  <c:v>9311.5</c:v>
                </c:pt>
                <c:pt idx="12">
                  <c:v>2983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35-415F-A381-B611B69AFF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24204096364301"/>
          <c:y val="0.36423496683648432"/>
          <c:w val="0.57319479903021597"/>
          <c:h val="0.570692991449849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 на ОМСУ (304 163.5 тыс.руб.)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582-43E0-A6CF-B681BCE2D2D4}"/>
              </c:ext>
            </c:extLst>
          </c:dPt>
          <c:dLbls>
            <c:dLbl>
              <c:idx val="0"/>
              <c:layout>
                <c:manualLayout>
                  <c:x val="-0.21429788720903595"/>
                  <c:y val="-8.5128672344011946E-2"/>
                </c:manualLayout>
              </c:layout>
              <c:tx>
                <c:rich>
                  <a:bodyPr anchor="t"/>
                  <a:lstStyle/>
                  <a:p>
                    <a:pPr>
                      <a:defRPr sz="7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Администрация   </a:t>
                    </a:r>
                  </a:p>
                  <a:p>
                    <a:pPr>
                      <a:defRPr sz="7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192</a:t>
                    </a:r>
                    <a:r>
                      <a:rPr lang="ru-RU" baseline="0" dirty="0"/>
                      <a:t> 576.7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82-43E0-A6CF-B681BCE2D2D4}"/>
                </c:ext>
              </c:extLst>
            </c:dLbl>
            <c:dLbl>
              <c:idx val="1"/>
              <c:layout>
                <c:manualLayout>
                  <c:x val="-2.6196696075538987E-2"/>
                  <c:y val="7.67888954382132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Комитет финансов   </a:t>
                    </a:r>
                  </a:p>
                  <a:p>
                    <a:r>
                      <a:rPr lang="ru-RU" dirty="0"/>
                      <a:t>42 291.1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582-43E0-A6CF-B681BCE2D2D4}"/>
                </c:ext>
              </c:extLst>
            </c:dLbl>
            <c:dLbl>
              <c:idx val="2"/>
              <c:layout>
                <c:manualLayout>
                  <c:x val="-2.8510399137676706E-2"/>
                  <c:y val="1.79506551439400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КУМИ   </a:t>
                    </a:r>
                  </a:p>
                  <a:p>
                    <a:r>
                      <a:rPr lang="ru-RU" dirty="0"/>
                      <a:t>25</a:t>
                    </a:r>
                    <a:r>
                      <a:rPr lang="ru-RU" baseline="0" dirty="0"/>
                      <a:t> 526.8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582-43E0-A6CF-B681BCE2D2D4}"/>
                </c:ext>
              </c:extLst>
            </c:dLbl>
            <c:dLbl>
              <c:idx val="3"/>
              <c:layout>
                <c:manualLayout>
                  <c:x val="-0.10563374213622416"/>
                  <c:y val="-0.10359682630600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Совет депутатов ВМР </a:t>
                    </a:r>
                  </a:p>
                  <a:p>
                    <a:r>
                      <a:rPr lang="ru-RU" dirty="0"/>
                      <a:t>22 761.6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582-43E0-A6CF-B681BCE2D2D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2-43E0-A6CF-B681BCE2D2D4}"/>
                </c:ext>
              </c:extLst>
            </c:dLbl>
            <c:dLbl>
              <c:idx val="5"/>
              <c:layout>
                <c:manualLayout>
                  <c:x val="8.0015992513849124E-2"/>
                  <c:y val="-0.149021363677311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Комитет по образованию  </a:t>
                    </a:r>
                  </a:p>
                  <a:p>
                    <a:r>
                      <a:rPr lang="ru-RU" dirty="0"/>
                      <a:t>10 952.3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582-43E0-A6CF-B681BCE2D2D4}"/>
                </c:ext>
              </c:extLst>
            </c:dLbl>
            <c:dLbl>
              <c:idx val="6"/>
              <c:layout>
                <c:manualLayout>
                  <c:x val="0.20105760837814712"/>
                  <c:y val="-0.1234061949151516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КСО  </a:t>
                    </a:r>
                  </a:p>
                  <a:p>
                    <a:r>
                      <a:rPr lang="ru-RU" dirty="0"/>
                      <a:t>10 055.0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582-43E0-A6CF-B681BCE2D2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Администрация  </c:v>
                </c:pt>
                <c:pt idx="1">
                  <c:v>Комитет финансов  </c:v>
                </c:pt>
                <c:pt idx="2">
                  <c:v>КУМИ  </c:v>
                </c:pt>
                <c:pt idx="3">
                  <c:v>Совет депутатов ВМР</c:v>
                </c:pt>
                <c:pt idx="4">
                  <c:v>МКУ "Центр образования"</c:v>
                </c:pt>
                <c:pt idx="5">
                  <c:v>Комитет по образованию </c:v>
                </c:pt>
                <c:pt idx="6">
                  <c:v>КСО 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192576.7</c:v>
                </c:pt>
                <c:pt idx="1">
                  <c:v>42291.1</c:v>
                </c:pt>
                <c:pt idx="2">
                  <c:v>25526.799999999999</c:v>
                </c:pt>
                <c:pt idx="3">
                  <c:v>22761.599999999999</c:v>
                </c:pt>
                <c:pt idx="4">
                  <c:v>0</c:v>
                </c:pt>
                <c:pt idx="5">
                  <c:v>10952.3</c:v>
                </c:pt>
                <c:pt idx="6">
                  <c:v>10055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82-43E0-A6CF-B681BCE2D2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55235106388891"/>
          <c:y val="0.31428224391183734"/>
          <c:w val="0.7868159644767363"/>
          <c:h val="0.518007336096292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непрограммные расходы (453 776.9 тыс.руб.)</c:v>
                </c:pt>
              </c:strCache>
            </c:strRef>
          </c:tx>
          <c:dPt>
            <c:idx val="0"/>
            <c:bubble3D val="0"/>
            <c:explosion val="13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FD3-495B-8C9D-F49635763A67}"/>
              </c:ext>
            </c:extLst>
          </c:dPt>
          <c:dPt>
            <c:idx val="1"/>
            <c:bubble3D val="0"/>
            <c:explosion val="12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FD3-495B-8C9D-F49635763A67}"/>
              </c:ext>
            </c:extLst>
          </c:dPt>
          <c:dPt>
            <c:idx val="4"/>
            <c:bubble3D val="0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FD3-495B-8C9D-F49635763A67}"/>
              </c:ext>
            </c:extLst>
          </c:dPt>
          <c:dLbls>
            <c:dLbl>
              <c:idx val="0"/>
              <c:layout>
                <c:manualLayout>
                  <c:x val="-0.14506466342164365"/>
                  <c:y val="-0.15131328643131109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Администрация</a:t>
                    </a:r>
                    <a:r>
                      <a:rPr lang="ru-RU" sz="700" baseline="0" dirty="0"/>
                      <a:t> 343 665.0</a:t>
                    </a:r>
                    <a:endParaRPr lang="ru-RU" sz="7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837994876737314"/>
                      <c:h val="0.2054578475256120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FD3-495B-8C9D-F49635763A67}"/>
                </c:ext>
              </c:extLst>
            </c:dLbl>
            <c:dLbl>
              <c:idx val="1"/>
              <c:layout>
                <c:manualLayout>
                  <c:x val="1.5682505891628607E-2"/>
                  <c:y val="9.4122383711004634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Комитет финансов   </a:t>
                    </a:r>
                  </a:p>
                  <a:p>
                    <a:r>
                      <a:rPr lang="ru-RU" sz="700" dirty="0"/>
                      <a:t>71 405.2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88747838295553"/>
                      <c:h val="0.243658552844444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FD3-495B-8C9D-F49635763A67}"/>
                </c:ext>
              </c:extLst>
            </c:dLbl>
            <c:dLbl>
              <c:idx val="2"/>
              <c:layout>
                <c:manualLayout>
                  <c:x val="-0.12117678305342718"/>
                  <c:y val="-2.7065901488194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КУМИ </a:t>
                    </a:r>
                  </a:p>
                  <a:p>
                    <a:r>
                      <a:rPr lang="ru-RU" dirty="0"/>
                      <a:t>  1 435.6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59081196119459"/>
                      <c:h val="0.15796507875084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9FD3-495B-8C9D-F49635763A67}"/>
                </c:ext>
              </c:extLst>
            </c:dLbl>
            <c:dLbl>
              <c:idx val="3"/>
              <c:layout>
                <c:manualLayout>
                  <c:x val="9.9973391058604727E-2"/>
                  <c:y val="-0.126911859597110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Совет депутатов ВМР 522.2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10431623454724"/>
                      <c:h val="0.2529506163003767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9FD3-495B-8C9D-F49635763A67}"/>
                </c:ext>
              </c:extLst>
            </c:dLbl>
            <c:dLbl>
              <c:idx val="4"/>
              <c:layout>
                <c:manualLayout>
                  <c:x val="0.36946338179052884"/>
                  <c:y val="-5.256946284881818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МКУ "Центр образования" </a:t>
                    </a:r>
                  </a:p>
                  <a:p>
                    <a:r>
                      <a:rPr lang="ru-RU" sz="700" baseline="0" dirty="0"/>
                      <a:t>36 748.9</a:t>
                    </a:r>
                    <a:endParaRPr lang="ru-RU" sz="7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318769676063841"/>
                      <c:h val="0.238496295368926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FD3-495B-8C9D-F49635763A6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D3-495B-8C9D-F49635763A6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D3-495B-8C9D-F49635763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Администрация  </c:v>
                </c:pt>
                <c:pt idx="1">
                  <c:v>Комитет финансов  </c:v>
                </c:pt>
                <c:pt idx="2">
                  <c:v>КУМИ  </c:v>
                </c:pt>
                <c:pt idx="3">
                  <c:v>Совет депутатов ВМР</c:v>
                </c:pt>
                <c:pt idx="4">
                  <c:v>МКУ "Центр образования"</c:v>
                </c:pt>
                <c:pt idx="5">
                  <c:v>Комитет по образованию </c:v>
                </c:pt>
                <c:pt idx="6">
                  <c:v>КСО 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343665</c:v>
                </c:pt>
                <c:pt idx="1">
                  <c:v>71405.2</c:v>
                </c:pt>
                <c:pt idx="2">
                  <c:v>1435.6</c:v>
                </c:pt>
                <c:pt idx="3">
                  <c:v>522.20000000000005</c:v>
                </c:pt>
                <c:pt idx="4">
                  <c:v>36748.9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D3-495B-8C9D-F49635763A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0.18987</cdr:x>
      <cdr:y>0.42891</cdr:y>
    </cdr:from>
    <cdr:to>
      <cdr:x>0.37975</cdr:x>
      <cdr:y>0.56691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B31B6D02-49A0-4949-B621-60074F92596A}"/>
            </a:ext>
          </a:extLst>
        </cdr:cNvPr>
        <cdr:cNvCxnSpPr/>
      </cdr:nvCxnSpPr>
      <cdr:spPr>
        <a:xfrm xmlns:a="http://schemas.openxmlformats.org/drawingml/2006/main" flipV="1">
          <a:off x="1080119" y="1562985"/>
          <a:ext cx="1080120" cy="50289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0.58228</cdr:x>
      <cdr:y>0.6968</cdr:y>
    </cdr:from>
    <cdr:to>
      <cdr:x>0.74823</cdr:x>
      <cdr:y>0.75088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512E2411-557A-434C-B16E-AAD6E2F3720D}"/>
            </a:ext>
          </a:extLst>
        </cdr:cNvPr>
        <cdr:cNvCxnSpPr/>
      </cdr:nvCxnSpPr>
      <cdr:spPr>
        <a:xfrm xmlns:a="http://schemas.openxmlformats.org/drawingml/2006/main" flipV="1">
          <a:off x="3312376" y="2539225"/>
          <a:ext cx="944036" cy="19707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0.17823</cdr:x>
      <cdr:y>0.41503</cdr:y>
    </cdr:from>
    <cdr:to>
      <cdr:x>0.40608</cdr:x>
      <cdr:y>0.48508</cdr:y>
    </cdr:to>
    <cdr:sp macro="" textlink="">
      <cdr:nvSpPr>
        <cdr:cNvPr id="13" name="TextBox 12"/>
        <cdr:cNvSpPr txBox="1"/>
      </cdr:nvSpPr>
      <cdr:spPr>
        <a:xfrm xmlns:a="http://schemas.openxmlformats.org/drawingml/2006/main" rot="20208911">
          <a:off x="1013889" y="1512410"/>
          <a:ext cx="1296154" cy="255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102 649.3 тыс. руб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0.56503</cdr:x>
      <cdr:y>0.65448</cdr:y>
    </cdr:from>
    <cdr:to>
      <cdr:x>0.77449</cdr:x>
      <cdr:y>0.73282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733611">
          <a:off x="3214224" y="2385021"/>
          <a:ext cx="1191571" cy="285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12 725.6 тыс. руб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0.4812</cdr:x>
      <cdr:y>0.30775</cdr:y>
    </cdr:from>
    <cdr:to>
      <cdr:x>0.56128</cdr:x>
      <cdr:y>0.34645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816719CF-7787-4F45-BA06-AC15FEC786FF}"/>
            </a:ext>
          </a:extLst>
        </cdr:cNvPr>
        <cdr:cNvCxnSpPr/>
      </cdr:nvCxnSpPr>
      <cdr:spPr>
        <a:xfrm xmlns:a="http://schemas.openxmlformats.org/drawingml/2006/main">
          <a:off x="2696493" y="1085863"/>
          <a:ext cx="448745" cy="13654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3A00"/>
          </a:solidFill>
          <a:tailEnd type="arrow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0.47017</cdr:x>
      <cdr:y>0.24751</cdr:y>
    </cdr:from>
    <cdr:to>
      <cdr:x>0.56952</cdr:x>
      <cdr:y>0.32954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34712" y="873295"/>
          <a:ext cx="556712" cy="289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b="1" dirty="0">
              <a:solidFill>
                <a:srgbClr val="003300"/>
              </a:solidFill>
            </a:rPr>
            <a:t>-780.0 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0.05021</cdr:x>
      <cdr:y>0</cdr:y>
    </cdr:from>
    <cdr:to>
      <cdr:x>0.95392</cdr:x>
      <cdr:y>0.26832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0"/>
          <a:ext cx="2592288" cy="592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Фактическое исполнение бюджета ВМР</a:t>
          </a:r>
        </a:p>
        <a:p xmlns:a="http://schemas.openxmlformats.org/drawingml/2006/main">
          <a:pPr algn="ctr"/>
          <a:r>
            <a:rPr lang="ru-RU" sz="10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за 2025 год</a:t>
          </a:r>
        </a:p>
        <a:p xmlns:a="http://schemas.openxmlformats.org/drawingml/2006/main">
          <a:pPr algn="ctr"/>
          <a:endParaRPr lang="ru-RU" sz="1000" b="1" dirty="0">
            <a:solidFill>
              <a:schemeClr val="bg2">
                <a:lumMod val="2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0.43463</cdr:x>
      <cdr:y>0.53494</cdr:y>
    </cdr:from>
    <cdr:to>
      <cdr:x>0.43463</cdr:x>
      <cdr:y>0.69344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A285D835-71D9-48E6-AA44-389EE298F021}"/>
            </a:ext>
          </a:extLst>
        </cdr:cNvPr>
        <cdr:cNvCxnSpPr/>
      </cdr:nvCxnSpPr>
      <cdr:spPr>
        <a:xfrm xmlns:a="http://schemas.openxmlformats.org/drawingml/2006/main">
          <a:off x="2267744" y="1498129"/>
          <a:ext cx="0" cy="44387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0.55884</cdr:x>
      <cdr:y>0.53791</cdr:y>
    </cdr:from>
    <cdr:to>
      <cdr:x>0.55884</cdr:x>
      <cdr:y>0.69218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FF69CFC9-C999-4D64-BBAE-85A769123333}"/>
            </a:ext>
          </a:extLst>
        </cdr:cNvPr>
        <cdr:cNvCxnSpPr/>
      </cdr:nvCxnSpPr>
      <cdr:spPr>
        <a:xfrm xmlns:a="http://schemas.openxmlformats.org/drawingml/2006/main">
          <a:off x="2915816" y="1506450"/>
          <a:ext cx="0" cy="43204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0.66924</cdr:x>
      <cdr:y>0.53494</cdr:y>
    </cdr:from>
    <cdr:to>
      <cdr:x>0.66924</cdr:x>
      <cdr:y>0.68831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A84C8A6E-8615-4261-A6C7-2F4596612C48}"/>
            </a:ext>
          </a:extLst>
        </cdr:cNvPr>
        <cdr:cNvCxnSpPr/>
      </cdr:nvCxnSpPr>
      <cdr:spPr>
        <a:xfrm xmlns:a="http://schemas.openxmlformats.org/drawingml/2006/main">
          <a:off x="3491880" y="1498129"/>
          <a:ext cx="0" cy="42952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0.80725</cdr:x>
      <cdr:y>0.52842</cdr:y>
    </cdr:from>
    <cdr:to>
      <cdr:x>0.80725</cdr:x>
      <cdr:y>0.68921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E171E56A-72D3-4AD5-B147-E8144CD362C8}"/>
            </a:ext>
          </a:extLst>
        </cdr:cNvPr>
        <cdr:cNvCxnSpPr/>
      </cdr:nvCxnSpPr>
      <cdr:spPr>
        <a:xfrm xmlns:a="http://schemas.openxmlformats.org/drawingml/2006/main" flipV="1">
          <a:off x="4211960" y="1479874"/>
          <a:ext cx="0" cy="45030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0.93146</cdr:x>
      <cdr:y>0.53494</cdr:y>
    </cdr:from>
    <cdr:to>
      <cdr:x>0.93146</cdr:x>
      <cdr:y>0.69218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BA6378B9-6F8B-4FAF-8693-B56199F35A6B}"/>
            </a:ext>
          </a:extLst>
        </cdr:cNvPr>
        <cdr:cNvCxnSpPr/>
      </cdr:nvCxnSpPr>
      <cdr:spPr>
        <a:xfrm xmlns:a="http://schemas.openxmlformats.org/drawingml/2006/main" flipV="1">
          <a:off x="4860032" y="1498130"/>
          <a:ext cx="0" cy="44036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0.77257</cdr:x>
      <cdr:y>0.07625</cdr:y>
    </cdr:from>
    <cdr:to>
      <cdr:x>0.96619</cdr:x>
      <cdr:y>0.56622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5471" y="236102"/>
          <a:ext cx="1003838" cy="1517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0.34286</cdr:x>
      <cdr:y>0.53066</cdr:y>
    </cdr:from>
    <cdr:to>
      <cdr:x>0.34286</cdr:x>
      <cdr:y>0.64916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4BAD572D-8EE3-49B0-9E65-6E11E0C6BF67}"/>
            </a:ext>
          </a:extLst>
        </cdr:cNvPr>
        <cdr:cNvCxnSpPr/>
      </cdr:nvCxnSpPr>
      <cdr:spPr>
        <a:xfrm xmlns:a="http://schemas.openxmlformats.org/drawingml/2006/main" flipV="1">
          <a:off x="1728191" y="1612341"/>
          <a:ext cx="0" cy="36004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0.64286</cdr:x>
      <cdr:y>0.53297</cdr:y>
    </cdr:from>
    <cdr:to>
      <cdr:x>0.64286</cdr:x>
      <cdr:y>0.64916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C8E6C116-E944-4425-80C0-1E9EFCCB4F4F}"/>
            </a:ext>
          </a:extLst>
        </cdr:cNvPr>
        <cdr:cNvCxnSpPr/>
      </cdr:nvCxnSpPr>
      <cdr:spPr>
        <a:xfrm xmlns:a="http://schemas.openxmlformats.org/drawingml/2006/main">
          <a:off x="3240359" y="1619360"/>
          <a:ext cx="0" cy="3530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0.53297</cdr:y>
    </cdr:from>
    <cdr:to>
      <cdr:x>0.5</cdr:x>
      <cdr:y>0.64916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960BA974-3688-48E4-9A4B-FD8D60B84AB3}"/>
            </a:ext>
          </a:extLst>
        </cdr:cNvPr>
        <cdr:cNvCxnSpPr/>
      </cdr:nvCxnSpPr>
      <cdr:spPr>
        <a:xfrm xmlns:a="http://schemas.openxmlformats.org/drawingml/2006/main" flipV="1">
          <a:off x="2520279" y="1619360"/>
          <a:ext cx="0" cy="35303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0.81429</cdr:x>
      <cdr:y>0.53677</cdr:y>
    </cdr:from>
    <cdr:to>
      <cdr:x>0.81429</cdr:x>
      <cdr:y>0.64916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FF5FE915-3381-4043-9072-1B3FF39D519D}"/>
            </a:ext>
          </a:extLst>
        </cdr:cNvPr>
        <cdr:cNvCxnSpPr/>
      </cdr:nvCxnSpPr>
      <cdr:spPr>
        <a:xfrm xmlns:a="http://schemas.openxmlformats.org/drawingml/2006/main">
          <a:off x="4104455" y="1630906"/>
          <a:ext cx="0" cy="34148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0.94286</cdr:x>
      <cdr:y>0.53612</cdr:y>
    </cdr:from>
    <cdr:to>
      <cdr:x>0.94286</cdr:x>
      <cdr:y>0.64916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2A6FEF97-7B79-4548-ABB9-E013FF1CA010}"/>
            </a:ext>
          </a:extLst>
        </cdr:cNvPr>
        <cdr:cNvCxnSpPr/>
      </cdr:nvCxnSpPr>
      <cdr:spPr>
        <a:xfrm xmlns:a="http://schemas.openxmlformats.org/drawingml/2006/main" flipV="1">
          <a:off x="4752527" y="1628931"/>
          <a:ext cx="0" cy="34345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0.63393</cdr:x>
      <cdr:y>0.81679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39781" y="3223259"/>
          <a:ext cx="2679293" cy="722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1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13 муниципальных программ                </a:t>
          </a:r>
        </a:p>
        <a:p xmlns:a="http://schemas.openxmlformats.org/drawingml/2006/main">
          <a:pPr algn="ctr"/>
          <a:r>
            <a:rPr lang="ru-RU" sz="1050" b="1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на сумму </a:t>
          </a:r>
          <a:r>
            <a: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3 405 821.7 </a:t>
          </a:r>
          <a:r>
            <a:rPr lang="ru-RU" sz="1050" b="1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тыс. рублей.</a:t>
          </a:r>
        </a:p>
        <a:p xmlns:a="http://schemas.openxmlformats.org/drawingml/2006/main">
          <a:pPr algn="ctr"/>
          <a:r>
            <a:rPr lang="ru-RU" sz="1050" b="1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– </a:t>
          </a:r>
          <a:r>
            <a:rPr lang="ru-RU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98,7</a:t>
          </a:r>
          <a:r>
            <a:rPr lang="ru-RU" sz="1050" b="1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ctr"/>
          <a:endParaRPr lang="ru-RU" sz="1050" b="1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0.20202</cdr:x>
      <cdr:y>0.5625</cdr:y>
    </cdr:from>
    <cdr:to>
      <cdr:x>0.42424</cdr:x>
      <cdr:y>0.70833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CA6BC183-2DD1-4718-85EA-A8FD856995F5}"/>
            </a:ext>
          </a:extLst>
        </cdr:cNvPr>
        <cdr:cNvCxnSpPr/>
      </cdr:nvCxnSpPr>
      <cdr:spPr>
        <a:xfrm xmlns:a="http://schemas.openxmlformats.org/drawingml/2006/main" flipV="1">
          <a:off x="1440160" y="1944216"/>
          <a:ext cx="1584176" cy="5040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185018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0.64396</cdr:x>
      <cdr:y>0.62188</cdr:y>
    </cdr:from>
    <cdr:to>
      <cdr:x>0.74637</cdr:x>
      <cdr:y>0.77096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3545" y="1894836"/>
          <a:ext cx="310677" cy="454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0.09053</cdr:x>
      <cdr:y>0.75565</cdr:y>
    </cdr:from>
    <cdr:to>
      <cdr:x>0.18929</cdr:x>
      <cdr:y>0.92258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90" y="2664313"/>
          <a:ext cx="864099" cy="5885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 </a:t>
          </a:r>
        </a:p>
        <a:p xmlns:a="http://schemas.openxmlformats.org/drawingml/2006/main">
          <a:pPr algn="ctr"/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127 892.0</a:t>
          </a:r>
        </a:p>
        <a:p xmlns:a="http://schemas.openxmlformats.org/drawingml/2006/main">
          <a:pPr algn="ctr"/>
          <a:r>
            <a:rPr lang="ru-RU" sz="1000" dirty="0"/>
            <a:t>тыс. руб.</a:t>
          </a:r>
        </a:p>
      </cdr:txBody>
    </cdr:sp>
  </cdr:relSizeAnchor>
  <cdr:relSizeAnchor xmlns:cdr="http://schemas.openxmlformats.org/drawingml/2006/chartDrawing">
    <cdr:from>
      <cdr:x>0.3292</cdr:x>
      <cdr:y>0.7592</cdr:y>
    </cdr:from>
    <cdr:to>
      <cdr:x>0.43619</cdr:x>
      <cdr:y>0.90216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80320" y="2676820"/>
          <a:ext cx="936107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 </a:t>
          </a:r>
        </a:p>
        <a:p xmlns:a="http://schemas.openxmlformats.org/drawingml/2006/main">
          <a:pPr algn="ctr"/>
          <a:r>
            <a: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123 949.0</a:t>
          </a:r>
        </a:p>
        <a:p xmlns:a="http://schemas.openxmlformats.org/drawingml/2006/main">
          <a:pPr algn="ctr"/>
          <a:r>
            <a:rPr lang="ru-RU" sz="1000" dirty="0"/>
            <a:t>тыс.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08"/>
          </a:xfrm>
          <a:prstGeom prst="rect">
            <a:avLst/>
          </a:prstGeom>
        </p:spPr>
        <p:txBody>
          <a:bodyPr vert="horz" lIns="91396" tIns="45697" rIns="91396" bIns="456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08"/>
          </a:xfrm>
          <a:prstGeom prst="rect">
            <a:avLst/>
          </a:prstGeom>
        </p:spPr>
        <p:txBody>
          <a:bodyPr vert="horz" lIns="91396" tIns="45697" rIns="91396" bIns="45697" rtlCol="0"/>
          <a:lstStyle>
            <a:lvl1pPr algn="r">
              <a:defRPr sz="1200"/>
            </a:lvl1pPr>
          </a:lstStyle>
          <a:p>
            <a:fld id="{EECCC676-9997-421E-8D18-F3BF130C4BD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246"/>
            <a:ext cx="2946400" cy="496808"/>
          </a:xfrm>
          <a:prstGeom prst="rect">
            <a:avLst/>
          </a:prstGeom>
        </p:spPr>
        <p:txBody>
          <a:bodyPr vert="horz" lIns="91396" tIns="45697" rIns="91396" bIns="456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246"/>
            <a:ext cx="2946400" cy="496808"/>
          </a:xfrm>
          <a:prstGeom prst="rect">
            <a:avLst/>
          </a:prstGeom>
        </p:spPr>
        <p:txBody>
          <a:bodyPr vert="horz" lIns="91396" tIns="45697" rIns="91396" bIns="45697" rtlCol="0" anchor="b"/>
          <a:lstStyle>
            <a:lvl1pPr algn="r">
              <a:defRPr sz="1200"/>
            </a:lvl1pPr>
          </a:lstStyle>
          <a:p>
            <a:fld id="{03BD38D7-F4AC-4978-A7EE-5976BC979B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2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0"/>
          </a:xfrm>
          <a:prstGeom prst="rect">
            <a:avLst/>
          </a:prstGeom>
        </p:spPr>
        <p:txBody>
          <a:bodyPr vert="horz" lIns="91396" tIns="45697" rIns="91396" bIns="456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330"/>
          </a:xfrm>
          <a:prstGeom prst="rect">
            <a:avLst/>
          </a:prstGeom>
        </p:spPr>
        <p:txBody>
          <a:bodyPr vert="horz" lIns="91396" tIns="45697" rIns="91396" bIns="45697" rtlCol="0"/>
          <a:lstStyle>
            <a:lvl1pPr algn="r">
              <a:defRPr sz="1200"/>
            </a:lvl1pPr>
          </a:lstStyle>
          <a:p>
            <a:fld id="{A4E905E1-7416-4371-86E3-149DB348DCA8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6" tIns="45697" rIns="91396" bIns="456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1396" tIns="45697" rIns="91396" bIns="4569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6330"/>
          </a:xfrm>
          <a:prstGeom prst="rect">
            <a:avLst/>
          </a:prstGeom>
        </p:spPr>
        <p:txBody>
          <a:bodyPr vert="horz" lIns="91396" tIns="45697" rIns="91396" bIns="456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7"/>
            <a:ext cx="2945659" cy="496330"/>
          </a:xfrm>
          <a:prstGeom prst="rect">
            <a:avLst/>
          </a:prstGeom>
        </p:spPr>
        <p:txBody>
          <a:bodyPr vert="horz" lIns="91396" tIns="45697" rIns="91396" bIns="45697" rtlCol="0" anchor="b"/>
          <a:lstStyle>
            <a:lvl1pPr algn="r">
              <a:defRPr sz="1200"/>
            </a:lvl1pPr>
          </a:lstStyle>
          <a:p>
            <a:fld id="{6AF2C0AE-C053-4143-9A30-6FCDCFA93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6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71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09" indent="-285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629" indent="-2285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785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836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887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939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ED6895-BAE7-4A14-AC23-095460D1315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2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09" indent="-285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629" indent="-2285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681" indent="-2285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732" indent="-2285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785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836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887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939" indent="-2285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ED6895-BAE7-4A14-AC23-095460D1315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44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09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90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3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42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20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7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2C0AE-C053-4143-9A30-6FCDCFA930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7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2C0AE-C053-4143-9A30-6FCDCFA930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85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2C0AE-C053-4143-9A30-6FCDCFA930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5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2C0AE-C053-4143-9A30-6FCDCFA930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7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2C0AE-C053-4143-9A30-6FCDCFA930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7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2C0AE-C053-4143-9A30-6FCDCFA930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61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2C0AE-C053-4143-9A30-6FCDCFA930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7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C0AE-C053-4143-9A30-6FCDCFA930A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CE2D-D908-44C8-A74A-7B74ED9E6360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F605-C316-48EA-9D95-53AF7C22D743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6574-3FD6-4418-BBD7-7BE03E234538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42D-E5D0-48A5-9BFE-6FC5537E2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F6EA5E-44FD-4D3A-BF9E-D2988BD56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411EFC-62A5-4238-AD11-EAF28BCA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CE2D-D908-44C8-A74A-7B74ED9E6360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F9915-9138-4296-AA83-A40A93ED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8E76A-D25D-42FA-A6B3-826276B8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3378E-FAF5-4D80-9FFB-26D92564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39B49-565C-4731-BA6A-7F2F9300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9F01EF-2ADC-4BD2-8B5B-0661FC97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D6A0-C727-486D-BD7F-5624BF067DFA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77F26-469D-4FF6-B785-242FCC7B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C8BA7-D140-44CB-92F0-06F089E8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722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F7AFD-2AB5-45C4-8935-5BABFD86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E3BB45-3C50-4FC7-966F-872242D5C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70BC3-0F64-4E95-BA41-4F884089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EEE5-B34F-4CFA-89F0-25D313626993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1E634A-96B6-4210-9207-F4A46D35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F0E287-53E0-413A-A349-6B1B74B4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91131-0B98-4FEA-93D3-2A40AB2B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044F5-B825-438F-9A32-22DF89B01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B861CD-8DEB-473D-B0E1-A517C68D4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85A5ED-079B-4EF3-8771-E2F400FB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D6A0-C727-486D-BD7F-5624BF067DFA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FE0E3-DD06-400B-93CC-FD6DEAF7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05AD1-A830-475C-A556-F1A703FC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2340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08DE-3AD7-4BD5-902C-88CDB04E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9A73DD-50EB-45D8-99EC-B3715828F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C7BF38-3799-488E-8BC6-B08D24DFF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8859B3-2A75-4159-9360-83F593BF0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8349D2-2D6F-4AEE-BF9D-92246EB5F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A1717B-D4A1-47DB-84A0-D8927D91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7D-4486-40B4-AE8F-92CA6A446655}" type="datetime1">
              <a:rPr lang="ru-RU" smtClean="0"/>
              <a:t>29.05.2026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BDFBD8-E284-4468-9879-2269FA3F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FBCB5E-3D78-42D7-8152-E22D24B1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44DAB-878C-4160-B780-E80AC4BF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7681B1-88A8-46D7-B4D6-7AE135B7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D770-56FF-4293-BDBE-6C00EF15BC10}" type="datetime1">
              <a:rPr lang="ru-RU" smtClean="0"/>
              <a:t>29.05.2026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BEC608-C8E0-4F98-8749-AF69C29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CCA7D9-CACB-4215-B4C2-FB443150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FAF344-C250-4103-8D5C-2A1E9DAF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5199-4793-45B6-A125-35071E5C3BFD}" type="datetime1">
              <a:rPr lang="ru-RU" smtClean="0"/>
              <a:t>29.05.2026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6497B3-B0D4-44FA-B7E3-38FD8429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A9EEF0-00BE-481E-8328-7AED5354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F5E52-C507-4672-A3CF-E69B5974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05DE2-25E8-4DA6-9C42-29D6C6F0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889B89-82A9-4C21-B718-75368566C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F98AD-35DE-498A-9CCA-7F024CA8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BCA6-77AD-4E07-AB35-2AA5E72D24A7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E9624C-0C54-4043-8DA9-841ACEB4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8416AB-B50B-4AAC-88F9-85801F33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260-4255-4A56-9B78-B35D03C5AB9C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1BB0-FD67-4684-81A8-1D894377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FB61A0-AB53-4676-A4B6-04EBBED87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41B11D-5F88-44EC-A710-F219B7A1F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4121FE-2064-46EA-A52D-AC61CE3E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5C98-98C7-4E52-A1E4-FF774B058D6D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048D88-4AF0-4C31-AC3E-60DCB368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EC67D-9D62-4EA5-BD73-C2224E18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18191-23C0-49F4-8AB7-6FB7C4AF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6E51B-F7E6-4170-A8A4-45D1B2C05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5FE712-2FB4-48B8-8141-BA173A3E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F605-C316-48EA-9D95-53AF7C22D743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034-73AA-4028-9147-0DBC4CFA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EB0E5-184D-43EB-B579-BA1E5949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DAFBE9-83D1-4ADF-95BE-6E197CDF3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2E616-9F8D-4FD5-8A22-478B965B6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1EB02-FA2B-42CE-ABD4-EE9E0CDD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6574-3FD6-4418-BBD7-7BE03E234538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480E-A783-4004-AACB-5A6706A1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70180-CAD7-4A92-9BE3-12968667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260-4255-4A56-9B78-B35D03C5AB9C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CE2D-D908-44C8-A74A-7B74ED9E6360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260-4255-4A56-9B78-B35D03C5AB9C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EEE5-B34F-4CFA-89F0-25D313626993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497-B267-4F07-81BD-64994B537189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7D-4486-40B4-AE8F-92CA6A446655}" type="datetime1">
              <a:rPr lang="ru-RU" smtClean="0"/>
              <a:t>29.05.2026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D770-56FF-4293-BDBE-6C00EF15BC10}" type="datetime1">
              <a:rPr lang="ru-RU" smtClean="0"/>
              <a:t>29.05.2026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EEE5-B34F-4CFA-89F0-25D313626993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5199-4793-45B6-A125-35071E5C3BFD}" type="datetime1">
              <a:rPr lang="ru-RU" smtClean="0"/>
              <a:t>29.05.2026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BCA6-77AD-4E07-AB35-2AA5E72D24A7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5C98-98C7-4E52-A1E4-FF774B058D6D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F605-C316-48EA-9D95-53AF7C22D743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6574-3FD6-4418-BBD7-7BE03E234538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497-B267-4F07-81BD-64994B537189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7D-4486-40B4-AE8F-92CA6A446655}" type="datetime1">
              <a:rPr lang="ru-RU" smtClean="0"/>
              <a:t>29.05.2026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D770-56FF-4293-BDBE-6C00EF15BC10}" type="datetime1">
              <a:rPr lang="ru-RU" smtClean="0"/>
              <a:t>29.05.2026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5199-4793-45B6-A125-35071E5C3BFD}" type="datetime1">
              <a:rPr lang="ru-RU" smtClean="0"/>
              <a:t>29.05.2026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BCA6-77AD-4E07-AB35-2AA5E72D24A7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5C98-98C7-4E52-A1E4-FF774B058D6D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22D6A0-C727-486D-BD7F-5624BF067DFA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4F124-FC0E-4FB0-B816-43804316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FBCBA6-9F9D-4837-9B90-85F70FF3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E4B64-4345-4C27-B6AB-EE884FAD7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D6A0-C727-486D-BD7F-5624BF067DFA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DB996-9A31-49C1-A7A2-0500B3313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9923D-8D21-4642-A6F7-240CA77A5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8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22D6A0-C727-486D-BD7F-5624BF067DFA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BA0616-39DC-4475-B999-3C609F71F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7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olhovkf@mail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91680" y="4803998"/>
            <a:ext cx="5308508" cy="288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altLang="ru-RU" sz="1800" b="1" dirty="0">
              <a:solidFill>
                <a:srgbClr val="1850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105371FE-58B2-4588-ADC7-B5458909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94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D45506A-E376-4EAD-9711-9D4179A9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867894"/>
            <a:ext cx="9144000" cy="1440159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Arial Black" panose="020B0A04020102020204" pitchFamily="34" charset="0"/>
              </a:rPr>
              <a:t>Бюджет для граждан </a:t>
            </a:r>
          </a:p>
          <a:p>
            <a:pPr algn="ctr"/>
            <a:r>
              <a:rPr lang="ru-RU" sz="1600" b="1" dirty="0">
                <a:latin typeface="Arial Black" panose="020B0A04020102020204" pitchFamily="34" charset="0"/>
              </a:rPr>
              <a:t>по годовому отчету об исполнении бюджета </a:t>
            </a:r>
          </a:p>
          <a:p>
            <a:pPr algn="ctr"/>
            <a:r>
              <a:rPr lang="ru-RU" sz="1600" b="1" dirty="0">
                <a:latin typeface="Arial Black" panose="020B0A04020102020204" pitchFamily="34" charset="0"/>
              </a:rPr>
              <a:t>Волховского муниципального района </a:t>
            </a:r>
          </a:p>
          <a:p>
            <a:pPr algn="ctr"/>
            <a:r>
              <a:rPr lang="ru-RU" sz="1600" b="1" dirty="0">
                <a:latin typeface="Arial Black" panose="020B0A04020102020204" pitchFamily="34" charset="0"/>
              </a:rPr>
              <a:t>за 2025 год</a:t>
            </a: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id="{ED809C18-59CF-4250-9E69-4C1766722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"/>
            <a:ext cx="9144000" cy="3863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9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297"/>
            <a:ext cx="79984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Поступления налоговых и неналоговых доходов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  консолидированный бюджет </a:t>
            </a:r>
            <a:r>
              <a:rPr kumimoji="0" lang="ru-RU" sz="1400" b="1" i="0" u="none" strike="noStrike" kern="1200" cap="none" spc="0" normalizeH="0" baseline="0" noProof="0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Волховского</a:t>
            </a:r>
            <a:r>
              <a:rPr kumimoji="0" lang="ru-RU" sz="1400" b="1" i="0" u="none" strike="noStrike" kern="1200" cap="none" spc="0" normalizeH="0" baseline="0" noProof="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муниципального района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 2025 году по сравнению с 2024 годом</a:t>
            </a: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7556" y="1184653"/>
          <a:ext cx="5688631" cy="364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6225" y="864961"/>
            <a:ext cx="28702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Поступление налоговых и неналоговых доходов в консолидированный бюджет Волховского муниципального района  увеличилось по сравнению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с 2024 годом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на 115 374.9 тыс. рублей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4816098"/>
            <a:ext cx="504056" cy="20110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A0616-39DC-4475-B999-3C609F71F54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BF82D2-C825-4973-8AB2-3A31E49B9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359" y="2206784"/>
            <a:ext cx="3528394" cy="260931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097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40352" y="4731990"/>
            <a:ext cx="1341512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11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467544" y="1087331"/>
            <a:ext cx="2484277" cy="342428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Отчет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об исполнении бюджета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за 2025 год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отражает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кассовое исполнение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районного бюджета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 соответствии с данными Федерального казначейства. 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3153016" y="1080694"/>
            <a:ext cx="2859143" cy="342428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Годовая бюджетная отчетность и сводная бухгалтерская отчетность бюджетных учреждений ВМР за 2025 год представлена в КФ ЛО. Консолидированная отчетность Волховского муниципального района проверена и принята для включения в свод годовой отчетности об исполнении консолидированного бюджета ЛО.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2931790"/>
            <a:ext cx="2664296" cy="1426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extBox 1"/>
          <p:cNvSpPr txBox="1"/>
          <p:nvPr/>
        </p:nvSpPr>
        <p:spPr>
          <a:xfrm>
            <a:off x="6162524" y="1087331"/>
            <a:ext cx="2729955" cy="342428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Все мероприятия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по исполнению бюджета выполнялись в соответствии с утвержденным бюджетом на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2025 год.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 течение года в решение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Совета депутатов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Волховского муниципального района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«О районном  бюджете Волховского муниципального района ЛО на 2025 год и плановый период 2026 и 2027 годов» внесено 4 изменения.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4783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районного бюджета Волховского муниципального района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2025 год</a:t>
            </a:r>
          </a:p>
        </p:txBody>
      </p:sp>
      <p:pic>
        <p:nvPicPr>
          <p:cNvPr id="14338" name="Picture 2" descr="C:\Users\brovtsina\Desktop\f37f31bca018978c10c12b6bbe9fb3b3_w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4" y="2859782"/>
            <a:ext cx="2163356" cy="14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tribuna-pnkr.ru/media/resized/wCBHARe70UU1p9IGY3j7B3wyO6cjKW0Vr-nH3TyJD8U/rs:fit:1024:768/aHR0cHM6Ly90cmli/dW5hLXBua3IucnUv/bWVkaWEvcHJvamVj/dF9zbWkzXzkxNy8z/ZC81NS81Ny9hYS81/ZS9lNi9zYWp0LTEu/anB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77" y="3291830"/>
            <a:ext cx="2232248" cy="115212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236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19354096"/>
              </p:ext>
            </p:extLst>
          </p:nvPr>
        </p:nvGraphicFramePr>
        <p:xfrm>
          <a:off x="-150943" y="915566"/>
          <a:ext cx="5603709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 стрелкой 7"/>
          <p:cNvCxnSpPr>
            <a:cxnSpLocks/>
          </p:cNvCxnSpPr>
          <p:nvPr/>
        </p:nvCxnSpPr>
        <p:spPr>
          <a:xfrm flipV="1">
            <a:off x="2266220" y="3012535"/>
            <a:ext cx="433572" cy="16980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9152" y="219275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+ 695 423,0</a:t>
            </a:r>
            <a:endParaRPr lang="ru-RU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2965" y="255087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+ 817479.1</a:t>
            </a:r>
          </a:p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Прямая со стрелкой 15"/>
          <p:cNvCxnSpPr>
            <a:cxnSpLocks/>
          </p:cNvCxnSpPr>
          <p:nvPr/>
        </p:nvCxnSpPr>
        <p:spPr>
          <a:xfrm flipV="1">
            <a:off x="884882" y="2593951"/>
            <a:ext cx="484109" cy="33783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666826" y="3148877"/>
            <a:ext cx="465643" cy="1062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62051" y="28745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122 056.1</a:t>
            </a:r>
          </a:p>
          <a:p>
            <a:pPr algn="ctr">
              <a:defRPr sz="105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1" y="3944347"/>
            <a:ext cx="4536503" cy="931659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всех внесенных изменений, в том числе с внесенными изменениями в соответствии со статьей 217 Бюджетного кодекса Российской Федерации, показатели бюджета сократились по сравнению с уточненным планом расходов районного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Волховского 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780,0 тыс. рублей.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28384" y="4719796"/>
            <a:ext cx="892696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87087" y="3858133"/>
            <a:ext cx="3505392" cy="784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 районный бюджет Волховского муниципального района за 2025 год исполнен                                         по доходам в сумме 4 070 103,0 тыс. рублей,    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по расходам в сумме 4 163 762,1 тыс. рублей, дефицит составил 93 659,1 тыс. рублей.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4986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показатели районного бюджета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за 2025 год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78160675"/>
              </p:ext>
            </p:extLst>
          </p:nvPr>
        </p:nvGraphicFramePr>
        <p:xfrm>
          <a:off x="5387087" y="1405321"/>
          <a:ext cx="3433385" cy="217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61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4368" y="4739084"/>
            <a:ext cx="1108720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9121" y="267494"/>
            <a:ext cx="7433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доходной части </a:t>
            </a:r>
          </a:p>
          <a:p>
            <a:pPr algn="ctr"/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районного бюджета</a:t>
            </a:r>
            <a:b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</a:t>
            </a:r>
          </a:p>
          <a:p>
            <a:pPr algn="ctr"/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 2025 год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823B02-0D65-4BE1-8122-C9640B6BA8E7}"/>
              </a:ext>
            </a:extLst>
          </p:cNvPr>
          <p:cNvSpPr/>
          <p:nvPr/>
        </p:nvSpPr>
        <p:spPr>
          <a:xfrm>
            <a:off x="1753862" y="1952030"/>
            <a:ext cx="5472608" cy="4145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DE5B9B-79F6-4FD0-B012-E188F32BCDF9}"/>
              </a:ext>
            </a:extLst>
          </p:cNvPr>
          <p:cNvSpPr/>
          <p:nvPr/>
        </p:nvSpPr>
        <p:spPr>
          <a:xfrm>
            <a:off x="150912" y="2732921"/>
            <a:ext cx="1985338" cy="20937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00"/>
              </a:lnSpc>
            </a:pPr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  <a:p>
            <a:pPr algn="ctr">
              <a:lnSpc>
                <a:spcPts val="500"/>
              </a:lnSpc>
            </a:pPr>
            <a:endParaRPr lang="ru-RU" sz="1600" b="1" dirty="0">
              <a:solidFill>
                <a:srgbClr val="0B0B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ЕНВД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с/х налог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Госпошлина</a:t>
            </a:r>
          </a:p>
          <a:p>
            <a:pPr algn="ctr"/>
            <a:endParaRPr lang="ru-RU" sz="1600" b="1" dirty="0">
              <a:solidFill>
                <a:srgbClr val="0B0BCB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5617B40-786B-496B-813B-9F67D1D54C97}"/>
              </a:ext>
            </a:extLst>
          </p:cNvPr>
          <p:cNvSpPr/>
          <p:nvPr/>
        </p:nvSpPr>
        <p:spPr>
          <a:xfrm>
            <a:off x="2339752" y="2732921"/>
            <a:ext cx="4104448" cy="20878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00"/>
              </a:lnSpc>
            </a:pPr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  <a:p>
            <a:pPr algn="ctr">
              <a:lnSpc>
                <a:spcPts val="500"/>
              </a:lnSpc>
            </a:pPr>
            <a:endParaRPr lang="ru-RU" sz="1600" b="1" dirty="0">
              <a:solidFill>
                <a:srgbClr val="0B0B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имущества, находящегося в государственной и муниципальной собственности;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от пользования природными ресурсами;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оказания платных услуг или компенсации затрат государства;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продажи материальных и нематериальных активов;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Штрафы, санкции, возмещение ущерба</a:t>
            </a:r>
          </a:p>
          <a:p>
            <a:pPr algn="ctr"/>
            <a:endParaRPr lang="ru-RU" sz="1100" b="1" dirty="0">
              <a:solidFill>
                <a:srgbClr val="0B0BCB"/>
              </a:solidFill>
            </a:endParaRPr>
          </a:p>
          <a:p>
            <a:pPr algn="ctr"/>
            <a:endParaRPr lang="ru-RU" sz="1200" b="1" dirty="0">
              <a:solidFill>
                <a:srgbClr val="0B0BCB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13B516-F1C1-4870-965D-72D5054163ED}"/>
              </a:ext>
            </a:extLst>
          </p:cNvPr>
          <p:cNvSpPr/>
          <p:nvPr/>
        </p:nvSpPr>
        <p:spPr>
          <a:xfrm>
            <a:off x="6621238" y="2732921"/>
            <a:ext cx="2382793" cy="20878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B0BCB"/>
              </a:solidFill>
            </a:endParaRPr>
          </a:p>
          <a:p>
            <a:pPr algn="ctr"/>
            <a:endParaRPr lang="ru-RU" sz="1600" b="1" dirty="0">
              <a:solidFill>
                <a:srgbClr val="0B0BCB"/>
              </a:solidFill>
            </a:endParaRPr>
          </a:p>
          <a:p>
            <a:pPr algn="ctr">
              <a:lnSpc>
                <a:spcPts val="500"/>
              </a:lnSpc>
            </a:pPr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  <a:p>
            <a:pPr algn="ctr">
              <a:lnSpc>
                <a:spcPts val="500"/>
              </a:lnSpc>
            </a:pP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МБТ</a:t>
            </a:r>
          </a:p>
          <a:p>
            <a:pPr algn="ctr"/>
            <a:r>
              <a:rPr lang="ru-RU" sz="11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от государственных и негосударственных организаций</a:t>
            </a:r>
          </a:p>
          <a:p>
            <a:pPr algn="ctr"/>
            <a:endParaRPr lang="ru-RU" sz="11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0B0BCB"/>
              </a:solidFill>
            </a:endParaRPr>
          </a:p>
          <a:p>
            <a:pPr algn="ctr"/>
            <a:endParaRPr lang="ru-RU" sz="1100" b="1" dirty="0">
              <a:solidFill>
                <a:srgbClr val="0B0BCB"/>
              </a:solidFill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476E713-F485-4E80-B155-94DD2DF2A3D4}"/>
              </a:ext>
            </a:extLst>
          </p:cNvPr>
          <p:cNvCxnSpPr>
            <a:cxnSpLocks/>
          </p:cNvCxnSpPr>
          <p:nvPr/>
        </p:nvCxnSpPr>
        <p:spPr>
          <a:xfrm flipH="1">
            <a:off x="1099121" y="2380499"/>
            <a:ext cx="1313152" cy="338471"/>
          </a:xfrm>
          <a:prstGeom prst="straightConnector1">
            <a:avLst/>
          </a:prstGeom>
          <a:ln>
            <a:solidFill>
              <a:srgbClr val="0B0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90F1974-F70B-4690-AD9D-A8EF127FF1DC}"/>
              </a:ext>
            </a:extLst>
          </p:cNvPr>
          <p:cNvCxnSpPr>
            <a:cxnSpLocks/>
          </p:cNvCxnSpPr>
          <p:nvPr/>
        </p:nvCxnSpPr>
        <p:spPr>
          <a:xfrm>
            <a:off x="4283968" y="2394450"/>
            <a:ext cx="0" cy="338471"/>
          </a:xfrm>
          <a:prstGeom prst="straightConnector1">
            <a:avLst/>
          </a:prstGeom>
          <a:ln>
            <a:solidFill>
              <a:srgbClr val="0B0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312099C-4D0D-4F66-9676-CF17329E6D66}"/>
              </a:ext>
            </a:extLst>
          </p:cNvPr>
          <p:cNvCxnSpPr>
            <a:cxnSpLocks/>
          </p:cNvCxnSpPr>
          <p:nvPr/>
        </p:nvCxnSpPr>
        <p:spPr>
          <a:xfrm>
            <a:off x="6621239" y="2380658"/>
            <a:ext cx="1073944" cy="318368"/>
          </a:xfrm>
          <a:prstGeom prst="straightConnector1">
            <a:avLst/>
          </a:prstGeom>
          <a:ln>
            <a:solidFill>
              <a:srgbClr val="0B0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33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3932" y="629733"/>
            <a:ext cx="7128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cs typeface="Arial" panose="020B0604020202020204" pitchFamily="34" charset="0"/>
              </a:rPr>
              <a:t>В районный бюджет зачислено доходов с учетом безвозмездных поступлений в сумме 4 070 103.0 тыс. рублей при уточненных назначениях 4 035 290.9 тыс. рублей. </a:t>
            </a:r>
          </a:p>
          <a:p>
            <a:r>
              <a:rPr lang="ru-RU" sz="1100" b="1" dirty="0">
                <a:cs typeface="Arial" panose="020B0604020202020204" pitchFamily="34" charset="0"/>
              </a:rPr>
              <a:t>В разрезе основных доходных источников исполнение по доходам сложилось следующим образом: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56376" y="4659982"/>
            <a:ext cx="892696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25965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доходной части районного бюджета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за 2025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19965"/>
              </p:ext>
            </p:extLst>
          </p:nvPr>
        </p:nvGraphicFramePr>
        <p:xfrm>
          <a:off x="179512" y="1265904"/>
          <a:ext cx="6150464" cy="339408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81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b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(тысяч рублей)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Кассовое исполнение</a:t>
                      </a:r>
                      <a:b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(тысяч рублей)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1 629 570.2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1 667 722.0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102.3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1 505 955.4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1 524 382.1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101.2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1 078 778.7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1 129 175.7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104.7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13 805.0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14 559.5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105.5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357 361.7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327 347.8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91.6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343 111.0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308 206.1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89.8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235.5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147.4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62.6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14 001.0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18 980.1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135.6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56 010.0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53 299.1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95.2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123 614.8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143 339.9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116.0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 и муниципальной  собственности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84 996.5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88 590.9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104.2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4 534.8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12 807.6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282.4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или компенсации затрат государства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273.3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402.3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147.2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31 160.2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38 732.7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124.3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2 650.0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2 788.6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105.2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17.8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0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2 405 720.7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2 402 381.0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99.9</a:t>
                      </a:r>
                    </a:p>
                  </a:txBody>
                  <a:tcPr marL="13522" marR="13522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0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ДОХОДОВ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4 035 290.9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4 070 103.0</a:t>
                      </a:r>
                    </a:p>
                  </a:txBody>
                  <a:tcPr marL="13522" marR="1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100.9</a:t>
                      </a:r>
                    </a:p>
                  </a:txBody>
                  <a:tcPr marL="13522" marR="13522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6660232" y="1265904"/>
            <a:ext cx="2376264" cy="3394078"/>
          </a:xfrm>
          <a:prstGeom prst="wedgeRectCallout">
            <a:avLst>
              <a:gd name="adj1" fmla="val -55022"/>
              <a:gd name="adj2" fmla="val -41299"/>
            </a:avLst>
          </a:prstGeom>
          <a:solidFill>
            <a:schemeClr val="accent3">
              <a:lumMod val="60000"/>
              <a:lumOff val="40000"/>
            </a:schemeClr>
          </a:solidFill>
          <a:effectLst/>
          <a:scene3d>
            <a:camera prst="orthographicFront"/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В структуре доходов районного бюджета Волховского муниципального района </a:t>
            </a:r>
          </a:p>
          <a:p>
            <a:pPr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за 2025 год доля налоговых и неналоговых доходов (собственных доходов) составила 41% и безвозмездных поступлений 59%.</a:t>
            </a:r>
          </a:p>
          <a:p>
            <a:pPr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По сравнению с показателями 2024 года общая сумма доходов увеличилась на 218 951,3 тыс. рублей или на 5,7%:</a:t>
            </a:r>
          </a:p>
          <a:p>
            <a:pPr lvl="0"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собственные доходы поступили в сумме 1 667 722,0 тыс. рублей, поступления увеличились на </a:t>
            </a:r>
          </a:p>
          <a:p>
            <a:pPr lvl="0"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43 115,0 тыс. рублей или на 2,7%;</a:t>
            </a:r>
          </a:p>
          <a:p>
            <a:pPr lvl="0"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безвозмездные поступления зачислены в сумме 2 402 381,0 тыс. рублей, безвозмездные поступления уменьшились </a:t>
            </a:r>
          </a:p>
          <a:p>
            <a:pPr lvl="0" algn="ctr"/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на 175 836,2 тыс. рублей или на 7,9%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3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3117" y="563952"/>
            <a:ext cx="8252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План по налоговым доходам выполнен 101,2% (план 1 505 955,4 тыс. рублей, исполнено 1 524 382,1 тыс. рублей), сверх плана поступило </a:t>
            </a:r>
          </a:p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18 426,7 тыс. рублей. </a:t>
            </a:r>
          </a:p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По сравнению с 2024 годом поступление увеличилось на 34 910,1 тыс. рублей (за 2024 год поступило 1 489 472,0 тыс. рублей). </a:t>
            </a:r>
          </a:p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Доля налоговых доходов составляет 91,4% от общего объема собственных доходов бюджета.</a:t>
            </a:r>
          </a:p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Основным доходным источником районного бюджета является налог на доходы физических лиц, его доля в объеме налоговых и неналоговых доходов составила 67,7%.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4916652"/>
            <a:ext cx="820688" cy="144612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86452011"/>
              </p:ext>
            </p:extLst>
          </p:nvPr>
        </p:nvGraphicFramePr>
        <p:xfrm>
          <a:off x="38407" y="1569356"/>
          <a:ext cx="5179260" cy="294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53117" y="110577"/>
            <a:ext cx="8165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налоговых доходов районного бюджета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за 2025 год по сравнению с 2024 годом</a:t>
            </a: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 flipV="1">
            <a:off x="899592" y="3147814"/>
            <a:ext cx="0" cy="432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 flipV="1">
            <a:off x="1547664" y="3155022"/>
            <a:ext cx="0" cy="432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ая выноска 22"/>
          <p:cNvSpPr/>
          <p:nvPr/>
        </p:nvSpPr>
        <p:spPr>
          <a:xfrm>
            <a:off x="5300368" y="1569356"/>
            <a:ext cx="3504599" cy="3328553"/>
          </a:xfrm>
          <a:prstGeom prst="wedgeRectCallout">
            <a:avLst>
              <a:gd name="adj1" fmla="val -61467"/>
              <a:gd name="adj2" fmla="val -43690"/>
            </a:avLst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НДФЛ: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По сравнению с 2024 годом поступление увеличилось на 3 158,5 тыс. рублей. Низкий темп роста обусловлен снижением объема выплат дивидендов (за  2025 год поступления от дивидендных платежей по повышенной ставке 15% с налоговой базы, превышающей 2,4 </a:t>
            </a:r>
            <a:r>
              <a:rPr lang="ru-RU" sz="8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млн.руб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. составили 15 635,2 </a:t>
            </a:r>
            <a:r>
              <a:rPr lang="ru-RU" sz="8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тысрублей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что на 79 864,0 </a:t>
            </a:r>
            <a:r>
              <a:rPr lang="ru-RU" sz="8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тыс.рублей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меньше поступлений 2024 года).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Доля в объеме налоговых и неналоговых доходов 67,7%.</a:t>
            </a:r>
          </a:p>
          <a:p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Акцизы: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Поступление по сравнению с 2024 годом увеличилось на 2 183,9 тыс. рублей.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Доля в объеме налоговых и неналоговых доходов 0,9%. </a:t>
            </a:r>
          </a:p>
          <a:p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УСН: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По сравнению с 2024 годом  поступление сократилось на 3 427,1 тыс. рублей.  Причины недополучения налога обусловлены </a:t>
            </a:r>
            <a:r>
              <a:rPr lang="ru-RU" sz="8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обусловлены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снижением количества налогоплательщиков, применяющих  УСН.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Доля в объеме налоговых и неналоговых доходов 18,5%.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ЕНВД: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С 2021 года данный налог отменен. Фактически поступает недоимка прошлых лет, в 2025 году поступило 14,2 </a:t>
            </a:r>
            <a:r>
              <a:rPr lang="ru-RU" sz="8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тыс.рублей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или 100% от плана. </a:t>
            </a:r>
          </a:p>
          <a:p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ЕСХ: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По сравнению с 2024 годом  поступление сократилось на 205,3 тыс. рублей.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Доля в общем объеме налоговых и неналоговых доходов 0,01%.</a:t>
            </a:r>
          </a:p>
          <a:p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Патент: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По сравнению с 2024 годом  поступление увеличилось на 5 975,5 </a:t>
            </a:r>
            <a:r>
              <a:rPr lang="ru-RU" sz="8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тыс.рублей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. Рост обусловлен увеличением количества налогоплательщиков, применяющих патентную систему налогообложения.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Доля в  объеме налоговых и неналоговых доходов составила 1,1%.</a:t>
            </a:r>
          </a:p>
          <a:p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Госпошлина: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По сравнению с 2024 годом поступление увеличилось на      27 398,5тыс. рублей  за счет увеличения поступлений госпошлины по делам, рассматриваемым в судах общей юрисдикции, мировыми судьями. 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Доля в  объеме налоговых и неналоговых доходов составила 3,2%.</a:t>
            </a:r>
          </a:p>
          <a:p>
            <a:endParaRPr lang="ru-RU" sz="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9553" y="621403"/>
            <a:ext cx="820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План по неналоговым доходам в целом выполнен 116% (план 123 614,8 тыс. рублей, исполнено 143 339,9 тыс. рублей), </a:t>
            </a:r>
          </a:p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сверх плана поступило 19 725,1 тыс. рублей. </a:t>
            </a:r>
          </a:p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По сравнению с 2024 годом поступление увеличилось на 8 204,9 тыс. рублей (за 2024 год поступило 135 135,0 тыс. рублей). </a:t>
            </a:r>
          </a:p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Доля неналоговых доходов составляет 8,6% от общего объема собственных доходов бюджета.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35834926"/>
              </p:ext>
            </p:extLst>
          </p:nvPr>
        </p:nvGraphicFramePr>
        <p:xfrm>
          <a:off x="35497" y="1491630"/>
          <a:ext cx="504055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flipH="1">
            <a:off x="8849071" y="4948014"/>
            <a:ext cx="112649" cy="57820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9272"/>
            <a:ext cx="8118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неналоговых доходов районного бюджета </a:t>
            </a:r>
          </a:p>
          <a:p>
            <a:pPr lvl="0"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за </a:t>
            </a:r>
            <a:r>
              <a:rPr lang="ru-RU" sz="1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2025 год по сравнению с 2024 годом</a:t>
            </a: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 flipV="1">
            <a:off x="971600" y="3075806"/>
            <a:ext cx="0" cy="388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ая выноска 5"/>
          <p:cNvSpPr/>
          <p:nvPr/>
        </p:nvSpPr>
        <p:spPr>
          <a:xfrm>
            <a:off x="5076056" y="1289806"/>
            <a:ext cx="3942409" cy="3586200"/>
          </a:xfrm>
          <a:prstGeom prst="wedgeRectCallout">
            <a:avLst>
              <a:gd name="adj1" fmla="val -56378"/>
              <a:gd name="adj2" fmla="val -44827"/>
            </a:avLst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собственности (доля в сумме налоговых и неналоговых доходов 5,3%), поступило 88 590,9 тыс. рублей (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по сравнению с 2024 годом поступление увеличилось на 13 292,2 тыс. рублей):</a:t>
            </a:r>
          </a:p>
          <a:p>
            <a:pPr marL="171450" indent="-171450" algn="just">
              <a:buFontTx/>
              <a:buChar char="-"/>
            </a:pP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доходы, получаемые в виде арендной платы за земельные участки составили         85 507,9 тыс. рублей;</a:t>
            </a:r>
          </a:p>
          <a:p>
            <a:pPr marL="171450" indent="-171450" algn="just">
              <a:buFontTx/>
              <a:buChar char="-"/>
            </a:pP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доходы от сдачи в аренду имущества составили 339,9 тыс. рублей;</a:t>
            </a:r>
          </a:p>
          <a:p>
            <a:pPr marL="171450" indent="-171450" algn="just">
              <a:buFontTx/>
              <a:buChar char="-"/>
            </a:pP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плата за публичный сервитут в </a:t>
            </a:r>
            <a:r>
              <a:rPr lang="ru-RU" sz="8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отношен</a:t>
            </a:r>
            <a:r>
              <a:rPr lang="ru-RU" sz="800" b="1" u="sng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пользо</a:t>
            </a:r>
            <a:r>
              <a:rPr lang="ru-RU" sz="8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ии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земельных участков, находящихся в муниципальной собственности 0,5 тыс. рублей; </a:t>
            </a:r>
          </a:p>
          <a:p>
            <a:pPr marL="171450" indent="-171450" algn="just">
              <a:buFontTx/>
              <a:buChar char="-"/>
            </a:pP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прочие доходы от использования имущества (плата за найм жилых помещений и установку рекламных конструкций) 2 742,6 тыс. рублей. </a:t>
            </a:r>
          </a:p>
          <a:p>
            <a:pPr algn="just"/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Платежи при пользовании природными ресурсами (доля в сумме налоговых и неналоговых доходах 0.8%), поступило 12 807,6 тыс. рублей,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по сравнению с 2024 годом поступление увеличилось на 9 813,6 тыс. рублей. </a:t>
            </a:r>
          </a:p>
          <a:p>
            <a:pPr algn="just"/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Прочие доходы от оказания платных услуг или компенсации затрат бюджетов (доля в сумме налоговых и неналоговых доходов 0.02%), поступило 402,3 тыс. рублей,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по сравнению с 2024 годом поступление увеличилось на 35,5 тыс. рублей. </a:t>
            </a:r>
          </a:p>
          <a:p>
            <a:pPr algn="just"/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Доходы от продажи материальных и нематериальных активов (доля в сумме налоговых и неналоговых доходов 0,8%), поступило 38 732,7 тыс. рублей (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по сравнению с 2024 годом поступление сократилось на 9 736,6 тыс. рублей):</a:t>
            </a:r>
          </a:p>
          <a:p>
            <a:pPr algn="just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доходы от продажи имущества составили 2 157,7 тыс. рублей; </a:t>
            </a:r>
          </a:p>
          <a:p>
            <a:pPr algn="just"/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- доходы от продажи земельных участков составили 20 042,3 тыс. рублей;</a:t>
            </a:r>
          </a:p>
          <a:p>
            <a:pPr algn="just"/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- плата за увеличение площади земельных участков  составила 16 532,7 тыс. рублей.</a:t>
            </a:r>
          </a:p>
          <a:p>
            <a:pPr algn="just"/>
            <a:r>
              <a:rPr lang="ru-RU" sz="800" b="1" u="sng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Штрафы (доля в сумме  налоговых и неналоговых доходов составила 0,2%)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поступило 2 788,6 тыс. рублей., по сравнению с 2024 годом поступление сократилось на 5 217,5 тыс. рублей.</a:t>
            </a:r>
          </a:p>
          <a:p>
            <a:pPr algn="just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Прочие неналоговые доходы </a:t>
            </a:r>
            <a:r>
              <a:rPr lang="ru-RU" sz="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в 2025 году поступали в сумме 17,8 тыс. рублей (ошибочно зачислены арендные платежи).</a:t>
            </a:r>
            <a:endParaRPr lang="ru-RU" sz="800" dirty="0"/>
          </a:p>
          <a:p>
            <a:pPr algn="just"/>
            <a:endParaRPr lang="ru-RU" sz="7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7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100392" y="4724669"/>
            <a:ext cx="770384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99591" y="843558"/>
            <a:ext cx="7714323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В  2025 году в районный бюджет Волховского муниципального района поступило безвозмездных поступлений </a:t>
            </a:r>
          </a:p>
          <a:p>
            <a:pPr algn="ctr"/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2 402 381,0 тыс. рублей при плане 2 405 720,7 тыс. рублей или 99,9%.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899" y="1694878"/>
            <a:ext cx="1280121" cy="1011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ИЗ ОБЛАСТНОГО И ФЕДЕРАЛЬНОГО БЮДЖЕТА 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2 387 956,4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тыс. рублей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30630" y="1692593"/>
            <a:ext cx="1130212" cy="10066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ИЗ БЮДЖЕТА МО ГОРОД ВОЛХОВ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2 700,0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тыс. рублей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57647" y="1717949"/>
            <a:ext cx="1196505" cy="10066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ИЗ БЮДЖЕТОВ ГОРОДСКИХ И СЕЛЬСКИХ ПОСЕЛЕНИЙ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3 648,3 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тыс. рублей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75334" y="1674304"/>
            <a:ext cx="1240288" cy="2692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Возврат бюджетами бюджетной системы и организациями остатков субсидий, субвенций и иных МБТ, имеющих целевое назначение, прошлых лет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24 496,5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тыс.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747200" y="1674304"/>
            <a:ext cx="1121244" cy="26920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Возврат остатков субсидий, субвенций и иных МБТ, имеющих целевое назначение, прошлых лет в ОБ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-17 070,2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тыс. рублей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798561" y="1495356"/>
            <a:ext cx="0" cy="18471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 flipV="1">
            <a:off x="899591" y="1498558"/>
            <a:ext cx="7632849" cy="2292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55576" y="1489410"/>
            <a:ext cx="0" cy="19661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95736" y="1498055"/>
            <a:ext cx="0" cy="19312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3491880" y="1498055"/>
            <a:ext cx="0" cy="20843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cxnSpLocks/>
          </p:cNvCxnSpPr>
          <p:nvPr/>
        </p:nvCxnSpPr>
        <p:spPr>
          <a:xfrm>
            <a:off x="8388424" y="1489410"/>
            <a:ext cx="0" cy="18892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108954" y="2811264"/>
            <a:ext cx="1271104" cy="496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Дотаций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216 409,9  тыс. рублей (100%) 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6035" y="3414707"/>
            <a:ext cx="1271104" cy="437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Субсидий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168 951,6 тыс. рублей (93,7%)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96438" y="3957193"/>
            <a:ext cx="1271103" cy="437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Субвенций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2 001 805,3 тыс. рублей (99.5%)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3740" y="4502400"/>
            <a:ext cx="1271103" cy="437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Иные МБТ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789,6 тыс. рублей (100%)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619573" y="2811264"/>
            <a:ext cx="1142021" cy="21282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На осуществление части полномочий по решению вопросов местного значения в соответствии с заключенными соглашениями (КСО) 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200,0 тыс. рублей </a:t>
            </a:r>
          </a:p>
          <a:p>
            <a:pPr algn="ctr"/>
            <a:endParaRPr lang="ru-RU" sz="8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На осуществление полномочий Совета депутатов МО </a:t>
            </a:r>
            <a:r>
              <a:rPr lang="ru-RU" sz="800" b="1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г.Волхов</a:t>
            </a:r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2 500,0 тыс. рублей</a:t>
            </a:r>
          </a:p>
          <a:p>
            <a:pPr algn="ctr"/>
            <a:r>
              <a:rPr lang="ru-RU" sz="8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951110" y="4274475"/>
            <a:ext cx="1197053" cy="6267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На осуществление части полномочий по КСО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505,8 тыс. рублей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1" y="123478"/>
            <a:ext cx="7560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доходов районного бюджета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безвозмездным поступлениям за 2025 год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951110" y="2838425"/>
            <a:ext cx="1197053" cy="1322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На формирование, исполнение и финансовый контроль за исполнением бюджетов поселений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3 142,5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тыс. рублей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64184" y="1698071"/>
            <a:ext cx="1432349" cy="2700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БЕЗВОЗМЕЗДНЫЕ ПОСТУПЛЕНИЯ ОТ ГОСУДАРСТВЕННЫХ ОРГАНИЗАЦИЙ 650,0 тыс. рублей 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(ГАОУ ДПО «Ленинградский областной институт развития образования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500,0 тыс. рублей;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ГБУ ДО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«Центр Ладога» </a:t>
            </a:r>
          </a:p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150,0 тыс. рублей)</a:t>
            </a: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98F7E89-8C2C-463F-A945-AD072A616717}"/>
              </a:ext>
            </a:extLst>
          </p:cNvPr>
          <p:cNvCxnSpPr/>
          <p:nvPr/>
        </p:nvCxnSpPr>
        <p:spPr>
          <a:xfrm>
            <a:off x="5148064" y="1481179"/>
            <a:ext cx="0" cy="19312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4408" y="4813592"/>
            <a:ext cx="794574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78192" y="627534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 </a:t>
            </a:r>
          </a:p>
          <a:p>
            <a:pPr algn="ctr"/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расходной </a:t>
            </a:r>
          </a:p>
          <a:p>
            <a:pPr algn="ctr"/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части </a:t>
            </a:r>
          </a:p>
          <a:p>
            <a:pPr algn="ctr"/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районного бюджета </a:t>
            </a:r>
          </a:p>
          <a:p>
            <a:pPr algn="ctr"/>
            <a:r>
              <a:rPr lang="ru-RU" sz="2400" b="1" dirty="0" err="1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муниципального  района</a:t>
            </a:r>
          </a:p>
          <a:p>
            <a:pPr algn="ctr"/>
            <a:r>
              <a:rPr lang="ru-RU" sz="24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за 2025 год</a:t>
            </a:r>
          </a:p>
        </p:txBody>
      </p:sp>
      <p:pic>
        <p:nvPicPr>
          <p:cNvPr id="14" name="Рисунок 13" descr="https://strategy24.ru/images/news/201811/4b051ebf50a91adadad18b2d13624b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3" y="2797510"/>
            <a:ext cx="2937215" cy="21530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5" name="Picture 10" descr="C:\Users\brovtsina\Desktop\DSC062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10" y="123478"/>
            <a:ext cx="3417639" cy="237343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942E608F-3508-4FCE-96E7-77F7B4AD61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2878"/>
            <a:ext cx="3009223" cy="23588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id="{FCBD1686-1C2C-48F4-B233-3F181384107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" y="2558425"/>
            <a:ext cx="3225246" cy="23734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4408" y="4813592"/>
            <a:ext cx="794574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347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расходов бюджета </a:t>
            </a:r>
          </a:p>
        </p:txBody>
      </p:sp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E08B5F06-98CD-4823-8C34-150FAEDC39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8864"/>
            <a:ext cx="6768752" cy="430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59528" y="4546050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225" y="3861815"/>
            <a:ext cx="86942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Разработчиком презентации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«Бюджет для граждан по годовому отчету об исполнении бюджета Волховского муниципального района за 2025 год» является Комитет финансов Волховского муниципального района: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Почтовый адрес: 187406 Ленинградская область, Волховский район, г. Волхов, Кировский пр., д.32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i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электронной почты: </a:t>
            </a:r>
            <a:r>
              <a:rPr lang="en-US" sz="1100" i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volhovkf@mail.ru</a:t>
            </a:r>
            <a:endParaRPr lang="ru-RU" sz="1100" i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i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телефона: 8 (81363) 78618</a:t>
            </a:r>
            <a:endParaRPr lang="en-US" sz="1100" i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3338" y="1688890"/>
            <a:ext cx="37296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открытости и прозрачности бюджетного процесса является одним из ключевых направлений деятельности органов местного самоуправления.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485" y="101464"/>
            <a:ext cx="50591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«Бюджет для граждан»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подготовлен на основании годового отчета об исполнении бюджета Волховского муниципального района за 2025 год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доступной гражданам форме (в форме презентации) и раскрывает информацию 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Волховского муниципального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888374" y="4608870"/>
            <a:ext cx="960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A0616-39DC-4475-B999-3C609F71F54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 descr="https://kurumkanskij-r81.gosweb.gosuslugi.ru/netcat_files/159/1522/byudzhe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2704"/>
            <a:ext cx="3766056" cy="14037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id="{D1854300-8980-4F91-9624-C020F402616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459939"/>
            <a:ext cx="2592287" cy="221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CD7CA8-39FF-497F-B8DB-E64ABD5E8C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" y="1453485"/>
            <a:ext cx="2592287" cy="22114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3DE859-EFF6-4611-BB07-FCDB75965348}"/>
              </a:ext>
            </a:extLst>
          </p:cNvPr>
          <p:cNvSpPr/>
          <p:nvPr/>
        </p:nvSpPr>
        <p:spPr>
          <a:xfrm>
            <a:off x="5328530" y="2648710"/>
            <a:ext cx="372960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Отчет для граждан -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документ, содержащий основные сведения отчета об исполнении бюджета Волховского муниципального района за 2025 год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виде открытой и понятной гражданам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5250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8384" y="4671089"/>
            <a:ext cx="820688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09184" y="934434"/>
            <a:ext cx="2438455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1"/>
                </a:solidFill>
              </a:rPr>
              <a:t>План </a:t>
            </a:r>
          </a:p>
          <a:p>
            <a:pPr algn="ctr"/>
            <a:r>
              <a:rPr lang="ru-RU" sz="1100" b="1" i="1" dirty="0">
                <a:solidFill>
                  <a:schemeClr val="tx1"/>
                </a:solidFill>
              </a:rPr>
              <a:t>4 271 371,2 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9858" y="934434"/>
            <a:ext cx="2111648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1"/>
                </a:solidFill>
              </a:rPr>
              <a:t>Факт </a:t>
            </a:r>
          </a:p>
          <a:p>
            <a:pPr algn="ctr"/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4 163 762,1 </a:t>
            </a:r>
            <a:r>
              <a:rPr lang="ru-RU" sz="1100" b="1" i="1" dirty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83725" y="934433"/>
            <a:ext cx="2376264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1"/>
                </a:solidFill>
              </a:rPr>
              <a:t>% исполнения</a:t>
            </a:r>
          </a:p>
          <a:p>
            <a:pPr algn="ctr"/>
            <a:r>
              <a:rPr lang="ru-RU" sz="1100" b="1" i="1" dirty="0">
                <a:solidFill>
                  <a:schemeClr val="tx1"/>
                </a:solidFill>
              </a:rPr>
              <a:t>97,5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35343996"/>
              </p:ext>
            </p:extLst>
          </p:nvPr>
        </p:nvGraphicFramePr>
        <p:xfrm>
          <a:off x="890576" y="1491630"/>
          <a:ext cx="7362847" cy="350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80748" y="185807"/>
            <a:ext cx="72957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расходной части районного бюджета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 муниципального района за 2025 год в разрезе функциональной классификации расходов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20472" y="4948014"/>
            <a:ext cx="323528" cy="144016"/>
          </a:xfrm>
        </p:spPr>
        <p:txBody>
          <a:bodyPr/>
          <a:lstStyle/>
          <a:p>
            <a:fld id="{BCBA0616-39DC-4475-B999-3C609F71F54F}" type="slidenum">
              <a:rPr lang="ru-RU" sz="1000" smtClean="0"/>
              <a:pPr/>
              <a:t>21</a:t>
            </a:fld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87" y="15771"/>
            <a:ext cx="91080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расходной части районного бюджета</a:t>
            </a:r>
            <a:br>
              <a:rPr lang="ru-RU" sz="11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1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за 2025 год по разделам (подразделам) классификации расходов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3101BD-D504-4EEF-AD51-442BD1B6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62046"/>
            <a:ext cx="9012456" cy="45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8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087223" y="640527"/>
            <a:ext cx="7186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cs typeface="Arial" panose="020B0604020202020204" pitchFamily="34" charset="0"/>
              </a:rPr>
              <a:t>В 2025 году реализовано 13 муниципальных программ Волховского муниципального района </a:t>
            </a:r>
          </a:p>
          <a:p>
            <a:pPr algn="ctr"/>
            <a:r>
              <a:rPr lang="ru-RU" sz="1100" b="1" u="sng" dirty="0">
                <a:cs typeface="Arial" panose="020B0604020202020204" pitchFamily="34" charset="0"/>
              </a:rPr>
              <a:t>Исполнение: 3 405 821,7 тыс. рублей (или 98,7%), план – 3 450 450,9 тыс. рублей.  Удельный вес 81,8%.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4833127"/>
            <a:ext cx="398590" cy="273844"/>
          </a:xfrm>
        </p:spPr>
        <p:txBody>
          <a:bodyPr/>
          <a:lstStyle/>
          <a:p>
            <a:fld id="{BCBA0616-39DC-4475-B999-3C609F71F54F}" type="slidenum">
              <a:rPr lang="ru-RU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22</a:t>
            </a:fld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838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Муниципальные программы районного бюджета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района,  реализованные в 2025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90382"/>
              </p:ext>
            </p:extLst>
          </p:nvPr>
        </p:nvGraphicFramePr>
        <p:xfrm>
          <a:off x="140962" y="1131590"/>
          <a:ext cx="8751518" cy="396474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42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b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</a:t>
                      </a:r>
                      <a:b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исполнения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общей сумме программных расходов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«Обеспечение устойчивого функционирования и развития транспортной системы, дорожной, коммунальной и инженерной инфраструктуры и повышение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Волховском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48 638.4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45 497.9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93.5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«Обеспечение качественным жильем граждан на территории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44 165.7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40 089.9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90.8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«Управление муниципальными финансами и муниципальным долгом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260 571.4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260 183.9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«Развитие культуры в Волховском муниципальном районе»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184 001</a:t>
                      </a: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.4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178 087.0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96.8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«Развитие физической культуры и спорта в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Волховском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17 369.7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10 304.7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59.3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«Современное образование в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Волховском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2 630 570.7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2 614 403.6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99.4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76.8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«Молодежь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1 588.0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1 588.0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«Развитие сельского хозяйства 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209 190.2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208 368.4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99.6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«Стимулирование экономической активности в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Волховском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14 561.6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10 384.7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71.3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«Развитие малого, среднего бизнеса и потребительского рынка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2 906.6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2 881.6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99.1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«Безопасность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24 066.5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21 737.5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90.3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ВМР «Устойчивое общественное развитие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9 837.7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9 311.5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94.7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МП ВМР «Мероприятия по ликвидации борщевик Сосновского на территории муниципальных образований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муниципального района»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2 983.0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2 983.0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 по муниципальным программам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Волховского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3 450 450.9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3 405 821.7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98.7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4861" marR="1486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8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45699924"/>
              </p:ext>
            </p:extLst>
          </p:nvPr>
        </p:nvGraphicFramePr>
        <p:xfrm>
          <a:off x="88204" y="977865"/>
          <a:ext cx="7319074" cy="394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8384" y="4515966"/>
            <a:ext cx="909464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3366" y="125965"/>
            <a:ext cx="731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муниципальных программ районного бюджета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 в 2025 году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63109-BEF8-409A-B73E-F39A79AF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649185"/>
            <a:ext cx="2035524" cy="15625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177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8464" y="4803998"/>
            <a:ext cx="348611" cy="278712"/>
          </a:xfrm>
        </p:spPr>
        <p:txBody>
          <a:bodyPr/>
          <a:lstStyle/>
          <a:p>
            <a:fld id="{4F4BF4F5-2EB4-4543-8F60-B24D31E31C42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24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82880" y="1414985"/>
            <a:ext cx="8421567" cy="261608"/>
            <a:chOff x="64440" y="1242326"/>
            <a:chExt cx="7156235" cy="328092"/>
          </a:xfrm>
        </p:grpSpPr>
        <p:sp>
          <p:nvSpPr>
            <p:cNvPr id="12" name="TextBox 11"/>
            <p:cNvSpPr txBox="1"/>
            <p:nvPr/>
          </p:nvSpPr>
          <p:spPr>
            <a:xfrm>
              <a:off x="64440" y="1259834"/>
              <a:ext cx="1343293" cy="27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43902" y="1242326"/>
              <a:ext cx="1676773" cy="328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40206" y="928176"/>
            <a:ext cx="5453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Исполнение (РБ) – 45 497,9 тыс. рублей  (План – 48 638,4 тыс. рублей) или 93,5%.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491630"/>
            <a:ext cx="165618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Tx/>
              <a:buChar char="-"/>
            </a:pPr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0859" y="49589"/>
            <a:ext cx="7827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Исполнение муниципальной программы ВМР 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"Обеспечение устойчивого функционирования и развития транспортной системы, дорожной, коммунальной и инженерной инфраструктуры и повышение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в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муниципальном районе"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924" y="1222416"/>
            <a:ext cx="4200166" cy="1925397"/>
          </a:xfrm>
          <a:prstGeom prst="roundRect">
            <a:avLst>
              <a:gd name="adj" fmla="val 35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</a:p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«Энергосбережение и повышение энергетической эффективности на территории </a:t>
            </a:r>
            <a:r>
              <a:rPr lang="ru-RU" sz="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</a:p>
          <a:p>
            <a:pPr lvl="0" algn="ctr"/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24 919,7 тыс. рублей или 98,3% (РБ)</a:t>
            </a:r>
          </a:p>
          <a:p>
            <a:pPr lvl="0" algn="ctr"/>
            <a:endParaRPr lang="ru-RU" sz="9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направлены в форме иных МБТ:</a:t>
            </a:r>
          </a:p>
          <a:p>
            <a:pPr marL="171450" lvl="0" indent="-171450" algn="ctr">
              <a:buFontTx/>
              <a:buChar char="-"/>
            </a:pP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2 401,5 тыс. руб.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проектирование и строительство системы уличного освещения с внедрением энергосберегающего оборудования 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ГП, 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Иссадское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СП);</a:t>
            </a:r>
          </a:p>
          <a:p>
            <a:pPr marL="171450" lvl="0" indent="-171450" algn="ctr">
              <a:buFontTx/>
              <a:buChar char="-"/>
            </a:pP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14 562,7 тыс. руб.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электроэнергии за уличное освещение 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(все муниципальные образования Волховского муниципального района);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7 955,5 тыс. руб.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расходов по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энергосервисным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контрактам, заключенным муниципальными образованиями на  модернизацию системы (уличного) освещения</a:t>
            </a:r>
            <a:endParaRPr lang="ru-RU" sz="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г.Волхов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924" y="3225902"/>
            <a:ext cx="4200166" cy="1791302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«Поддержание устойчивой работы объектов коммунальной и инженерной инфраструктуры»</a:t>
            </a:r>
          </a:p>
          <a:p>
            <a:pPr lvl="0" algn="ctr"/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5 875,4 </a:t>
            </a:r>
            <a:r>
              <a:rPr lang="ru-RU" sz="9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99,2% (РБ)</a:t>
            </a:r>
          </a:p>
          <a:p>
            <a:pPr lvl="0" algn="ctr"/>
            <a:endParaRPr lang="ru-RU" sz="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направлены в форме иных МБТ: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содержание коммунальных объектов, в том числе обеспечение их функционирования </a:t>
            </a:r>
          </a:p>
          <a:p>
            <a:pPr lvl="0" algn="ctr"/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351,7 тыс. руб.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Потанинское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СП);</a:t>
            </a:r>
            <a:endParaRPr lang="ru-RU" sz="8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ctr">
              <a:buFontTx/>
              <a:buChar char="-"/>
            </a:pP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5 523,7 тыс. руб.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мероприятий по обеспечению устойчивого функционирования объектов теплоснабжения на территории Волховского района </a:t>
            </a: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Иссадское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Староладожское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МО Пашское СП, 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Новоладожское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ГП).</a:t>
            </a:r>
            <a:endParaRPr lang="ru-RU" sz="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04190" y="1213828"/>
            <a:ext cx="2199915" cy="1925396"/>
          </a:xfrm>
          <a:prstGeom prst="roundRect">
            <a:avLst>
              <a:gd name="adj" fmla="val 2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 </a:t>
            </a:r>
          </a:p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автомобильных дорог общего пользования и объектов дорожного хозяйства на </a:t>
            </a:r>
            <a:r>
              <a:rPr lang="ru-RU" sz="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межпоселенческих</a:t>
            </a: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территориях» </a:t>
            </a:r>
          </a:p>
          <a:p>
            <a:pPr lvl="0" algn="ctr"/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8 056,7 </a:t>
            </a:r>
            <a:r>
              <a:rPr lang="ru-RU" sz="9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75,6% (РБ)</a:t>
            </a:r>
          </a:p>
          <a:p>
            <a:pPr lvl="0" algn="ctr"/>
            <a:r>
              <a:rPr lang="ru-RU" sz="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направлены на: 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146,5 тыс. руб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паспортизацию дорог общего пользования;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- 7 910,2 тыс. руб. </a:t>
            </a:r>
            <a:r>
              <a:rPr kumimoji="0" lang="ru-RU" sz="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комплекса мер по содержанию действующей улично-дорожной сети и искусственных дорожных сооружений.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04190" y="3212455"/>
            <a:ext cx="2199915" cy="1847385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Муниципальный проект</a:t>
            </a:r>
          </a:p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«Ликвидация мест несанкционированного размещения отходов и озеленение на территории Волховского муниципального района» </a:t>
            </a:r>
          </a:p>
          <a:p>
            <a:pPr lvl="0" algn="ctr"/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4 509,9 тыс. руб. или 99,4% (РБ)</a:t>
            </a:r>
          </a:p>
          <a:p>
            <a:pPr lvl="0" algn="ctr"/>
            <a:endParaRPr lang="ru-RU" sz="9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направлены в форме иных МБТ: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мероприятия по ликвидации мест несанкционированного размещения отходов и озеленение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61205" y="1222416"/>
            <a:ext cx="2199915" cy="3581582"/>
          </a:xfrm>
          <a:prstGeom prst="roundRect">
            <a:avLst>
              <a:gd name="adj" fmla="val 26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9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9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</a:rPr>
              <a:t>5. Отраслевой проект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</a:rPr>
              <a:t>«Обеспечение надежности и качества снабжения населения и организаций Ленинградской области электрической и тепловой энергией» </a:t>
            </a:r>
          </a:p>
          <a:p>
            <a:pPr algn="ctr"/>
            <a:r>
              <a:rPr lang="ru-RU" sz="900" b="1" u="sng" dirty="0">
                <a:solidFill>
                  <a:srgbClr val="FF0000"/>
                </a:solidFill>
              </a:rPr>
              <a:t>2 136,2 </a:t>
            </a:r>
            <a:r>
              <a:rPr lang="ru-RU" sz="900" b="1" u="sng" dirty="0" err="1">
                <a:solidFill>
                  <a:srgbClr val="FF0000"/>
                </a:solidFill>
              </a:rPr>
              <a:t>тыс.руб</a:t>
            </a:r>
            <a:r>
              <a:rPr lang="ru-RU" sz="900" b="1" u="sng" dirty="0">
                <a:solidFill>
                  <a:srgbClr val="FF0000"/>
                </a:solidFill>
              </a:rPr>
              <a:t>. или 98,1%</a:t>
            </a:r>
          </a:p>
          <a:p>
            <a:pPr algn="ctr"/>
            <a:endParaRPr lang="ru-RU" sz="900" b="1" u="sng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Средства направлены в форме иных МБТ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- 804,9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руб.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мероприятий по обеспечению устойчивого функционирования объектов теплоснабжения на территории ЛО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Кисельнинское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СП,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Староладожское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СП);</a:t>
            </a:r>
            <a:endParaRPr lang="ru-RU" sz="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- 609,3 тыс. руб.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капитальное строительство (реконструкцию) объектов теплоэнергетики, включая ПИР (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Сясьстройское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ГП);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722,0 тыс. руб.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капитальное строительство (реконструкцию) объектов теплоэнергетики, включая ПИР 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Староладожское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СП) </a:t>
            </a:r>
            <a:endParaRPr lang="ru-RU" sz="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i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9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0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4887665"/>
            <a:ext cx="517138" cy="168497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25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996" y="954475"/>
            <a:ext cx="6851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40 089,9 тыс. рублей или 90,8% (план 44 165,7 тыс. рублей) за счет средств ФБ  и ОБ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1994" y="123478"/>
            <a:ext cx="76071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«Обеспечение качественным жильем граждан на территории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района»</a:t>
            </a:r>
          </a:p>
          <a:p>
            <a:pPr algn="ctr"/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5" y="1347614"/>
            <a:ext cx="3607569" cy="2031327"/>
          </a:xfrm>
          <a:prstGeom prst="roundRect">
            <a:avLst>
              <a:gd name="adj" fmla="val 111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u="sng" dirty="0">
              <a:solidFill>
                <a:srgbClr val="002060"/>
              </a:solidFill>
            </a:endParaRPr>
          </a:p>
          <a:p>
            <a:pPr algn="ctr"/>
            <a:endParaRPr lang="ru-RU" sz="900" b="1" u="sng" dirty="0">
              <a:solidFill>
                <a:srgbClr val="002060"/>
              </a:solidFill>
            </a:endParaRPr>
          </a:p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Комплекс процессных мероприятий 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«Улучшение жилищных условий отдельных категорий граждан и выполнение государственных обязательств 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по обеспечению жильем отдельных категорий граждан»</a:t>
            </a:r>
          </a:p>
          <a:p>
            <a:pPr algn="ctr"/>
            <a:endParaRPr lang="ru-RU" sz="1000" b="1" u="sng" dirty="0">
              <a:solidFill>
                <a:srgbClr val="002060"/>
              </a:solidFill>
            </a:endParaRPr>
          </a:p>
          <a:p>
            <a:pPr algn="ctr"/>
            <a:r>
              <a:rPr lang="ru-RU" sz="1000" i="1" dirty="0">
                <a:solidFill>
                  <a:srgbClr val="002060"/>
                </a:solidFill>
              </a:rPr>
              <a:t>Средства направлены на осуществление полномочий </a:t>
            </a:r>
          </a:p>
          <a:p>
            <a:pPr algn="ctr"/>
            <a:r>
              <a:rPr lang="ru-RU" sz="1000" i="1" dirty="0">
                <a:solidFill>
                  <a:srgbClr val="002060"/>
                </a:solidFill>
              </a:rPr>
              <a:t>в сфере жилищных отношений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</a:rPr>
              <a:t>367,8 тыс. рублей или 100% от плана (ОБ)</a:t>
            </a:r>
            <a:r>
              <a:rPr lang="ru-RU" sz="1000" i="1" dirty="0">
                <a:solidFill>
                  <a:srgbClr val="002060"/>
                </a:solidFill>
              </a:rPr>
              <a:t> </a:t>
            </a:r>
          </a:p>
          <a:p>
            <a:r>
              <a:rPr lang="ru-RU" sz="1000" i="1" dirty="0">
                <a:solidFill>
                  <a:srgbClr val="002060"/>
                </a:solidFill>
              </a:rPr>
              <a:t>  </a:t>
            </a:r>
            <a:endParaRPr lang="ru-RU" sz="900" i="1" dirty="0">
              <a:solidFill>
                <a:srgbClr val="002060"/>
              </a:solidFill>
            </a:endParaRPr>
          </a:p>
          <a:p>
            <a:pPr algn="ctr"/>
            <a:endParaRPr lang="ru-RU" sz="900" i="1" u="sng" dirty="0">
              <a:solidFill>
                <a:srgbClr val="002060"/>
              </a:solidFill>
            </a:endParaRPr>
          </a:p>
          <a:p>
            <a:pPr algn="ctr"/>
            <a:endParaRPr lang="ru-RU" sz="900" b="1" u="sng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https://sosnovosti.ru/wp-content/uploads/2020/12/1c6f92071b8c4d7a22d4aa23c68d47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28" y="3549449"/>
            <a:ext cx="2718796" cy="13618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AutoShape 2" descr="https://tatarstan.ru/file/news/1241_n2183810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tatarstan.ru/file/news/1241_n2183810_bi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id="{1E4B8D89-C7A5-4417-8454-FE9250FBC834}"/>
              </a:ext>
            </a:extLst>
          </p:cNvPr>
          <p:cNvSpPr/>
          <p:nvPr/>
        </p:nvSpPr>
        <p:spPr>
          <a:xfrm>
            <a:off x="4283967" y="1347613"/>
            <a:ext cx="4315171" cy="203132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u="sng" dirty="0">
              <a:solidFill>
                <a:srgbClr val="002060"/>
              </a:solidFill>
            </a:endParaRPr>
          </a:p>
          <a:p>
            <a:pPr algn="ctr"/>
            <a:endParaRPr lang="ru-RU" sz="900" b="1" u="sng" dirty="0">
              <a:solidFill>
                <a:srgbClr val="002060"/>
              </a:solidFill>
            </a:endParaRPr>
          </a:p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Отраслевой проект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«Улучшение жилищных условий и обеспечение жильем отдельных категорий граждан»</a:t>
            </a:r>
          </a:p>
          <a:p>
            <a:pPr algn="ctr"/>
            <a:endParaRPr lang="ru-RU" sz="1000" b="1" u="sng" dirty="0">
              <a:solidFill>
                <a:srgbClr val="002060"/>
              </a:solidFill>
            </a:endParaRPr>
          </a:p>
          <a:p>
            <a:pPr algn="ctr"/>
            <a:r>
              <a:rPr lang="ru-RU" sz="1000" i="1" dirty="0">
                <a:solidFill>
                  <a:srgbClr val="002060"/>
                </a:solidFill>
              </a:rPr>
              <a:t>Средства направлены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</a:rPr>
              <a:t>39 722,1 тыс. рублей или 90,7% от плана, </a:t>
            </a:r>
            <a:r>
              <a:rPr lang="ru-RU" sz="1000" i="1" dirty="0">
                <a:solidFill>
                  <a:srgbClr val="002060"/>
                </a:solidFill>
              </a:rPr>
              <a:t>в том числе:</a:t>
            </a:r>
          </a:p>
          <a:p>
            <a:pPr algn="ctr"/>
            <a:r>
              <a:rPr lang="ru-RU" sz="1000" i="1" dirty="0">
                <a:solidFill>
                  <a:srgbClr val="002060"/>
                </a:solidFill>
              </a:rPr>
              <a:t>- за счет средств федерального бюджета 509,9 тыс. рублей,</a:t>
            </a:r>
            <a:endParaRPr lang="ru-RU" sz="900" i="1" dirty="0">
              <a:solidFill>
                <a:srgbClr val="002060"/>
              </a:solidFill>
            </a:endParaRPr>
          </a:p>
          <a:p>
            <a:pPr algn="ctr"/>
            <a:r>
              <a:rPr kumimoji="0" lang="ru-RU" sz="10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за счет средств областного бюджета 39 212,2 тыс. рублей.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Приобретено 17 квартир детям-сиротам.</a:t>
            </a:r>
            <a:endParaRPr lang="ru-RU" sz="900" i="1" u="sng" dirty="0">
              <a:solidFill>
                <a:srgbClr val="002060"/>
              </a:solidFill>
            </a:endParaRPr>
          </a:p>
          <a:p>
            <a:pPr algn="ctr"/>
            <a:endParaRPr lang="ru-RU" sz="900" b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85C7000-5291-465A-909D-ACE283D1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3" y="3510470"/>
            <a:ext cx="2559748" cy="14401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Picture background">
            <a:extLst>
              <a:ext uri="{FF2B5EF4-FFF2-40B4-BE49-F238E27FC236}">
                <a16:creationId xmlns:a16="http://schemas.microsoft.com/office/drawing/2014/main" id="{4252FF79-1BED-4597-8B99-5EB7E23EA9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41" y="3477416"/>
            <a:ext cx="3082927" cy="16660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941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388640" cy="201836"/>
          </a:xfrm>
        </p:spPr>
        <p:txBody>
          <a:bodyPr/>
          <a:lstStyle/>
          <a:p>
            <a:fld id="{4F4BF4F5-2EB4-4543-8F60-B24D31E31C42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26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98885" y="1414727"/>
            <a:ext cx="3246838" cy="3384376"/>
          </a:xfrm>
          <a:prstGeom prst="roundRect">
            <a:avLst>
              <a:gd name="adj" fmla="val 71"/>
            </a:avLst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процессных мероприятий 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«Выравнивание бюджетной обеспеченности муниципальных образований  городских и сельских поселений</a:t>
            </a:r>
          </a:p>
          <a:p>
            <a:pPr algn="ctr"/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Волховского муниципального района»</a:t>
            </a:r>
          </a:p>
          <a:p>
            <a:pPr algn="ctr"/>
            <a:endParaRPr lang="ru-RU" sz="1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260 183,9 тыс. рублей (100%), в том числе:</a:t>
            </a:r>
          </a:p>
          <a:p>
            <a:pPr algn="ctr"/>
            <a:endParaRPr lang="ru-RU" sz="1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 190 742,6 тыс. рублей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РБ 69 441,3 тыс. рублей</a:t>
            </a:r>
          </a:p>
          <a:p>
            <a:pPr algn="ctr"/>
            <a:endParaRPr lang="ru-RU" sz="1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осуществление отдельных </a:t>
            </a:r>
            <a:r>
              <a:rPr lang="ru-RU" sz="1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госполномочий</a:t>
            </a:r>
            <a:r>
              <a:rPr lang="ru-RU" sz="1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 по расчету и предоставлению дотаций на выравнивание бюджетной обеспеченности поселений </a:t>
            </a:r>
          </a:p>
          <a:p>
            <a:pPr algn="ctr"/>
            <a:r>
              <a:rPr lang="ru-RU" sz="1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 предоставление дотаций на выравнивание бюджетной обеспеченности</a:t>
            </a:r>
          </a:p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945311"/>
            <a:ext cx="7348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260 183,9 </a:t>
            </a:r>
            <a:r>
              <a:rPr lang="ru-RU" sz="11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тыс.рублей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 (99.9%), из них ОБ – 190 742,6 </a:t>
            </a:r>
            <a:r>
              <a:rPr lang="ru-RU" sz="11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тыс.рублей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; РБ – 69 441,3 </a:t>
            </a:r>
            <a:r>
              <a:rPr lang="ru-RU" sz="11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тыс.рублей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7764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«Управление муниципальными финансами и муниципальным долгом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муниципального района»</a:t>
            </a:r>
          </a:p>
        </p:txBody>
      </p:sp>
      <p:pic>
        <p:nvPicPr>
          <p:cNvPr id="11" name="Рисунок 10" descr="https://www.thekeyperu.com/wp-content/uploads/2020/02/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4" y="3182702"/>
            <a:ext cx="2496590" cy="16925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2" name="Рисунок 11" descr="https://altai.tpprf.ru/upload/iblock/003/003c6a6ee9e260792a4a64b2405a96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2" y="1414605"/>
            <a:ext cx="2430243" cy="15604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708DBA-184C-4EA5-BF45-CC8434152B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64" y="3119793"/>
            <a:ext cx="2654224" cy="16925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id="{B1A2BFE0-A931-4059-B322-62D383AA04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22" y="1414727"/>
            <a:ext cx="2529635" cy="16391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800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4968" y="970043"/>
            <a:ext cx="8954063" cy="4009227"/>
            <a:chOff x="138607" y="1349699"/>
            <a:chExt cx="7608064" cy="5345635"/>
          </a:xfrm>
        </p:grpSpPr>
        <p:sp>
          <p:nvSpPr>
            <p:cNvPr id="6" name="Блок-схема: процесс 5"/>
            <p:cNvSpPr/>
            <p:nvPr/>
          </p:nvSpPr>
          <p:spPr>
            <a:xfrm>
              <a:off x="1500873" y="3921092"/>
              <a:ext cx="5056435" cy="133369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contourClr>
                <a:schemeClr val="accent2">
                  <a:shade val="30000"/>
                  <a:satMod val="12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138607" y="5357262"/>
              <a:ext cx="6364134" cy="1333698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contourClr>
                <a:schemeClr val="accent2">
                  <a:shade val="30000"/>
                  <a:satMod val="12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603639" y="1349699"/>
              <a:ext cx="6143032" cy="2485690"/>
              <a:chOff x="1603639" y="1349699"/>
              <a:chExt cx="6143032" cy="2485690"/>
            </a:xfrm>
          </p:grpSpPr>
          <p:sp>
            <p:nvSpPr>
              <p:cNvPr id="11" name="Блок-схема: процесс 10"/>
              <p:cNvSpPr/>
              <p:nvPr/>
            </p:nvSpPr>
            <p:spPr>
              <a:xfrm>
                <a:off x="1617664" y="1375274"/>
                <a:ext cx="6129007" cy="2460115"/>
              </a:xfrm>
              <a:prstGeom prst="flowChart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contourClr>
                  <a:schemeClr val="accent2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03639" y="1349699"/>
                <a:ext cx="6129007" cy="248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Комплекс процессных мероприятий «Совершенствование материально-технической базы учреждений культуры и сохранение объектов культурного наследия»</a:t>
                </a:r>
                <a:r>
                  <a:rPr lang="ru-RU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sz="900" b="1" i="1" u="sng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5 982,4 тыс. рублей  исполнение 100%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2 051,7 тыс. руб. (РБ) –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ремонтные работы,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305,7 тыс. руб. (РБ) -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укрепление материально-технической базы учреждений культуры,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46,4 тыс. руб.(РБ) -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информатизация и модернизация отрасли «Культура»,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169,2 тыс. руб.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(РБ) - создание безопасных условий в учреждениях культуры и дополнительного образования детей в сфере искусств,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1 519,5 тыс. руб. (РБ)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иные МБТ на проведение ремонтных работ учреждений культуры поселений Волховского муниципального района: </a:t>
                </a:r>
              </a:p>
              <a:p>
                <a:pPr algn="just"/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(МО 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Вындиноостровское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СП – замена вводной трубы системы холодного водоснабжения здания ФОК «Фортуна»; МО 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Хваловское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СП – ремонт кровли здания ДК),</a:t>
                </a:r>
              </a:p>
              <a:p>
                <a:pPr algn="just"/>
                <a:r>
                  <a:rPr lang="ru-RU" sz="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1 889,9 тыс. руб. (ОБ – 1 566,0 тыс. руб., РБ – 323,9 тыс. руб.) 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на поддержку отрасли культуры (иные МБТ МО 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Староладожское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СП на реализацию социально-культурного проекта «Столица древней Руси» 150,0 тыс. руб.; на укрепление материально-технической базы учреждений 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доп.образования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сфере культуры МБУДО «Пашская ДШИ» 583,2 тыс. руб.; комплектование книжных фондов МКУК «Волховская </a:t>
                </a:r>
                <a:r>
                  <a:rPr lang="ru-RU" sz="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межпоселенческая</a:t>
                </a:r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районная библиотека»</a:t>
                </a:r>
              </a:p>
              <a:p>
                <a:pPr algn="just"/>
                <a:r>
                  <a:rPr lang="ru-RU" sz="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1 156,7 тыс. руб.</a:t>
                </a:r>
                <a:endParaRPr lang="ru-RU" sz="1000" i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500873" y="3921092"/>
              <a:ext cx="5040912" cy="1333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Комплекс процессных мероприятий </a:t>
              </a:r>
              <a:r>
                <a:rPr lang="ru-RU" sz="9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«Сохранение и развитие народной культуры и самодеятельного творчества»      </a:t>
              </a:r>
            </a:p>
            <a:p>
              <a:pPr algn="ctr"/>
              <a:r>
                <a:rPr lang="ru-RU" sz="9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6 523,4 тыс. рублей (РБ) исполнение 100%  </a:t>
              </a:r>
              <a:endPara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307,6 тыс. руб. (РБ) -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и проведение конкурсных, выставочных и культурно-массовых мероприятий, </a:t>
              </a:r>
            </a:p>
            <a:p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42,4 тыс. руб.(РБ)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выявление и поддержка молодых дарований,</a:t>
              </a:r>
            </a:p>
            <a:p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6 173,4 тыс. руб.(РБ)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предоставление иных МБТ на организацию и проведение районных мероприятий в сфере культуры: </a:t>
              </a:r>
            </a:p>
            <a:p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(МО </a:t>
              </a:r>
              <a:r>
                <a:rPr lang="ru-RU" sz="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Колчановское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СП, МО Пашское СП, МО </a:t>
              </a:r>
              <a:r>
                <a:rPr lang="ru-RU" sz="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Потанинское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СП, МО </a:t>
              </a:r>
              <a:r>
                <a:rPr lang="ru-RU" sz="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Новоладожское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ГП, МО </a:t>
              </a:r>
              <a:r>
                <a:rPr lang="ru-RU" sz="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Сясьстройское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ГП, МО </a:t>
              </a:r>
              <a:r>
                <a:rPr lang="ru-RU" sz="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г.Волхов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031" y="5361635"/>
              <a:ext cx="6241767" cy="1333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Комплекс процессных мероприятий «Поддержка учреждений сферы культуры и искусства и </a:t>
              </a:r>
            </a:p>
            <a:p>
              <a:pPr algn="ctr"/>
              <a:r>
                <a:rPr lang="ru-RU" sz="9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содействие развитию профессионального уровня работников</a:t>
              </a:r>
            </a:p>
            <a:p>
              <a:pPr algn="ctr"/>
              <a:r>
                <a:rPr lang="ru-RU" sz="9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159 174,4 </a:t>
              </a:r>
              <a:r>
                <a:rPr lang="ru-RU" sz="9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 исполнение 96,4% </a:t>
              </a:r>
              <a:r>
                <a:rPr lang="ru-RU" sz="9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(РБ и ОБ)</a:t>
              </a:r>
            </a:p>
            <a:p>
              <a:pPr algn="just"/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3 174,6 тыс. руб.(РБ)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обеспечение деятельности МКУК «</a:t>
              </a:r>
              <a:r>
                <a:rPr lang="ru-RU" sz="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Волховская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межпоселенческая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районная библиотека», </a:t>
              </a:r>
            </a:p>
            <a:p>
              <a:pPr algn="just"/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38 897,2 тыс. руб.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- обеспечение выплат стимулирующего характера </a:t>
              </a:r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(МКУК «Волховская МРБ»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 -3 033,5 </a:t>
              </a:r>
              <a:r>
                <a:rPr lang="ru-RU" sz="8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., РБ – 3 033,5 тыс. руб.; </a:t>
              </a:r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МБТ поселениям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32 830,2 тыс. руб.- РБ );</a:t>
              </a:r>
            </a:p>
            <a:p>
              <a:pPr algn="just"/>
              <a:r>
                <a:rPr lang="ru-RU" sz="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117 102,6 тыс. руб. (РБ) </a:t>
              </a:r>
              <a:r>
                <a:rPr lang="ru-RU" sz="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предоставление субсидий на финансовое обеспечение муниципального задания БУ (4 школы искусств).</a:t>
              </a:r>
              <a:endPara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4852565"/>
            <a:ext cx="395536" cy="17742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27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96790"/>
            <a:ext cx="8640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 178 087,0 тыс. рублей или 96,8% (план 184 001,3 тыс. рублей) из них: РБ – 167 721,4 тыс. рублей; ОБ </a:t>
            </a:r>
            <a:r>
              <a:rPr kumimoji="0" lang="ru-RU" sz="1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10 365,6 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тыс. рублей.</a:t>
            </a:r>
          </a:p>
          <a:p>
            <a:pPr algn="ctr"/>
            <a:endParaRPr lang="ru-RU" sz="1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5965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«Развитие культуры в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id="{6A2A665C-0094-40CE-85D1-8B83D14582E6}"/>
              </a:ext>
            </a:extLst>
          </p:cNvPr>
          <p:cNvSpPr/>
          <p:nvPr/>
        </p:nvSpPr>
        <p:spPr>
          <a:xfrm>
            <a:off x="107506" y="970043"/>
            <a:ext cx="1665192" cy="173893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Региональный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«Семейные ценности и инфраструктура культуры»</a:t>
            </a:r>
            <a:endParaRPr kumimoji="0" lang="ru-RU" sz="9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6 406,8 </a:t>
            </a:r>
            <a:r>
              <a:rPr kumimoji="0" lang="ru-RU" sz="9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 исполнение 100%,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том числе: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 и</a:t>
            </a:r>
            <a:r>
              <a:rPr kumimoji="0" lang="ru-RU" sz="9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– 5 766,1 тыс. руб.,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– 640,7 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МБОДУ «ВДШИ имени </a:t>
            </a:r>
            <a:r>
              <a:rPr kumimoji="0" lang="ru-RU" sz="8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В.М.Максимова</a:t>
            </a:r>
            <a:r>
              <a:rPr kumimoji="0" lang="ru-RU" sz="8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на оснащение музыкальными инструментами и учебными пособиями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21F0ED-4E88-4482-855A-823BD1A526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80" y="2871372"/>
            <a:ext cx="1519264" cy="107684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Рисунок 17" descr="Picture background">
            <a:extLst>
              <a:ext uri="{FF2B5EF4-FFF2-40B4-BE49-F238E27FC236}">
                <a16:creationId xmlns:a16="http://schemas.microsoft.com/office/drawing/2014/main" id="{3F8B942C-27CE-49D5-97FA-2BF725E800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75" y="3963139"/>
            <a:ext cx="1389234" cy="93304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20" name="Рисунок 19" descr="Picture background">
            <a:extLst>
              <a:ext uri="{FF2B5EF4-FFF2-40B4-BE49-F238E27FC236}">
                <a16:creationId xmlns:a16="http://schemas.microsoft.com/office/drawing/2014/main" id="{8B71A635-0757-455D-AC14-F1B5DDB682E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" y="2769493"/>
            <a:ext cx="1615859" cy="11334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618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4731990"/>
            <a:ext cx="385402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28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762910"/>
            <a:ext cx="7488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 10 304,7 тыс. рублей или 59,3% (план 17 369,7 тыс. рублей) за счет средств районного бюджета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5534" y="1064178"/>
            <a:ext cx="1926186" cy="246388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«Создание благоприятных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новых видов спорта»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600,0 тыс. руб.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100% (РБ)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обеспечение подготовки и участие сборных команд Волховского муниципального района во всероссийских, международных, областных физкультурных мероприятиях и спортивных соревнованиях среди различных групп населения </a:t>
            </a:r>
            <a:endParaRPr lang="ru-RU" sz="9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70373" y="1064178"/>
            <a:ext cx="4168247" cy="246388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«Популяризация физической культуры и спорта»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7 198,8 тыс. руб. или 50,6% (РБ)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3 010,0 тыс. руб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.– организация и проведение районных мероприятий и спортивных соревнований по различным видам спорта,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приобретение наградной и спортивной атрибутики, типографической и сувенирной продукции (в связи с отменой некоторых спортивных мероприятий),</a:t>
            </a:r>
          </a:p>
          <a:p>
            <a:pPr marL="171450" lvl="1" indent="-17145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2 240,8 тыс. руб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на реализацию мероприятий по внедрению Всероссийского физкультурно-спортивного комплекса «Готов к труду и обороне»,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1 708,0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разработку ПСД с прохождением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гос.экспертизы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достоверности сметной стоимости капитального ремонта объектов физической культуры и спорта (МО Пашское СП разработка ПСД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кап.ремонта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поля)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3478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5. Исполнение муниципальной программы ВМР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«Развитие физической культуры и спорта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Волховском муниципальном районе»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CD6F3DD-E140-4661-8638-0513F9A5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3" y="3540838"/>
            <a:ext cx="1969578" cy="14259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22">
            <a:extLst>
              <a:ext uri="{FF2B5EF4-FFF2-40B4-BE49-F238E27FC236}">
                <a16:creationId xmlns:a16="http://schemas.microsoft.com/office/drawing/2014/main" id="{9332C6B7-069E-4108-8B8B-BF6306B04EFE}"/>
              </a:ext>
            </a:extLst>
          </p:cNvPr>
          <p:cNvSpPr/>
          <p:nvPr/>
        </p:nvSpPr>
        <p:spPr>
          <a:xfrm>
            <a:off x="6444207" y="1064178"/>
            <a:ext cx="2617649" cy="2463884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объектов физической культуры и спорта»</a:t>
            </a:r>
            <a:endParaRPr lang="ru-RU" sz="9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2 505,9 тыс. руб.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99,7% (РБ)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961,9 тыс. руб.–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оснащение объектов спортивной инфраструктуры спортивно-технологическим оборудованием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ГП,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Новоладожское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ГП,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Пашское СП)</a:t>
            </a:r>
          </a:p>
          <a:p>
            <a:pPr marL="171450" lvl="1" indent="-17145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1 544,0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иные МБТ на устройство объектов спортивной инфраструктуры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ГП,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Пашское СП)</a:t>
            </a:r>
          </a:p>
        </p:txBody>
      </p:sp>
      <p:pic>
        <p:nvPicPr>
          <p:cNvPr id="16" name="Рисунок 15" descr="Picture background">
            <a:extLst>
              <a:ext uri="{FF2B5EF4-FFF2-40B4-BE49-F238E27FC236}">
                <a16:creationId xmlns:a16="http://schemas.microsoft.com/office/drawing/2014/main" id="{F4F92846-E895-4B0F-B19F-AF1D0E5F65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73" y="3540838"/>
            <a:ext cx="4168247" cy="14649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8" name="Рисунок 17" descr="Picture background">
            <a:extLst>
              <a:ext uri="{FF2B5EF4-FFF2-40B4-BE49-F238E27FC236}">
                <a16:creationId xmlns:a16="http://schemas.microsoft.com/office/drawing/2014/main" id="{F954FFBE-2C3E-4A8F-B728-3016F75363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00796"/>
            <a:ext cx="2232248" cy="1332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805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9168" y="619993"/>
            <a:ext cx="73119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2 614 403,6 тыс. рублей или 99,4% (план 2 630 570,7 тыс. рублей) из них: </a:t>
            </a:r>
          </a:p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ФБ и ОБ – 1 757 416,4 тыс. рублей; РБ – 856 987,2 тыс. рублей.</a:t>
            </a: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4920810"/>
            <a:ext cx="466670" cy="171220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29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07986"/>
            <a:ext cx="1218083" cy="85184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72880" y="1114224"/>
            <a:ext cx="4276860" cy="1129215"/>
          </a:xfrm>
          <a:prstGeom prst="roundRect">
            <a:avLst>
              <a:gd name="adj" fmla="val 124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Региональный проект «Все лучшее детям»</a:t>
            </a:r>
            <a:endParaRPr lang="ru-RU" sz="9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3 137,2 тыс. руб. или 100%, из них: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 и ОБ – 2 823,5 тыс. руб. и РБ – 313,7 тыс. руб. </a:t>
            </a:r>
          </a:p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на оснащение предметных кабинетов общеобразовательных организаций средствами обучения и воспитания (оснащение предметных кабинетов 18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+mn-cs"/>
              </a:rPr>
              <a:t> общеобразовательных учреждений средствами обучения и воспитания по учебным предметам «Основы безопасности и защиты Родины», «Труд (Технология) МКУ «Центр образования»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)</a:t>
            </a:r>
            <a:endParaRPr lang="ru-RU" sz="9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47327" y="2340169"/>
            <a:ext cx="2476241" cy="1220394"/>
          </a:xfrm>
          <a:prstGeom prst="roundRect">
            <a:avLst>
              <a:gd name="adj" fmla="val 168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ctr"/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4. Комплекс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</a:t>
            </a: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мероприятий </a:t>
            </a: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«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Обеспечение реализации  программ </a:t>
            </a: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общего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образования</a:t>
            </a: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»</a:t>
            </a:r>
            <a:r>
              <a:rPr lang="x-none" sz="9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1 206 548,1 тыс. руб. или 99,8%, </a:t>
            </a:r>
          </a:p>
          <a:p>
            <a:pPr algn="ctr"/>
            <a:r>
              <a:rPr lang="ru-RU" sz="9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</a:t>
            </a:r>
          </a:p>
          <a:p>
            <a:pPr algn="ctr"/>
            <a:r>
              <a:rPr lang="ru-RU" sz="9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 и ОБ – 933 460,9 тыс. руб., </a:t>
            </a:r>
          </a:p>
          <a:p>
            <a:pPr algn="ctr"/>
            <a:r>
              <a:rPr lang="ru-RU" sz="9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– 273 087,2 тыс. руб.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47327" y="3678479"/>
            <a:ext cx="2476241" cy="1220394"/>
          </a:xfrm>
          <a:prstGeom prst="roundRect">
            <a:avLst>
              <a:gd name="adj" fmla="val 563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ctr"/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5.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Комплекс процессных мероприятий </a:t>
            </a: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«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Обеспечение реализации  программ </a:t>
            </a: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дополнительного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образования</a:t>
            </a: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»</a:t>
            </a:r>
            <a:r>
              <a:rPr lang="x-none" sz="9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278 857,3 тыс. руб. или 98,2%, 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РБ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47328" y="1101999"/>
            <a:ext cx="2476241" cy="1141439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3. Комплекс </a:t>
            </a:r>
          </a:p>
          <a:p>
            <a:pPr indent="450215" algn="ctr">
              <a:spcAft>
                <a:spcPts val="0"/>
              </a:spcAft>
            </a:pP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</a:t>
            </a: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мероприятий </a:t>
            </a: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«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Обеспечение реализации  программ</a:t>
            </a: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дошкольного</a:t>
            </a: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образования</a:t>
            </a: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»</a:t>
            </a:r>
            <a:r>
              <a:rPr lang="x-none" sz="9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972 353,2 тыс. руб. или 99,5%,</a:t>
            </a:r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algn="ctr"/>
            <a:r>
              <a:rPr lang="ru-RU" sz="9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682 877,8 тыс. руб., </a:t>
            </a:r>
          </a:p>
          <a:p>
            <a:pPr algn="ctr"/>
            <a:r>
              <a:rPr lang="ru-RU" sz="9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– 289 475,4 тыс.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2514" y="96773"/>
            <a:ext cx="7159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«Современное образование в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17" name="Скругленный прямоугольник 30">
            <a:extLst>
              <a:ext uri="{FF2B5EF4-FFF2-40B4-BE49-F238E27FC236}">
                <a16:creationId xmlns:a16="http://schemas.microsoft.com/office/drawing/2014/main" id="{0BD000BD-782F-4C10-95D7-D94E18AF862B}"/>
              </a:ext>
            </a:extLst>
          </p:cNvPr>
          <p:cNvSpPr/>
          <p:nvPr/>
        </p:nvSpPr>
        <p:spPr>
          <a:xfrm>
            <a:off x="79536" y="2326317"/>
            <a:ext cx="4270204" cy="2675040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Региональный проект «Педагоги и наставники»</a:t>
            </a:r>
            <a:endParaRPr lang="ru-RU" sz="9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 53 977,1 тыс. руб. или 100% за счет средств ФБ и ОБ</a:t>
            </a:r>
          </a:p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- 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1 547,3 тыс. руб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. на обеспечение выплат ежемесячного вознаграждения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+mn-cs"/>
              </a:rPr>
              <a:t>советников директора по воспитанию и взаимодействию с детскими общественными объединениями государственных общеобразовательных организаций, профессиональных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+mn-cs"/>
              </a:rPr>
              <a:t>образовательных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+mn-cs"/>
              </a:rPr>
              <a:t>организа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</a:rPr>
              <a:t>ций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</a:rPr>
              <a:t> субъектов РФ,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</a:rPr>
              <a:t>г.Байконура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</a:rPr>
              <a:t> и федеральной территории «Сириус», муниципальных общеобразовательных организаций и профессиональных образовательных организаций;</a:t>
            </a:r>
            <a:endParaRPr lang="ru-RU" sz="900" dirty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-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3 197,9 тыс. руб. 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(должность советников введена в 9 школах-4,5 ставки);</a:t>
            </a:r>
          </a:p>
          <a:p>
            <a:pPr algn="ctr"/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49 231,9 тыс. руб.</a:t>
            </a:r>
            <a:r>
              <a:rPr kumimoji="0" lang="ru-RU" sz="900" b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+mn-cs"/>
              </a:rPr>
              <a:t>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регулирующих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</a:r>
            <a:endParaRPr lang="ru-RU" sz="9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Picture background">
            <a:extLst>
              <a:ext uri="{FF2B5EF4-FFF2-40B4-BE49-F238E27FC236}">
                <a16:creationId xmlns:a16="http://schemas.microsoft.com/office/drawing/2014/main" id="{99A4FA6F-1A0B-44E8-8049-37BCBC5FC7B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20" y="1066574"/>
            <a:ext cx="2070428" cy="117686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22" name="Рисунок 21" descr="Picture background">
            <a:extLst>
              <a:ext uri="{FF2B5EF4-FFF2-40B4-BE49-F238E27FC236}">
                <a16:creationId xmlns:a16="http://schemas.microsoft.com/office/drawing/2014/main" id="{AB1AA1D2-1ADB-4199-B313-B0CE351B4D4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20" y="3678479"/>
            <a:ext cx="2070429" cy="124233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23" name="Рисунок 22" descr="Picture background">
            <a:extLst>
              <a:ext uri="{FF2B5EF4-FFF2-40B4-BE49-F238E27FC236}">
                <a16:creationId xmlns:a16="http://schemas.microsoft.com/office/drawing/2014/main" id="{1D095132-3278-454D-901F-D426322DBCC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18" y="2326317"/>
            <a:ext cx="2030890" cy="129614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344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59528" y="4546050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8748465" y="4783746"/>
            <a:ext cx="288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A0616-39DC-4475-B999-3C609F71F54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3DE859-EFF6-4611-BB07-FCDB75965348}"/>
              </a:ext>
            </a:extLst>
          </p:cNvPr>
          <p:cNvSpPr/>
          <p:nvPr/>
        </p:nvSpPr>
        <p:spPr>
          <a:xfrm>
            <a:off x="107505" y="830995"/>
            <a:ext cx="590465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850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Волховский район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территориальное и муниципальное образование в составе Ленинградской области.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Административный центр – город Волхов.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Волховский район расположен в центральной части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Ленинградской области.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Граничит: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северо-востоке с Лодейнопольским муниципальным районом;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юго-востоке с Тихвинским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муниципальным районом;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 юге с Киришским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муниципальным районом;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 западе с Кировским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муниципальным районом.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021E4-644F-4C12-AEBF-EDA002559F0E}"/>
              </a:ext>
            </a:extLst>
          </p:cNvPr>
          <p:cNvSpPr txBox="1"/>
          <p:nvPr/>
        </p:nvSpPr>
        <p:spPr>
          <a:xfrm>
            <a:off x="430449" y="171690"/>
            <a:ext cx="8424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Описание административно-территориального деления публично-правового образования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A5E35F-F6BE-4421-917F-1C9F9207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924" y="3018174"/>
            <a:ext cx="2975218" cy="1744653"/>
          </a:xfrm>
          <a:prstGeom prst="rect">
            <a:avLst/>
          </a:prstGeom>
        </p:spPr>
      </p:pic>
      <p:pic>
        <p:nvPicPr>
          <p:cNvPr id="17" name="Рисунок 16" descr="Волховский район на карте">
            <a:extLst>
              <a:ext uri="{FF2B5EF4-FFF2-40B4-BE49-F238E27FC236}">
                <a16:creationId xmlns:a16="http://schemas.microsoft.com/office/drawing/2014/main" id="{4D88BF0B-98E8-439D-AF4F-B9392C1ECC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05519"/>
            <a:ext cx="2872064" cy="193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Picture background">
            <a:extLst>
              <a:ext uri="{FF2B5EF4-FFF2-40B4-BE49-F238E27FC236}">
                <a16:creationId xmlns:a16="http://schemas.microsoft.com/office/drawing/2014/main" id="{C2E23A91-A61F-43CB-9988-1E8D5089527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70" y="941646"/>
            <a:ext cx="2952326" cy="194640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F1A2B9C-AC49-4809-B62B-A740B5BB7538}"/>
              </a:ext>
            </a:extLst>
          </p:cNvPr>
          <p:cNvSpPr/>
          <p:nvPr/>
        </p:nvSpPr>
        <p:spPr>
          <a:xfrm flipH="1">
            <a:off x="3310769" y="2888056"/>
            <a:ext cx="2664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185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Площадь: 5 124,7 </a:t>
            </a:r>
            <a:r>
              <a:rPr lang="ru-RU" sz="1200" dirty="0">
                <a:solidFill>
                  <a:srgbClr val="1850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км²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1850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850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Население: 78 146 чел.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185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1850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Муниципальные образования: 15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185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1850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Городских поселений: 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1850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185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Сельских поселений: 12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1850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185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пунктов: 280</a:t>
            </a:r>
            <a:endParaRPr lang="ru-RU" sz="1200" dirty="0">
              <a:solidFill>
                <a:srgbClr val="1850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548" y="123478"/>
            <a:ext cx="7298254" cy="72008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6. Исполнение муниципальной программы ВМР</a:t>
            </a:r>
            <a:br>
              <a:rPr lang="ru-RU" sz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«Современное образование в </a:t>
            </a:r>
            <a:r>
              <a:rPr lang="ru-RU" sz="1400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Волховском</a:t>
            </a:r>
            <a:r>
              <a:rPr lang="ru-RU" sz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муниципальном районе»</a:t>
            </a:r>
            <a:br>
              <a:rPr lang="ru-RU" sz="14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12745">
                    <a:lumMod val="75000"/>
                  </a:srgbClr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</a:b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92516" y="4836614"/>
            <a:ext cx="648072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/>
                </a:solidFill>
              </a:rPr>
              <a:pPr/>
              <a:t>30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216" y="992916"/>
            <a:ext cx="2644411" cy="858151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6. Комплекс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«Развитие кадрового потенциала социальной сферы»</a:t>
            </a:r>
            <a:r>
              <a:rPr lang="x-none" sz="9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2 042,9 тыс. руб. или 100% РБ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169" y="1965263"/>
            <a:ext cx="2656458" cy="1038535"/>
          </a:xfrm>
          <a:prstGeom prst="roundRect">
            <a:avLst>
              <a:gd name="adj" fmla="val 66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7. Комплекс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«Обеспечение отдыха, оздоровления, занятости детей, подростков и молодежи»</a:t>
            </a:r>
            <a:r>
              <a:rPr lang="x-none" sz="9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16 096,8 тыс. руб. или 100%, 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algn="ctr"/>
            <a:r>
              <a:rPr lang="ru-RU" sz="9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5 633,1 тыс. руб., РБ – 10 463,7 тыс. 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3072112"/>
            <a:ext cx="2656458" cy="867790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8. Комплекс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«Развитие системы оценки качества образования и информационной прозрачности системы образования»</a:t>
            </a:r>
            <a:r>
              <a:rPr lang="x-none" sz="9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835,0.0 тыс. руб. или 100%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124" y="4015574"/>
            <a:ext cx="2652838" cy="946391"/>
          </a:xfrm>
          <a:prstGeom prst="roundRect">
            <a:avLst>
              <a:gd name="adj" fmla="val 103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9. Комплекс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«Реализация гарантий для детей-сирот и детей, оставшихся без попечения родителей»</a:t>
            </a:r>
            <a:r>
              <a:rPr lang="x-none" sz="9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(ОБ) 61 437,0 тыс. руб. или 93,5%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895202"/>
            <a:ext cx="3456384" cy="1026495"/>
          </a:xfrm>
          <a:prstGeom prst="roundRect">
            <a:avLst>
              <a:gd name="adj" fmla="val 1865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10. Отраслевой проект «Сохранение и развитие материально-технической базы дошкольного образования»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1 523,7 тыс. руб. или 100%, из них:</a:t>
            </a:r>
          </a:p>
          <a:p>
            <a:pPr algn="ctr"/>
            <a:r>
              <a:rPr lang="ru-RU" sz="9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1 371,3 тыс. руб., РБ – 152,4 тыс. руб.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(ремонт элеваторного узла, частичная замена труб отопления, замена водонагревателя, дверей и окон, установка домофона, косметический ремонт помещений )</a:t>
            </a:r>
          </a:p>
        </p:txBody>
      </p:sp>
      <p:pic>
        <p:nvPicPr>
          <p:cNvPr id="13" name="Рисунок 12" descr="https://vsev-sportcenter.ru/wp-content/uploads/2022/06/kam5ohxfyhtdwrmlshpiuneh1flsp4yigjsacqwtxtpj2siikfr9xoonw-we7oqiqqpvjqgavmabnh36zffeqt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95" y="2325641"/>
            <a:ext cx="2341125" cy="11521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7" name="Скругленный прямоугольник 9">
            <a:extLst>
              <a:ext uri="{FF2B5EF4-FFF2-40B4-BE49-F238E27FC236}">
                <a16:creationId xmlns:a16="http://schemas.microsoft.com/office/drawing/2014/main" id="{13B8AC28-DED2-4F43-87EC-61575CDF41D1}"/>
              </a:ext>
            </a:extLst>
          </p:cNvPr>
          <p:cNvSpPr/>
          <p:nvPr/>
        </p:nvSpPr>
        <p:spPr>
          <a:xfrm>
            <a:off x="5364088" y="2111537"/>
            <a:ext cx="3456384" cy="2725077"/>
          </a:xfrm>
          <a:prstGeom prst="roundRect">
            <a:avLst>
              <a:gd name="adj" fmla="val 1865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11. Отраслевой проект «Сохранение и развитие материально-технической базы общего и дополнительного образования»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17 595,3 тыс. руб. или 100%, из них:</a:t>
            </a:r>
          </a:p>
          <a:p>
            <a:pPr algn="ctr"/>
            <a:r>
              <a:rPr lang="ru-RU" sz="9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15 835,7 тыс. руб., РБ – 1 759,6 тыс. руб.</a:t>
            </a:r>
          </a:p>
          <a:p>
            <a:pPr marL="171450" indent="-171450" algn="ctr">
              <a:buFontTx/>
              <a:buChar char="-"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6 728,4 тыс. руб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укрепление МТБ организаций общего образования (ОБ 6 055,5 тыс. руб., РБ 672,9 тыс. руб.) – ремонт сантехники, системы отопления внутренних инженерных сетей, кровли, щитовых освещения, замена светильников, установка дополнительных камер видеонаблюдения, охранной сигнализации);</a:t>
            </a:r>
          </a:p>
          <a:p>
            <a:pPr marL="171450" indent="-171450" algn="ctr">
              <a:buFontTx/>
              <a:buChar char="-"/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1 465,2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МТБ учреждений дополнительного образования (ОБ 1 318,7 тыс. руб., РБ 146,5 тыс. руб.) – косметический ремонт помещений, установка турникета, замена окон;</a:t>
            </a:r>
          </a:p>
          <a:p>
            <a:pPr marL="171450" indent="-171450" algn="ctr">
              <a:buFontTx/>
              <a:buChar char="-"/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9 401,7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 столовых и пищеблоков общеобразовательных организаций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 8 461,5 тыс. руб., РБ 940,2 тыс. руб.) – ремонт пищеблока и школьной столовой МОБУ «Волховская СОШ №7»</a:t>
            </a:r>
          </a:p>
        </p:txBody>
      </p:sp>
      <p:pic>
        <p:nvPicPr>
          <p:cNvPr id="3074" name="Picture 2" descr="Кадровый потенциал картинки для презентации">
            <a:extLst>
              <a:ext uri="{FF2B5EF4-FFF2-40B4-BE49-F238E27FC236}">
                <a16:creationId xmlns:a16="http://schemas.microsoft.com/office/drawing/2014/main" id="{C3512695-95F0-417F-A1E1-977A6C62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51" y="818539"/>
            <a:ext cx="2341125" cy="14232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98EC25-FB7B-4AB9-B92C-916ACC24D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295" y="3589293"/>
            <a:ext cx="2341125" cy="137998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95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1072" y="680621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1 5</a:t>
            </a:r>
            <a:r>
              <a:rPr lang="en-US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88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,0 тыс. рублей или </a:t>
            </a:r>
            <a:r>
              <a:rPr lang="en-US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100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% от плана, РБ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8384" y="4785996"/>
            <a:ext cx="1084316" cy="273844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31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C:\Users\brovtsin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9" y="3500503"/>
            <a:ext cx="1939612" cy="1339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23478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«Молодёжь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2147" y="1049295"/>
            <a:ext cx="3689773" cy="996827"/>
          </a:xfrm>
          <a:prstGeom prst="roundRect">
            <a:avLst>
              <a:gd name="adj" fmla="val 189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реализации творческих способностей молодежи»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598,0 тыс. руб. или 100% (РБ)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и проведение молодежного образовательного форума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9057" y="2173667"/>
            <a:ext cx="3689773" cy="1324896"/>
          </a:xfrm>
          <a:prstGeom prst="roundRect">
            <a:avLst>
              <a:gd name="adj" fmla="val 43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институтов повышения гражданской активности молодежи»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300,0 тыс. руб. или 100% (РБ)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МБТ на поддержку деятельности молодежных организаций и объединений, молодежных инициатив и развитие волонтерского движения (МО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9057" y="3583800"/>
            <a:ext cx="3712863" cy="1118517"/>
          </a:xfrm>
          <a:prstGeom prst="roundRect">
            <a:avLst>
              <a:gd name="adj" fmla="val 192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молодежи в трудоустройстве и адаптации к рынку труда»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250,0 тыс. руб. или 100% (РБ)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МБТ на организацию движения школьных и студенческих трудовых отрядов (МО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1049295"/>
            <a:ext cx="3164812" cy="996827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молодых семей и пропаганда семейных ценностей»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120,0 тыс. руб. или 100% (РБ)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МБТ на реализацию комплекса мер по пропаганде семейных ценностей и поддержке молодых семей (МО Пашское СП)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8144" y="2131359"/>
            <a:ext cx="3164813" cy="1367204"/>
          </a:xfrm>
          <a:prstGeom prst="roundRect">
            <a:avLst>
              <a:gd name="adj" fmla="val 96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исторической памяти, гражданско-патриотическое и духовно-нравственное воспитание молодежи»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180,0 тыс. руб. или 100% (РБ)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МБТ на мероприятия по сохранению исторической памяти, гражданско-патриотическое и духовно-нравственное воспитание молодежи (МО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Иссадское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МО Пашское СП,               МО Селивановское СП)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68144" y="3583800"/>
            <a:ext cx="3164812" cy="1119770"/>
          </a:xfrm>
          <a:prstGeom prst="roundRect">
            <a:avLst>
              <a:gd name="adj" fmla="val 72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Комплекс процессных мероприятий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социально-негативных явлений среди молодежи, предупреждение </a:t>
            </a:r>
            <a:r>
              <a:rPr lang="ru-RU" sz="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140,0 тыс. руб. или 100% (РБ)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МБТ на мероприятия по профилактике асоциального поведения в молодежной среде 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Вындиноостровское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Новоладожское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</a:t>
            </a:r>
          </a:p>
        </p:txBody>
      </p:sp>
      <p:pic>
        <p:nvPicPr>
          <p:cNvPr id="19" name="Рисунок 18" descr="Picture background">
            <a:extLst>
              <a:ext uri="{FF2B5EF4-FFF2-40B4-BE49-F238E27FC236}">
                <a16:creationId xmlns:a16="http://schemas.microsoft.com/office/drawing/2014/main" id="{E1006A95-7591-4272-9E58-D9702B2FF6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78" y="1005091"/>
            <a:ext cx="1877357" cy="11685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61360C-D9B2-48B5-9DAC-722420887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778" y="2238605"/>
            <a:ext cx="1883628" cy="11685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394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8393" y="543055"/>
            <a:ext cx="8439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208 368,4 тыс. рублей или 99,6% (план 209 190,2 тыс. рублей), </a:t>
            </a:r>
          </a:p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из них: ФБ и ОБ–137 386,4 тыс. рублей, РБ–70 982,0 тыс.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4850528"/>
            <a:ext cx="467544" cy="162400"/>
          </a:xfrm>
        </p:spPr>
        <p:txBody>
          <a:bodyPr/>
          <a:lstStyle/>
          <a:p>
            <a:fld id="{BCBA0616-39DC-4475-B999-3C609F71F54F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32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07967"/>
            <a:ext cx="7762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«Развитие сельского хозяйства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524" y="883605"/>
            <a:ext cx="2677399" cy="726612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1. Комплекс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«Повышение уровня ресурсного потенциала развития агропромышленного и </a:t>
            </a:r>
            <a:r>
              <a:rPr lang="ru-RU" sz="900" b="1" u="sng" dirty="0" err="1">
                <a:solidFill>
                  <a:schemeClr val="tx1"/>
                </a:solidFill>
                <a:ea typeface="Times New Roman"/>
              </a:rPr>
              <a:t>рыбохозяйственного</a:t>
            </a: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 комплекса»</a:t>
            </a:r>
            <a:r>
              <a:rPr lang="x-none" sz="9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8 200.0 тыс. руб. или 100%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957" y="1642695"/>
            <a:ext cx="2680863" cy="580964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2. Комплекс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«Развитие малых форм хозяйствования и сельскохозяйственной кооперации»</a:t>
            </a:r>
            <a:r>
              <a:rPr lang="x-none" sz="9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351,0 тыс. руб. или 100%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683" y="2271623"/>
            <a:ext cx="2686137" cy="841604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3. Комплекс </a:t>
            </a:r>
            <a:r>
              <a:rPr lang="x-none" sz="9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процессных мероприятий </a:t>
            </a: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«Обеспечение реализации муниципальной программы </a:t>
            </a:r>
            <a:r>
              <a:rPr lang="ru-RU" sz="900" b="1" u="sng" dirty="0" err="1">
                <a:solidFill>
                  <a:schemeClr val="tx1"/>
                </a:solidFill>
                <a:ea typeface="Times New Roman"/>
              </a:rPr>
              <a:t>Волховского</a:t>
            </a: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 муниципального района "Развитие сельского хозяйства </a:t>
            </a:r>
            <a:r>
              <a:rPr lang="ru-RU" sz="900" b="1" u="sng" dirty="0" err="1">
                <a:solidFill>
                  <a:schemeClr val="tx1"/>
                </a:solidFill>
                <a:ea typeface="Times New Roman"/>
              </a:rPr>
              <a:t>Волховского</a:t>
            </a: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 муниципального района»</a:t>
            </a:r>
            <a:r>
              <a:rPr lang="x-none" sz="9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ru-RU" sz="900" u="sng" dirty="0">
              <a:solidFill>
                <a:schemeClr val="tx1"/>
              </a:solidFill>
              <a:ea typeface="Times New Roman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1 504,0 тыс. руб. или 100%</a:t>
            </a:r>
            <a:endParaRPr lang="ru-RU" sz="9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07211" y="998631"/>
            <a:ext cx="5180982" cy="98289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Отраслевой проект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и приведение в нормативное состояние автомобильных дорог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34 679,4 тыс. руб. или 99,6%, из них: </a:t>
            </a:r>
            <a:r>
              <a:rPr lang="ru-RU" sz="9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– 31 211,5 тыс. руб., РБ – 3 467,9 тыс. руб.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капитальный ремонт и ремонт автомобильных дорог общего пользования местного значения, имеющих приоритетный социально значимый характер (ремонт а/д к д.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Помялово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Вындиноостровское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д.Пруди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Хваловского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СП)</a:t>
            </a:r>
            <a:endParaRPr lang="ru-RU" sz="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3" y="3161190"/>
            <a:ext cx="2687498" cy="191826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4. Комплекс процессных мероприятий </a:t>
            </a:r>
          </a:p>
          <a:p>
            <a:pPr indent="450215" algn="ctr">
              <a:spcAft>
                <a:spcPts val="0"/>
              </a:spcAft>
            </a:pPr>
            <a:r>
              <a:rPr lang="ru-RU" sz="900" b="1" u="sng" dirty="0">
                <a:solidFill>
                  <a:schemeClr val="tx1"/>
                </a:solidFill>
                <a:ea typeface="Times New Roman"/>
              </a:rPr>
              <a:t>«Развитие транспортной инфраструктуры и благоустройства сельских территорий Волховского муниципального  района»</a:t>
            </a:r>
          </a:p>
          <a:p>
            <a:pPr indent="450215" algn="ctr">
              <a:spcAft>
                <a:spcPts val="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38 591,6 тыс. руб. </a:t>
            </a:r>
          </a:p>
          <a:p>
            <a:pPr indent="450215" algn="ctr">
              <a:spcAft>
                <a:spcPts val="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98,3%</a:t>
            </a:r>
          </a:p>
          <a:p>
            <a:pPr indent="450215" algn="ctr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автодорог к населенным пунктам Волховского муниципального района (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д.Каменка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д.Судемье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д.Вороново-Кириково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д.Яхново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д.Емское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Куколь-Раменье,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д.Бисково-д.Старково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д.Помялово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, а также проведение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тех.экспертиз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 выполненных работ, экспертиз проектной документации, инженерное сопровождение ремонта автодороги </a:t>
            </a:r>
            <a:r>
              <a:rPr lang="ru-RU" sz="800" dirty="0" err="1">
                <a:solidFill>
                  <a:srgbClr val="002060"/>
                </a:solidFill>
                <a:ea typeface="Times New Roman"/>
              </a:rPr>
              <a:t>д.Помялово</a:t>
            </a:r>
            <a:r>
              <a:rPr lang="ru-RU" sz="800" dirty="0">
                <a:solidFill>
                  <a:srgbClr val="002060"/>
                </a:solidFill>
                <a:ea typeface="Times New Roman"/>
              </a:rPr>
              <a:t>).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07210" y="2044843"/>
            <a:ext cx="5169505" cy="526908"/>
          </a:xfrm>
          <a:prstGeom prst="roundRect">
            <a:avLst>
              <a:gd name="adj" fmla="val 2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8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6. Отраслевой проект</a:t>
            </a:r>
          </a:p>
          <a:p>
            <a:pPr algn="ctr"/>
            <a:r>
              <a:rPr lang="ru-RU" sz="8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 «Вовлечение в оборот земель сельскохозяйственного назначения»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Исполнено 407,2 тыс. руб. или 100%, из них: </a:t>
            </a:r>
            <a:r>
              <a:rPr lang="ru-RU" sz="800" b="1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 – 366,5 тыс. руб., РБ – 40,7 тыс. руб.</a:t>
            </a:r>
          </a:p>
          <a:p>
            <a:pPr lvl="0"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проектов межевания земельных участков и проведение кадастровых работ </a:t>
            </a:r>
            <a:endParaRPr lang="ru-RU" sz="8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" name="Рисунок 25" descr="https://www.usbis.ru/img/prodykti/shupra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76298"/>
            <a:ext cx="1494950" cy="60315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22" name="Скругленный прямоугольник 19">
            <a:extLst>
              <a:ext uri="{FF2B5EF4-FFF2-40B4-BE49-F238E27FC236}">
                <a16:creationId xmlns:a16="http://schemas.microsoft.com/office/drawing/2014/main" id="{324DA7AD-A8BD-4749-80CD-02825EDCB5A9}"/>
              </a:ext>
            </a:extLst>
          </p:cNvPr>
          <p:cNvSpPr/>
          <p:nvPr/>
        </p:nvSpPr>
        <p:spPr>
          <a:xfrm>
            <a:off x="2805223" y="2649086"/>
            <a:ext cx="6304914" cy="763275"/>
          </a:xfrm>
          <a:prstGeom prst="roundRect">
            <a:avLst>
              <a:gd name="adj" fmla="val 2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Отраслевой проект «Современный облик сельских территорий»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115 955,4 тыс. руб. или 100%, из них: </a:t>
            </a:r>
            <a:r>
              <a:rPr lang="ru-RU" sz="9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 и ОБ – 99 221,4 тыс. руб., РБ – 16 734,0 тыс. руб.</a:t>
            </a:r>
          </a:p>
          <a:p>
            <a:pPr lvl="0"/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- 5 678,7 тыс. </a:t>
            </a:r>
            <a:r>
              <a:rPr lang="ru-RU" sz="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.иные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МБТ на капитальный ремонт объектов (ремонт ДК - МО </a:t>
            </a:r>
            <a:r>
              <a:rPr lang="ru-RU" sz="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Кисельнинское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3 917,5 тыс. руб. МО Селивановское СП  1 761,2 тыс. руб.);</a:t>
            </a:r>
          </a:p>
          <a:p>
            <a:pPr lvl="0"/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- 110 276,7 тыс. руб.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комплексного развития сельских территорий (МДОБУ «Д/с №21 «Белочка»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с.Паша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капитальный  ремонт здания)</a:t>
            </a:r>
            <a:endParaRPr lang="ru-RU" sz="8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Скругленный прямоугольник 19">
            <a:extLst>
              <a:ext uri="{FF2B5EF4-FFF2-40B4-BE49-F238E27FC236}">
                <a16:creationId xmlns:a16="http://schemas.microsoft.com/office/drawing/2014/main" id="{D3DFA288-4223-4E24-B084-F18876A79022}"/>
              </a:ext>
            </a:extLst>
          </p:cNvPr>
          <p:cNvSpPr/>
          <p:nvPr/>
        </p:nvSpPr>
        <p:spPr>
          <a:xfrm>
            <a:off x="2816701" y="3455049"/>
            <a:ext cx="6293436" cy="985321"/>
          </a:xfrm>
          <a:prstGeom prst="roundRect">
            <a:avLst>
              <a:gd name="adj" fmla="val 2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Отраслевой проект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«Благоустройство сельских территорий»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РБ 2 092,8 тыс. руб. или 100%</a:t>
            </a:r>
          </a:p>
          <a:p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- 489,6 </a:t>
            </a:r>
            <a:r>
              <a:rPr lang="ru-RU" sz="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обеспечение комплексного развития сельских территорий (МО </a:t>
            </a:r>
            <a:r>
              <a:rPr lang="ru-RU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Иссадское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устройство спортивной площадки);</a:t>
            </a:r>
          </a:p>
          <a:p>
            <a:r>
              <a: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- 1 603,2 тыс. руб</a:t>
            </a:r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иные МБТ на</a:t>
            </a:r>
            <a:r>
              <a:rPr kumimoji="0" lang="ru-RU" sz="800" b="0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благоустройство сельских территорий (МО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Колчановское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 1 413,8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тыс.руб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на обустройство детской игровой площадки, МО Пашское СП 189,4 </a:t>
            </a: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тыс.руб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пожарный резервуар)</a:t>
            </a:r>
            <a:endParaRPr lang="ru-RU" sz="8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Скругленный прямоугольник 19">
            <a:extLst>
              <a:ext uri="{FF2B5EF4-FFF2-40B4-BE49-F238E27FC236}">
                <a16:creationId xmlns:a16="http://schemas.microsoft.com/office/drawing/2014/main" id="{14507C65-4A5E-40D1-8617-7AA829CE5011}"/>
              </a:ext>
            </a:extLst>
          </p:cNvPr>
          <p:cNvSpPr/>
          <p:nvPr/>
        </p:nvSpPr>
        <p:spPr>
          <a:xfrm>
            <a:off x="5940152" y="4488876"/>
            <a:ext cx="2736304" cy="603154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Отраслевой проект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агропромышленного комплекса»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ОБ 6 587,0 тыс. руб. или 100%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сельскохозяйственного производства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8" name="Рисунок 27" descr="Picture background">
            <a:extLst>
              <a:ext uri="{FF2B5EF4-FFF2-40B4-BE49-F238E27FC236}">
                <a16:creationId xmlns:a16="http://schemas.microsoft.com/office/drawing/2014/main" id="{9C129437-FCD8-4EA4-B50F-6863F93111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67646"/>
            <a:ext cx="1122034" cy="84160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062A97-AB28-48B0-B4FA-17DECF1356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4397"/>
            <a:ext cx="1135410" cy="74066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31" name="Рисунок 30" descr="Picture background">
            <a:extLst>
              <a:ext uri="{FF2B5EF4-FFF2-40B4-BE49-F238E27FC236}">
                <a16:creationId xmlns:a16="http://schemas.microsoft.com/office/drawing/2014/main" id="{1340D378-B51C-4049-8BB2-86018E98D71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18" y="4476298"/>
            <a:ext cx="1494950" cy="6239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785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4764834"/>
            <a:ext cx="432048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04441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10 384,7 тыс. рублей или 71,3% (план 14 561,6 </a:t>
            </a:r>
            <a:r>
              <a:rPr lang="ru-RU" sz="11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тыс.рублей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), РБ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15816" y="2218571"/>
            <a:ext cx="5688632" cy="1412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«Внедрение перспективных методов кадровой работы»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910,3 тыс. рублей или 78,3%: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- 326,5</a:t>
            </a:r>
            <a:r>
              <a:rPr kumimoji="0" lang="ru-RU" sz="900" b="1" i="1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тыс. руб. </a:t>
            </a:r>
            <a:r>
              <a:rPr lang="ru-RU" sz="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образовательных мероприятий, направленных на повышение квалификации муниципальных служащих;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- 574,2 тыс. руб</a:t>
            </a:r>
            <a:r>
              <a:rPr lang="ru-RU" sz="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обеспечение проведения диспансеризации лиц в соответствии с приказом Минздравсоцразвития РФ от 14.12.2009 года №984н;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- 9,6 тыс. руб. </a:t>
            </a:r>
            <a:r>
              <a:rPr lang="ru-RU" sz="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по улучшению условий и охраны труда и снижению уровней профессиональных рисков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5486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9. Исполнение муниципальной программы ВМР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«Стимулирование экономической активности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05817" y="3723878"/>
            <a:ext cx="5688632" cy="131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Комплекс процессных мероприятий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положительного туристского имиджа Волховского муниципального района»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8 918,5 тыс. рублей или 99,5%</a:t>
            </a:r>
          </a:p>
          <a:p>
            <a:pPr marL="171450" lvl="1" indent="-17145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2 607,5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реализацию мероприятий по созданию и развитию инфраструктуры активных видов спорта на территории муниципальных образований Ленинградской области 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Новоладожское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 – устройство велодорожки);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- 6 311,0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выполнение работ по переустройству объектов электросетевого хозяйства (МО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Новоладожское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9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ee.istu.ru/pluginfile.php/256458/course/overviewfiles/Pic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" y="2295441"/>
            <a:ext cx="2834260" cy="141271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F679367-8FA8-49FF-B51C-5AFD036BF9B0}"/>
              </a:ext>
            </a:extLst>
          </p:cNvPr>
          <p:cNvSpPr/>
          <p:nvPr/>
        </p:nvSpPr>
        <p:spPr>
          <a:xfrm>
            <a:off x="2915816" y="1263092"/>
            <a:ext cx="5688632" cy="862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«Постановка на кадастровый учет земельных участков и объектов недвижимого имущества»</a:t>
            </a:r>
          </a:p>
          <a:p>
            <a:pPr algn="ctr"/>
            <a:endParaRPr lang="ru-RU" sz="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(РБ) 555,9 тыс. рублей или 12,5%:</a:t>
            </a:r>
          </a:p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в сведения ЕГРН информации о границах населенных пунктов Волховского муниципального района</a:t>
            </a:r>
          </a:p>
        </p:txBody>
      </p:sp>
      <p:pic>
        <p:nvPicPr>
          <p:cNvPr id="15" name="Рисунок 14" descr="Picture background">
            <a:extLst>
              <a:ext uri="{FF2B5EF4-FFF2-40B4-BE49-F238E27FC236}">
                <a16:creationId xmlns:a16="http://schemas.microsoft.com/office/drawing/2014/main" id="{B09E6063-8B1D-4073-A242-953D59090F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" y="1263092"/>
            <a:ext cx="1361505" cy="95547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6" name="Рисунок 15" descr="Picture background">
            <a:extLst>
              <a:ext uri="{FF2B5EF4-FFF2-40B4-BE49-F238E27FC236}">
                <a16:creationId xmlns:a16="http://schemas.microsoft.com/office/drawing/2014/main" id="{CF1544C0-4521-4E47-ACC9-077B750BAD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40" y="1263092"/>
            <a:ext cx="1395820" cy="95547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7" name="Рисунок 16" descr="карта маршрута">
            <a:extLst>
              <a:ext uri="{FF2B5EF4-FFF2-40B4-BE49-F238E27FC236}">
                <a16:creationId xmlns:a16="http://schemas.microsoft.com/office/drawing/2014/main" id="{507D1926-9DF4-486F-A994-F447623277F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" y="3804164"/>
            <a:ext cx="1369783" cy="115422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8" name="Рисунок 17" descr="Picture background">
            <a:extLst>
              <a:ext uri="{FF2B5EF4-FFF2-40B4-BE49-F238E27FC236}">
                <a16:creationId xmlns:a16="http://schemas.microsoft.com/office/drawing/2014/main" id="{A84FF0D7-6E9C-4C0E-A54F-92667DA92A2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44" y="3805196"/>
            <a:ext cx="1367545" cy="115422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254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8972" y="4842094"/>
            <a:ext cx="1047015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49442" y="812887"/>
            <a:ext cx="8280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Исполнено 2 881,6 тыс. рублей или 99,1 % (план 2 906,5 </a:t>
            </a:r>
            <a:r>
              <a:rPr kumimoji="0" lang="ru-RU" sz="11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тыс.рублей</a:t>
            </a:r>
            <a:r>
              <a:rPr kumimoji="0" lang="ru-RU" sz="1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) из них: ОБ – 1 423,0 тыс. рублей, РБ – 1 458,6 тыс. рублей.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4024" y="1145319"/>
            <a:ext cx="1908154" cy="229052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«Предоставление финансовой и имущественной поддержки субъектам МСП»</a:t>
            </a: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175,0 тыс. руб. 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87,5% (РБ)</a:t>
            </a:r>
          </a:p>
          <a:p>
            <a:pPr algn="ctr"/>
            <a:endParaRPr lang="ru-RU" sz="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субъектам малого и среднего предпринимательства, осуществляющим деятельность в сфере народных художественных промыслов и (или) ремесел  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22609" y="3024160"/>
            <a:ext cx="3867367" cy="1872207"/>
          </a:xfrm>
          <a:prstGeom prst="roundRect">
            <a:avLst>
              <a:gd name="adj" fmla="val 897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деловых миссий, содействие участию субъектов МСП в муниципальных, региональных, российских и международных </a:t>
            </a:r>
            <a:r>
              <a:rPr lang="ru-RU" sz="9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конгрессно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-выставочных мероприятиях»</a:t>
            </a: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596,0 тыс. руб. или 100% (РБ)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430,0 тыс. руб.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организация деловых миссий, содействие участию субъектов МСП в муниципальных, региональных, российских и международных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конгрессно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-выставочных мероприятиях;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тыс. руб.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организация мероприятий для самозанятых граждан;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46,0 тыс. руб.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организация мероприятий, в том числе для субъектов малого и среднего бизнеса, направленных на развитие социального предпринимательства;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70,0 тыс. руб.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мероприятий, в том числе для субъектов малого и среднего бизнеса, направленных на развитие молодежного предпринимательства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28990" y="1160924"/>
            <a:ext cx="2726807" cy="22749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«Содействие развитию организаций инфраструктуры поддержки МСП и продвижению их услуг»</a:t>
            </a: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459,5 тыс. руб. или 100% (РБ)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209,5 тыс. 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предоставление субсидий организациям инфраструктуры поддержки МСП на развитие и обеспечение хозяйственной деятельности (АНО «Волховский Бизнес-Инкубатор»);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250,0 тыс. 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предоставление субсидий организациям, образующим инфраструктуру поддержки МСП, на возмещение части затрат, связанных с оказанием безвозмездных информационных, консультативных и образовательных услуг в сфере предпринимательства (развитие новых направлений поддержки субъектов МСП  - АНО «Волховский Бизнес-Инкубатор»)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22609" y="1149724"/>
            <a:ext cx="3841879" cy="178206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«Содействие в реализации товаров, работ и услуг субъектов МСП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потребительском рынке»</a:t>
            </a: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1 651,1 тыс. руб. или 100% из них: 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– 1 423,0 тыс. руб., РБ – 228,</a:t>
            </a:r>
            <a:r>
              <a:rPr lang="en-US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1 581,1 </a:t>
            </a:r>
            <a:r>
              <a:rPr lang="ru-RU" sz="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рамках муниципальных программ поддержки и развития субъектов малого и среднего предпринимательства по поддержке организаций потребительской кооперации;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70,0 тыс. 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иные МБТ на предоставление е субсидий субъектам малого и среднего предпринимательства на возмещение затрат по доставке посредством автолавок (автомагазинов) товаров в сельские населенные пункты муниципального образования (МО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Свирицкое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СП)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20449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10. Исполнение 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«Развитие малого, среднего бизнеса и потребительского рынка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pic>
        <p:nvPicPr>
          <p:cNvPr id="14" name="Рисунок 13" descr="https://kbrria.ru/upload/iblock/00c/00ceb1561f54f573692c741b2495d45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9" y="3546364"/>
            <a:ext cx="1958364" cy="14401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2" name="Рисунок 11" descr="Picture background">
            <a:extLst>
              <a:ext uri="{FF2B5EF4-FFF2-40B4-BE49-F238E27FC236}">
                <a16:creationId xmlns:a16="http://schemas.microsoft.com/office/drawing/2014/main" id="{7A9A2666-C5E0-4742-8AF9-5127AE661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4" y="3538856"/>
            <a:ext cx="2590558" cy="144016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770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6852" y="4775296"/>
            <a:ext cx="504056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47562" y="651657"/>
            <a:ext cx="8424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21 737,5 тыс. рублей или 90,3 % (план 24 066,5 </a:t>
            </a:r>
            <a:r>
              <a:rPr lang="ru-RU" sz="11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тыс.рублей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) из них: ОБ – 5 515,8 тыс. рублей, РБ – 16 221,7 тыс. рублей.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112155"/>
            <a:ext cx="7920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11. Исполнение  муниципальной программы ВМР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«Безопасность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6702" y="1008181"/>
            <a:ext cx="3201162" cy="1134134"/>
          </a:xfrm>
          <a:prstGeom prst="roundRect">
            <a:avLst>
              <a:gd name="adj" fmla="val 19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buAutoNum type="arabicPeriod"/>
            </a:pP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«Реализация мероприятий по  обеспечению правопорядка и профилактики правонарушений»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(ОБ) 5 515,8 тыс. руб. или 100%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4 117,1 тыс. руб.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 выполнение отдельных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гос.полномочий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ЛО в сфере профилактики безнадзорности и правонарушений;</a:t>
            </a:r>
          </a:p>
          <a:p>
            <a:pPr lvl="0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1 398,7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.-на выполнение отдельных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гос.полномочий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ЛО в сфере административных правоотношений.</a:t>
            </a:r>
          </a:p>
          <a:p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6702" y="2268700"/>
            <a:ext cx="3201162" cy="1204787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«Оказание содействия в обеспечении общественного порядка»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10 246,7 тыс. руб. или 94,1%</a:t>
            </a:r>
          </a:p>
          <a:p>
            <a:pPr algn="just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358,7 тыс. 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проведение прочих мероприятий в области национальной безопасности и правоохранительной деятельности;</a:t>
            </a:r>
          </a:p>
          <a:p>
            <a:pPr algn="just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9 888,0 тыс. 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МБТ на развитие системы видеонаблюдения в целях обеспечения правопорядка и профилактики правонарушений (МО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г.Волхов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683" y="3585576"/>
            <a:ext cx="2769114" cy="1299000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«Проведение мероприятий по мобилизационной подготовке»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272,5 тыс. руб. или 47%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234,0 тыс. руб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проведение мероприятий по мобилизационной подготовке;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38,5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на оплату услуг за доставку и отправку документов через структуры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спец.связи</a:t>
            </a:r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67344" y="1008181"/>
            <a:ext cx="3701535" cy="1134133"/>
          </a:xfrm>
          <a:prstGeom prst="roundRect">
            <a:avLst>
              <a:gd name="adj" fmla="val 805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«Проведение мероприятий по гражданской обороне»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5 080,5 тыс. руб. или 79,6%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115,9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подготовка руководящего состава ГО, КЧС и ОПБ администрации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района;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1 609,4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создание запасов материальных ресурсов;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3 355,2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иные МБТ на обслуживание местной системы оповещения (все муниципальные образования Волховского муниципального района) 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92080" y="2268700"/>
            <a:ext cx="3701535" cy="1019780"/>
          </a:xfrm>
          <a:prstGeom prst="roundRect">
            <a:avLst>
              <a:gd name="adj" fmla="val 123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Комплекс процессных мероприятий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«Предупреждение и ликвидация чрезвычайных ситуаций»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300,0 тыс. руб. или 85,6%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иных МБТ на подготовку и выполнение  противопаводковых мероприятий (МО Пашское СП, МО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Свирицкое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СП, МО </a:t>
            </a:r>
            <a:r>
              <a:rPr lang="ru-RU" sz="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Колчановское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СП)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3500" y="3443365"/>
            <a:ext cx="2488668" cy="1468853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пожарной безопасности»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322,0 тыс. руб. или 92%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172,0 тыс. руб.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иных МБТ на подготовку и выполнение тушения лесных и торфяных пожаров (12 сельских поселений Волховского муниципального района);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150,0 тыс. руб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 организацию работы Движения «Юный пожарный»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https://content-26.foto.my.mail.ru/mail/ari2302/_mypagephoto/b-2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99" y="2214189"/>
            <a:ext cx="1777884" cy="12047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483" y="1008181"/>
            <a:ext cx="1691908" cy="12047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Рисунок 21" descr="https://cdn.iportal.ru/news/99/preview/d4300138bfd6b44a1301be8fce2742710b440451_3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82" y="3599873"/>
            <a:ext cx="1273478" cy="1299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1" name="Рисунок 20" descr="Picture background">
            <a:extLst>
              <a:ext uri="{FF2B5EF4-FFF2-40B4-BE49-F238E27FC236}">
                <a16:creationId xmlns:a16="http://schemas.microsoft.com/office/drawing/2014/main" id="{EEA8857C-3A7C-44A5-AB5D-C1885F4D320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21" y="3374785"/>
            <a:ext cx="1981118" cy="87458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CA92E6B-7DED-4540-B0D5-D815336E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21" y="4268221"/>
            <a:ext cx="1994154" cy="78091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4801325"/>
            <a:ext cx="405407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1561" y="673463"/>
            <a:ext cx="8424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9 311,5 тыс. рублей или 94,7% (план 9 837,7 тыс. рублей), из них:</a:t>
            </a:r>
            <a:r>
              <a:rPr lang="x-none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ОБ</a:t>
            </a:r>
            <a:r>
              <a:rPr lang="x-none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 – 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1 189,6</a:t>
            </a:r>
            <a:r>
              <a:rPr lang="x-none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 тыс.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x-none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руб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лей</a:t>
            </a:r>
            <a:r>
              <a:rPr lang="x-none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; 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РБ</a:t>
            </a:r>
            <a:r>
              <a:rPr lang="x-none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 – 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8 121,9</a:t>
            </a:r>
            <a:r>
              <a:rPr lang="x-none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 тыс.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x-none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руб</a:t>
            </a:r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лей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2861" y="983561"/>
            <a:ext cx="8873635" cy="96965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«Повышение информационной открытости органов местного самоуправления </a:t>
            </a:r>
            <a:r>
              <a:rPr lang="ru-RU" sz="9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</a:p>
          <a:p>
            <a:pPr algn="ctr"/>
            <a:r>
              <a:rPr lang="ru-RU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5 203,5 тыс. руб. или 91,9%</a:t>
            </a:r>
          </a:p>
          <a:p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5 095,5 тыс. руб.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осуществление взаимодействия с местными средствами массовой информации, выступления в печатных и электронных средствах массовой информации с целью размещения информации о социально-экономическом развитии района, деятельности администрации </a:t>
            </a:r>
            <a:r>
              <a:rPr lang="ru-RU" sz="9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108,0 тыс. руб.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организация выпуска и распространения информационной и имиджевой продукции о Волховском муниципальном районе</a:t>
            </a:r>
          </a:p>
          <a:p>
            <a:endParaRPr lang="ru-RU" sz="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2686" y="2035547"/>
            <a:ext cx="4409139" cy="285348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«Оказание содействия развитию социально-ориентированных некоммерческих организаций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(далее – СО НКО) и субъектов социального предпринимательства»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 3 299,6 тыс. руб. или 97,9%, из них: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– 789,6 тыс. руб., РБ – 2 510,0 тыс. руб.</a:t>
            </a:r>
          </a:p>
          <a:p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2 510,0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субсидии на оказание финансовой помощи советам ветеранов, организациям инвалидов (Волховская районная организация Всероссийского общества инвалидов 600,0 </a:t>
            </a:r>
            <a:r>
              <a:rPr lang="ru-RU" sz="9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Общественная организация ветеранов МО </a:t>
            </a:r>
            <a:r>
              <a:rPr lang="ru-RU" sz="9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г.Волхов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730,0 тыс. руб.,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Общественная организация ветеранов войны и труда </a:t>
            </a:r>
            <a:r>
              <a:rPr kumimoji="0" lang="ru-RU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Новоладожского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ГП </a:t>
            </a:r>
            <a:r>
              <a:rPr lang="ru-RU" sz="900" i="1" dirty="0">
                <a:solidFill>
                  <a:srgbClr val="002060"/>
                </a:solidFill>
                <a:cs typeface="Times New Roman" pitchFamily="18" charset="0"/>
              </a:rPr>
              <a:t>100,0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руб., </a:t>
            </a:r>
            <a:r>
              <a:rPr kumimoji="0" lang="ru-RU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Сясьстройская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городская общественная организация ветеранов 130,0 </a:t>
            </a:r>
            <a:r>
              <a:rPr kumimoji="0" lang="ru-RU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тыс.рублей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Общественная организация войны и труда МО Волховский МР 950,0 тыс. руб.)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789,6 тыс. руб. 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 поддержку социально ориентированных некоммерческих организаций ЛО (Общественная организация ветеранов МО </a:t>
            </a:r>
            <a:r>
              <a:rPr lang="ru-RU" sz="9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г.Волхов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448,6 тыс. руб., Общественная организация ветеранов войны и труда </a:t>
            </a:r>
            <a:r>
              <a:rPr lang="ru-RU" sz="9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Новоладожского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ГП 79,8 тыс. руб., </a:t>
            </a:r>
            <a:r>
              <a:rPr lang="ru-RU" sz="900" i="1" dirty="0" err="1">
                <a:solidFill>
                  <a:srgbClr val="002060"/>
                </a:solidFill>
                <a:cs typeface="Times New Roman" pitchFamily="18" charset="0"/>
              </a:rPr>
              <a:t>Сясьстройская</a:t>
            </a:r>
            <a:r>
              <a:rPr lang="ru-RU" sz="900" i="1" dirty="0">
                <a:solidFill>
                  <a:srgbClr val="002060"/>
                </a:solidFill>
                <a:cs typeface="Times New Roman" pitchFamily="18" charset="0"/>
              </a:rPr>
              <a:t> городская общественная организация 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ветеранов 107,5 тыс. руб.,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Общественная организация войны и труда МО Волховский МР 153,7 тыс. руб.).</a:t>
            </a:r>
            <a:endParaRPr lang="ru-RU" sz="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614591" y="2028142"/>
            <a:ext cx="2376264" cy="2744206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Комплекс процессных мероприятий «Поддержка экологического воспитания, образования и просвещения школьников и информирование населения»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808,4 тыс. руб. или 100%, из них:</a:t>
            </a:r>
          </a:p>
          <a:p>
            <a:pPr algn="ctr"/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– 400,0 тыс. руб., РБ – 408,4 тыс. руб.</a:t>
            </a:r>
          </a:p>
          <a:p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364,0 тыс. руб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на поддержку экологического воспитания, образования и просвещения школьников;</a:t>
            </a:r>
          </a:p>
          <a:p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444,4 тыс. руб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на организацию школьных лесничеств (МОБУ «Волховская СОШ №5 и МОБУ «Пашская СОШ») </a:t>
            </a:r>
          </a:p>
          <a:p>
            <a:pPr algn="ctr"/>
            <a:endParaRPr lang="ru-RU" sz="9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brovtsina\Desktop\be7fc1183b0d7cf34d774c44421ded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04" y="2951378"/>
            <a:ext cx="1654710" cy="1111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rovtsina\Desktop\Registraciya-nekommercheskikh-organizaciy-N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44" y="1961385"/>
            <a:ext cx="1644610" cy="989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4859" y="88688"/>
            <a:ext cx="8181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12.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«Устойчивое общественное развитие 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pic>
        <p:nvPicPr>
          <p:cNvPr id="11" name="Рисунок 10" descr="Picture background">
            <a:extLst>
              <a:ext uri="{FF2B5EF4-FFF2-40B4-BE49-F238E27FC236}">
                <a16:creationId xmlns:a16="http://schemas.microsoft.com/office/drawing/2014/main" id="{4DC93E22-F7E3-40CC-ACCB-BE89AE50103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44" y="4062609"/>
            <a:ext cx="1687669" cy="99816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8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56376" y="4801325"/>
            <a:ext cx="1125488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62820" y="817821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2 983,0 тыс. рублей или 100% (РБ)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1953" y="102882"/>
            <a:ext cx="7858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13. Исполнение муниципальной программы ВМР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«Мероприятия по ликвидации борщевика Сосновского на территории муниципальных образований 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pic>
        <p:nvPicPr>
          <p:cNvPr id="12" name="Рисунок 11" descr="https://media.lentv24.ru/media/photos/510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43" y="1275606"/>
            <a:ext cx="3447264" cy="18804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5" name="AutoShape 2" descr="https://s13.stc.yc.kpcdn.net/share/i/12/11287312/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13.stc.yc.kpcdn.net/share/i/12/11287312/wr-96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ll-rf.com/static/news/o/0f8d31a5-11e4-4121-b629-478c1dda71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8734"/>
            <a:ext cx="3993634" cy="17729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104833"/>
            <a:ext cx="3993634" cy="2051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Комплекс процессных мероприятий </a:t>
            </a:r>
          </a:p>
          <a:p>
            <a:pPr lvl="0"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«Содействие муниципальным образованиям </a:t>
            </a:r>
            <a:r>
              <a:rPr lang="ru-RU" sz="9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проведении мероприятий по борьбе с борщевиком Сосновского на территории муниципальных образований </a:t>
            </a:r>
            <a:r>
              <a:rPr lang="ru-RU" sz="9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</a:p>
          <a:p>
            <a:pPr lvl="0"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(РБ) 2 983,0 тыс. рублей или 100%</a:t>
            </a:r>
          </a:p>
          <a:p>
            <a:pPr lvl="0" algn="ctr"/>
            <a:r>
              <a:rPr lang="ru-RU" sz="9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предоставление иных МБТ на проведение мероприятий по освобождению территорий от засоренности борщевиком Сосновского </a:t>
            </a:r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Волховского муниципального района</a:t>
            </a:r>
            <a:r>
              <a:rPr lang="ru-RU" sz="9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9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(МО </a:t>
            </a:r>
            <a:r>
              <a:rPr lang="ru-RU" sz="900" i="1" dirty="0" err="1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Бережковское</a:t>
            </a:r>
            <a:r>
              <a:rPr lang="ru-RU" sz="9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СП, МО </a:t>
            </a:r>
            <a:r>
              <a:rPr lang="ru-RU" sz="900" i="1" dirty="0" err="1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Вындиноостровское</a:t>
            </a:r>
            <a:r>
              <a:rPr lang="ru-RU" sz="9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СП, МО </a:t>
            </a:r>
            <a:r>
              <a:rPr lang="ru-RU" sz="900" i="1" dirty="0" err="1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Колчановское</a:t>
            </a:r>
            <a:r>
              <a:rPr lang="ru-RU" sz="9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СП, МО </a:t>
            </a:r>
            <a:r>
              <a:rPr lang="ru-RU" sz="900" i="1" dirty="0" err="1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Кисельнинское</a:t>
            </a:r>
            <a:r>
              <a:rPr lang="ru-RU" sz="9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СП, МО Пашское СП, МО </a:t>
            </a:r>
            <a:r>
              <a:rPr lang="ru-RU" sz="900" i="1" dirty="0" err="1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Староладожское</a:t>
            </a:r>
            <a:r>
              <a:rPr lang="ru-RU" sz="9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СП, </a:t>
            </a:r>
          </a:p>
          <a:p>
            <a:pPr lvl="0" algn="ctr"/>
            <a:r>
              <a:rPr lang="ru-RU" sz="9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900" i="1" dirty="0" err="1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г.Волхов</a:t>
            </a:r>
            <a:r>
              <a:rPr lang="ru-RU" sz="900" i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3" name="Рисунок 12" descr="Picture background">
            <a:extLst>
              <a:ext uri="{FF2B5EF4-FFF2-40B4-BE49-F238E27FC236}">
                <a16:creationId xmlns:a16="http://schemas.microsoft.com/office/drawing/2014/main" id="{910536C3-0F07-4C10-ADFB-4C168A54BEC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02" y="3228734"/>
            <a:ext cx="3343812" cy="177292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463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9177117"/>
              </p:ext>
            </p:extLst>
          </p:nvPr>
        </p:nvGraphicFramePr>
        <p:xfrm>
          <a:off x="66836" y="771550"/>
          <a:ext cx="2321086" cy="297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3" y="550251"/>
            <a:ext cx="69847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757 940,4 тыс. рублей или 92,3% при плане 820 920,3 тыс. рублей.</a:t>
            </a:r>
          </a:p>
          <a:p>
            <a:pPr algn="ctr"/>
            <a:endParaRPr lang="ru-RU" sz="9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>
                <a:solidFill>
                  <a:srgbClr val="185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обеспечение деятельности органов местного самоуправления Волховского муниципального района в 2025 году </a:t>
            </a:r>
          </a:p>
          <a:p>
            <a:pPr algn="ctr"/>
            <a:r>
              <a:rPr lang="ru-RU" sz="900" b="1" dirty="0">
                <a:solidFill>
                  <a:srgbClr val="185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освоены ассигнования в сумме 304 163,5 тыс. рублей или 93% при плане 327 126,9 тыс. рублей.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7" y="4731990"/>
            <a:ext cx="430257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7540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по непрограммным расходам районного бюджета Волховского муниципального района за 2025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7135" y="1190386"/>
            <a:ext cx="69144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непрограммных расходов на обеспечение органов местного самоуправления Волховского муниципального района в 2025 году бюджетные ассигнования освоены: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Администрацией ВМР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освоены ассигнования в размере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192 576,7 тыс. руб. или 92,3%,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–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168 097,4 тыс. руб. (расходы на оплату труда и начисления главы администрации ВМР; расходы на содержание администрации ВМР, в том числе расходы на оплату труда и начисления и текущие расходы).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 –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3 275,3 тыс. руб. (</a:t>
            </a:r>
            <a:r>
              <a:rPr lang="ru-RU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соответствии с пунктом 1 статьи 4 Федерального закона от 15 ноября 1997 года № 143-ФЗ "Об актах гражданского состояния" полномочий Российской Федерации на государственную регистрацию актов гражданского состояния);	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21 204,0 тыс. руб. (на организацию и осуществление деятельности по опеке и попечительству; на осуществление отдельных гос. полномочий ЛО в области архивного дела; на осуществление отдельных гос. полномочий ЛО в сфере обращения с безнадзорными животными на территории ЛО, на осуществление переданных </a:t>
            </a:r>
            <a:r>
              <a:rPr lang="ru-RU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полномочий Российской Федерации на государственную регистрацию актов гражданского состояния, проведение информационно-аналитического наблюдения за осуществлением торговой деятельности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Комитетом финансов ВМР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освоены ассигнования в размере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42 291,1 тыс. руб. или 98,6%,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39 148,6 тыс. руб. (расходы на оплату труда и начисления; текущие расходы).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иных МБТ из бюджетов городских и сельских поселений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3 142,5 тыс. руб. на осуществление полномочий по формированию, исполнению и финансовому контролю за исполнением бюджетов поселений.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КУМИ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освоены ассигнования в размере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25 526,8 тыс. руб. или 91,8% 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(расходы на оплату труда и начисления, текущие расходы).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Советом депутатов ВМР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освоены ассигнования в сумме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22 761,6 тыс. руб. или 89,2%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обеспечение деятельности главы муниципального образования,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оплату труда и начисления работников аппарата СД, текущие расходы, осуществление полномочий СД МО </a:t>
            </a:r>
            <a:r>
              <a:rPr lang="ru-RU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г.Волхов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соответствии с заключенным соглашением).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Комитетом по образованию ВМР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освоены ассигнования в размере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10 952,3тыс. руб. или 92,8%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(расходы на оплату труда и начисления; текущие расходы).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Контрольно-счетным органом ВМР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освоены ассигнования в размере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10 055,0 тыс. руб. или 95,7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из них: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9 349,2 тыс. руб. (расходы на оплату труда и начисления руководителя КСО, расходы на оплату труда и начисления работников КСО, текущие расходы,.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иных МБТ из бюджетов городских и сельских поселений  -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505,8 тыс. руб.  на осуществление полномочий городских и сельских поселений в части внешнего муниципального финансового контроля Контрольно-счетным органом ВМР (расходы на оплату труда и начисления).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иных МБТ из бюджета МО </a:t>
            </a:r>
            <a:r>
              <a:rPr lang="ru-RU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г.Волхов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 тыс. руб. на осуществление полномочий в части внешнего муниципального финансового контроля МО город Волхов,  в соответствии с заключенным соглашением (расходы на оплату труда и начисления).</a:t>
            </a:r>
          </a:p>
        </p:txBody>
      </p:sp>
      <p:pic>
        <p:nvPicPr>
          <p:cNvPr id="8" name="Picture 2" descr="C:\Users\brovtsina\Desktop\79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5" y="3435846"/>
            <a:ext cx="1868897" cy="1475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66529425"/>
              </p:ext>
            </p:extLst>
          </p:nvPr>
        </p:nvGraphicFramePr>
        <p:xfrm>
          <a:off x="1" y="1080923"/>
          <a:ext cx="1619671" cy="246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7604" y="488801"/>
            <a:ext cx="7128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453 776,9 тыс. рублей или 91,9% при плане 493 793,4 тыс. рублей.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4731990"/>
            <a:ext cx="395536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604" y="44102"/>
            <a:ext cx="766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по иным непрограммным расходам районного бюджета Волховского муниципального района за 2025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697485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185018"/>
                </a:solidFill>
                <a:cs typeface="Arial" panose="020B0604020202020204" pitchFamily="34" charset="0"/>
              </a:rPr>
              <a:t>В рамках непрограммных расходов в 2025 году бюджетные ассигнования освоены: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1. Администрацией  ВМР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освоены ассигнования в сумме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343 665,0 тыс. руб.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или 99,9%, из них: 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РБ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–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342 427,2 тыс. 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., из них на следующие мероприятия: обеспечение деятельности муниципальных казенных учреждений 111 081,5 </a:t>
            </a:r>
            <a:r>
              <a:rPr lang="ru-RU" sz="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тыс.руб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 (в том числе: расходы МКУ ТХЭС 64 038,5 тыс. руб. на оплату труда и начисления, текущие расходы 47 043,0 тыс. руб.); доплата к пенсиям муниципальных служащих (количество получателей составляет 89 человек); осуществление мероприятий по проведению ремонтных работ; прочие общегосударственные расходы (уплата налога на имущество, земельного налога, проведение праздничных мероприятий, проведение награждений, организация встреч, семинаров, кворумов, коллегий и т.п.); исполнение судебных актов; создание условий для предоставления транспортных услуг населению между поселениями в границах Волховского муниципального района; взносы на капитальный ремонт общего имущества многоквартирных домов в НО "Фонд капитального ремонта многоквартирных домов ЛО"; на оплату вознаграждения агенту за изготовление платежных извещений; единовременная премия лицам, удостоенным звания «Почетный гражданин Волховского муниципального района»;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единовременное поощрение граждан, награжденных Знаком отличия «За вклад в развитие Волховского муниципального района»;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прочие мероприятия в области национальной безопасности; приобретение дорожной техники и другого имущества, необходимого для функционирования и содержания автодорог; содержание муниципального имущества;; иные  МБТ на реализацию программ формирования современной городской среды; иные МБТ на проведение мероприятий по обеспечению безопасности дорожного движения; иные МБТ на проведение мероприятий по ликвидации (сносу) аварийного жилищного фонда; иные МБТ на исполнение судебных актов;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иные МБТ на устройство проездов к земельным участкам, выделенным под ИЖС, в том числе участникам СВО и многодетным семьям; иные МБТ на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кап.ремонт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и ремонт автодорог общего пользования местного значения, имеющих приоритетный социально-значимый характер.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ОБ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–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1 206,1 тыс. 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 или 99,6% на осуществление отдельных гос. полномочий ЛО в сфере обращения с безнадзорными животными на территории ЛО.</a:t>
            </a:r>
          </a:p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ФБ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–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31,7 тыс. 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 или 100% на осуществление полномочий по составлению (изменению) списков кандидатов в присяжные заседатели федеральных судов общей юрисдикции в РФ.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2. Комитетом финансов ВМР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освоены ассигнования в сумме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71 405,2 тыс. руб.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или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85,4%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РБ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), из них: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 иные МБТ бюджетам муниципальных образований  Волховского муниципального района на выплату зарплаты с начислениями 63 853,5 тыс. руб.; 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 иные МБТ за счёт резервного фонда администрации ВМР в рамках непрограммных расходов органов местного самоуправления 7 551,7 тыс. руб. 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3. КУМИ ВМР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освоены ассигнования в сумме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1 435,6 тыс. 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 или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82,4%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РБ)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, из них: 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оценка недвижимости, признание прав и регулирование отношений по государственной и муниципальной собственности 250,0 тыс. руб.;  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исполнение судебных актов, вступивших в законную силу 287,9 тыс. руб.; на проведение мероприятий по землеустройству и землепользованию 897,7 тыс. руб.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4. Советом  депутатов ВМР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освоены ассигнования в сумме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522,2 тыс. руб.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или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100%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(РБ)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 на оплату ежегодного членского взноса в совет муниципальных образований  300,0 тыс. руб.; прочие общегосударственные расходы 134,0 тыс. руб., исполнение судебных актов, вступивших в законную силу 88,2 тыс. руб.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ru-RU" sz="800" b="1" i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5. МКУ "Центр образования Волховского района" 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освоены ассигнования в сумме 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36 748,9 тыс. руб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 или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92,7% (РБ)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на обеспечение деятельности муниципальных казенных учреждений (фонд оплаты труда; текущие расходы).</a:t>
            </a:r>
          </a:p>
        </p:txBody>
      </p:sp>
    </p:spTree>
    <p:extLst>
      <p:ext uri="{BB962C8B-B14F-4D97-AF65-F5344CB8AC3E}">
        <p14:creationId xmlns:p14="http://schemas.microsoft.com/office/powerpoint/2010/main" val="6168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59528" y="4546050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8748465" y="4783746"/>
            <a:ext cx="288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A0616-39DC-4475-B999-3C609F71F54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3DE859-EFF6-4611-BB07-FCDB75965348}"/>
              </a:ext>
            </a:extLst>
          </p:cNvPr>
          <p:cNvSpPr/>
          <p:nvPr/>
        </p:nvSpPr>
        <p:spPr>
          <a:xfrm>
            <a:off x="107505" y="830995"/>
            <a:ext cx="59046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021E4-644F-4C12-AEBF-EDA002559F0E}"/>
              </a:ext>
            </a:extLst>
          </p:cNvPr>
          <p:cNvSpPr txBox="1"/>
          <p:nvPr/>
        </p:nvSpPr>
        <p:spPr>
          <a:xfrm>
            <a:off x="430449" y="171690"/>
            <a:ext cx="8424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Описание административно-территориального деления публично-правового образования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5F3FFE-CD22-45F2-A506-BAF8023BA177}"/>
              </a:ext>
            </a:extLst>
          </p:cNvPr>
          <p:cNvSpPr txBox="1"/>
          <p:nvPr/>
        </p:nvSpPr>
        <p:spPr>
          <a:xfrm>
            <a:off x="101850" y="1052627"/>
            <a:ext cx="6048671" cy="371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состав Волховского муниципального района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входят территории поселений: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Бережковское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 (административный центр –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дер.Бережки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Волховское городское поселение (административный центр – город Волхов)</a:t>
            </a: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Вындиноостровское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 (административный центр –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дер.Вындин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Остров)</a:t>
            </a: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Иссадское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 (административный центр – дер.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Иссад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Кисельнинское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 (административный центр –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дер.Кисельня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Колчановское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 (административный центр –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с.Колчаново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Новоладожское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городское поселение (административный центр – город Новая Ладога)</a:t>
            </a:r>
          </a:p>
          <a:p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Пашское сельское поселение (административный центр – с. Паша)</a:t>
            </a: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Потанинское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 (административный центр –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дер.Потанино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Свирицкое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 (административный центр –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пос.Свирица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Селивановское сельское поселение (административный центр –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пос.Селиваново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Староладожское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 (административный центр –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с.Старая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Ладога)</a:t>
            </a: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Сясьстройское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городское поселение (административный центр – город Сясьстрой)</a:t>
            </a: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Усадищенское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 (административный центр –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дер.Усадище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Хваловское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 (административный центр – </a:t>
            </a:r>
            <a:r>
              <a:rPr lang="ru-RU" sz="1150" dirty="0" err="1">
                <a:latin typeface="Arial" panose="020B0604020202020204" pitchFamily="34" charset="0"/>
                <a:cs typeface="Arial" panose="020B0604020202020204" pitchFamily="34" charset="0"/>
              </a:rPr>
              <a:t>дер.Хвалово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20" name="Рисунок 19" descr="Picture background">
            <a:extLst>
              <a:ext uri="{FF2B5EF4-FFF2-40B4-BE49-F238E27FC236}">
                <a16:creationId xmlns:a16="http://schemas.microsoft.com/office/drawing/2014/main" id="{ADEB974E-F3C5-490D-80E6-CE65C09FDC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75606"/>
            <a:ext cx="2952328" cy="3270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9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rovtsina\Desktop\c24ab41b9b1d612c708915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51" y="3507854"/>
            <a:ext cx="1509506" cy="1286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84368" y="4728963"/>
            <a:ext cx="1197496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9591" y="679642"/>
            <a:ext cx="8118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Исполнено 260 623,6 </a:t>
            </a:r>
            <a:r>
              <a:rPr lang="ru-RU" sz="10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тыс.рублей</a:t>
            </a:r>
            <a:r>
              <a:rPr lang="ru-RU" sz="1000" b="1" u="sng" dirty="0">
                <a:solidFill>
                  <a:srgbClr val="FF0000"/>
                </a:solidFill>
                <a:cs typeface="Arial" panose="020B0604020202020204" pitchFamily="34" charset="0"/>
              </a:rPr>
              <a:t> или 96,3%  (план 270 529,6 </a:t>
            </a:r>
            <a:r>
              <a:rPr lang="ru-RU" sz="10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тыс.рублей</a:t>
            </a:r>
            <a:r>
              <a:rPr lang="ru-RU" sz="1000" b="1" u="sng" dirty="0">
                <a:solidFill>
                  <a:srgbClr val="FF0000"/>
                </a:solidFill>
                <a:cs typeface="Arial" panose="020B0604020202020204" pitchFamily="34" charset="0"/>
              </a:rPr>
              <a:t>), из них: </a:t>
            </a:r>
          </a:p>
          <a:p>
            <a:pPr algn="ctr"/>
            <a:r>
              <a:rPr lang="ru-RU" sz="1000" b="1" u="sng" dirty="0">
                <a:solidFill>
                  <a:srgbClr val="FF0000"/>
                </a:solidFill>
                <a:cs typeface="Arial" panose="020B0604020202020204" pitchFamily="34" charset="0"/>
              </a:rPr>
              <a:t>ФБ, ОБ – 138 894,4 тыс. рублей (99,9%), РБ – 121 729,2 </a:t>
            </a:r>
            <a:r>
              <a:rPr lang="ru-RU" sz="10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тыс.рублей</a:t>
            </a:r>
            <a:r>
              <a:rPr lang="ru-RU" sz="1000" b="1" u="sng" dirty="0">
                <a:solidFill>
                  <a:srgbClr val="FF0000"/>
                </a:solidFill>
                <a:cs typeface="Arial" panose="020B0604020202020204" pitchFamily="34" charset="0"/>
              </a:rPr>
              <a:t> (92,5%)</a:t>
            </a:r>
          </a:p>
          <a:p>
            <a:pPr algn="ctr"/>
            <a:r>
              <a:rPr lang="ru-RU" sz="1000" b="1" dirty="0">
                <a:solidFill>
                  <a:srgbClr val="003A00"/>
                </a:solidFill>
                <a:cs typeface="Arial" panose="020B0604020202020204" pitchFamily="34" charset="0"/>
              </a:rPr>
              <a:t>Расходы по адресной программе капитальных вложений осуществлялись в рамках муниципальных программ ВМР, из них: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10863" y="1244640"/>
            <a:ext cx="1449081" cy="2099421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  <a:p>
            <a:pPr algn="ctr"/>
            <a:endParaRPr lang="ru-RU" sz="9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29 685,9 тыс. руб. или 80,8% (РБ)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13 808,1 тыс. руб.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здания по адресу: </a:t>
            </a:r>
            <a:r>
              <a:rPr lang="ru-RU" sz="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г.Волхов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ул. Пирогова, д.4;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15 877,8 тыс. руб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ремонт здания по адресу: </a:t>
            </a:r>
            <a:r>
              <a:rPr lang="ru-RU" sz="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г.Волхов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Кировский пр.32</a:t>
            </a:r>
          </a:p>
          <a:p>
            <a:pPr algn="ctr"/>
            <a:r>
              <a:rPr lang="ru-RU" sz="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69" y="1245059"/>
            <a:ext cx="3235791" cy="3754178"/>
          </a:xfrm>
          <a:prstGeom prst="roundRect">
            <a:avLst>
              <a:gd name="adj" fmla="val 0"/>
            </a:avLst>
          </a:prstGeom>
          <a:solidFill>
            <a:srgbClr val="FFFFCC"/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«Современное образование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Волховском муниципальном районе»</a:t>
            </a: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45 338,3 тыс. руб. или 95,7% </a:t>
            </a:r>
          </a:p>
          <a:p>
            <a:pPr algn="ctr"/>
            <a:r>
              <a:rPr lang="ru-RU" sz="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(ФБ, ОБ – 8 461,5 тыс. руб., РБ – 36 876,8 тыс. руб.)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программ дошкольного образования»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12 398,0 тыс. руб. или 89,1% (РБ )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программ общего образования»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15 280,1 тыс. руб. или 96,8% (РБ )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программ дополнительного образования»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sz="800" b="1" i="1" dirty="0">
                <a:solidFill>
                  <a:srgbClr val="FF0000"/>
                </a:solidFill>
                <a:cs typeface="Times New Roman" pitchFamily="18" charset="0"/>
              </a:rPr>
              <a:t>8 258,5 </a:t>
            </a:r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руб. или 99,8% (РБ)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Отраслевой проект 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«Сохранение и развитие МТБ общего и дополнительного образования»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9 401,7 тыс. руб. или 100% 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 8 461,5 тыс. руб., РБ 940,2 тыс. руб.)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(МОБУ «Волховская СОШ №7 ремонт столовой, ремонт системы электроснабжения столовой и пищеблока, установка перегородок и расширение дверных проемов лифтовых шахт, ремонтные работы по установке противопожарных дверей)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70293" y="1257094"/>
            <a:ext cx="1413521" cy="373482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Волховском муниципальном районе»</a:t>
            </a: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«Совершенствование материально-технической базы учреждений культуры и сохранение объектов культурного наследия»</a:t>
            </a:r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2 051,7 тыс. руб. или 100% (Р</a:t>
            </a:r>
            <a:r>
              <a:rPr lang="ru-RU" sz="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МОБУДО «ВДШИ им. В.М. Максимова» 1 349,2 тыс. руб. частичный ремонт мягкой кровли здания, ремонт помещений; </a:t>
            </a:r>
          </a:p>
          <a:p>
            <a:pPr algn="ctr"/>
            <a:r>
              <a:rPr lang="ru-RU" sz="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МКУК «Волховская МРБ» 702,5 тыс. руб. ремонт фасада и кабинета)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04048" y="1244640"/>
            <a:ext cx="2520280" cy="3758167"/>
          </a:xfrm>
          <a:prstGeom prst="roundRect">
            <a:avLst>
              <a:gd name="adj" fmla="val 499"/>
            </a:avLst>
          </a:prstGeom>
          <a:solidFill>
            <a:srgbClr val="FFFFCC"/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сельского хозяйства </a:t>
            </a:r>
          </a:p>
          <a:p>
            <a:pPr algn="ctr"/>
            <a:r>
              <a:rPr lang="ru-RU" sz="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Волховского муниципального района»</a:t>
            </a:r>
          </a:p>
          <a:p>
            <a:pPr algn="ctr"/>
            <a:endParaRPr lang="ru-RU" sz="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183 547,7 тыс. руб. или 99,6%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(ФБ, ОБ 130 432,9 тыс. руб., 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РБ 53 114,8 тыс. руб.)</a:t>
            </a:r>
            <a:endParaRPr lang="ru-RU" sz="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инфраструктуры и благоустройства сельских территорий Волховского муниципального  района» 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38 591,6 тыс. руб. или 98,3% (РБ)</a:t>
            </a:r>
            <a:r>
              <a:rPr lang="ru-RU" sz="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" b="1" i="1" dirty="0">
              <a:solidFill>
                <a:srgbClr val="003A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(текущий ремонт автодорог Волховского муниципального района)</a:t>
            </a:r>
          </a:p>
          <a:p>
            <a:pPr algn="ctr"/>
            <a:r>
              <a:rPr lang="ru-RU" sz="800" b="1" i="1" dirty="0">
                <a:solidFill>
                  <a:srgbClr val="185018"/>
                </a:solidFill>
                <a:latin typeface="Times New Roman" pitchFamily="18" charset="0"/>
                <a:cs typeface="Times New Roman" pitchFamily="18" charset="0"/>
              </a:rPr>
              <a:t>Отраслевой проект </a:t>
            </a:r>
          </a:p>
          <a:p>
            <a:pPr algn="ctr"/>
            <a:r>
              <a:rPr lang="ru-RU" sz="800" b="1" i="1" dirty="0">
                <a:solidFill>
                  <a:srgbClr val="185018"/>
                </a:solidFill>
                <a:latin typeface="Times New Roman" pitchFamily="18" charset="0"/>
                <a:cs typeface="Times New Roman" pitchFamily="18" charset="0"/>
              </a:rPr>
              <a:t>«Развитие и приведение в нормативное состояние автомобильных дорог общего значения» 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34 679,4 тыс. руб. или 99,6%  </a:t>
            </a:r>
          </a:p>
          <a:p>
            <a:pPr algn="ctr"/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 31 211,5 тыс. руб., РБ 3 467,9 тыс. руб.)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(капитальный ремонт и ремонт автодорог общего пользования местного значения, имеющих приоритетный социально значимый характер (ремонт а/дороги д. </a:t>
            </a:r>
            <a:r>
              <a:rPr lang="ru-RU" sz="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Помялово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Вындиноостровское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д.Пруди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Хваловское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СП)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Отраслевой проект </a:t>
            </a:r>
          </a:p>
          <a:p>
            <a:pPr algn="ctr"/>
            <a:r>
              <a:rPr lang="ru-RU" sz="800" b="1" i="1" dirty="0">
                <a:solidFill>
                  <a:srgbClr val="003A00"/>
                </a:solidFill>
                <a:latin typeface="Times New Roman" pitchFamily="18" charset="0"/>
                <a:cs typeface="Times New Roman" pitchFamily="18" charset="0"/>
              </a:rPr>
              <a:t>«Современный облик сельских территорий» 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110 276,7 тыс. руб. или 100% 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(ФБ и ОБ 99 221,4 тыс. руб., РБ 11 055,3 тыс. руб.)</a:t>
            </a:r>
          </a:p>
          <a:p>
            <a:pPr algn="ctr"/>
            <a:r>
              <a:rPr lang="ru-RU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(капитальный ремонт здания МДОБУ «Детский сад №21 «Белочка»)</a:t>
            </a:r>
          </a:p>
          <a:p>
            <a:pPr algn="ctr"/>
            <a:endParaRPr lang="ru-RU" sz="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i="1" dirty="0">
              <a:solidFill>
                <a:srgbClr val="1850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5837"/>
            <a:ext cx="8046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адресной программы капитальных вложений и ремонтных работ районного бюджета Волховского муниципального района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6399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731990"/>
            <a:ext cx="1828800" cy="273844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868144" y="2787774"/>
            <a:ext cx="2777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о бюджете дефицит районного бюджета утвержден в размере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236 860,3 тыс. рублей.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01.01.2026 года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районный бюджет исполнен с дефицитом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93 659,1 тыс. рублей.</a:t>
            </a:r>
          </a:p>
          <a:p>
            <a:pPr algn="ctr"/>
            <a:endParaRPr 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состоянию на 01.01.2026 года муниципального долга у районного бюджета Волховского муниципального района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имеется.</a:t>
            </a:r>
          </a:p>
        </p:txBody>
      </p:sp>
      <p:pic>
        <p:nvPicPr>
          <p:cNvPr id="9218" name="Picture 2" descr="C:\Users\brovtsina\Desktop\if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689"/>
            <a:ext cx="5866654" cy="178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2347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Источники финансирования дефицита районного бюджета </a:t>
            </a:r>
          </a:p>
          <a:p>
            <a:pPr algn="ctr"/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280559"/>
              </p:ext>
            </p:extLst>
          </p:nvPr>
        </p:nvGraphicFramePr>
        <p:xfrm>
          <a:off x="539552" y="3147814"/>
          <a:ext cx="4968553" cy="126528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67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5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(тыс. руб.)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8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(РСД от 22.12.2025 №80)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b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67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4 035 290,9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4 070 103,0</a:t>
                      </a:r>
                      <a:endParaRPr lang="ru-RU" sz="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08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4 272 151,2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4 163 762,1</a:t>
                      </a:r>
                      <a:endParaRPr lang="ru-RU" sz="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27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-236 860,3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-93 659,1</a:t>
                      </a:r>
                    </a:p>
                  </a:txBody>
                  <a:tcPr marL="43882" marR="438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8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82" marR="4388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290" name="Picture 2" descr="C:\Users\brovtsina\Desktop\Презентация\091313_1335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17" y="627533"/>
            <a:ext cx="1752191" cy="20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4659982"/>
            <a:ext cx="576064" cy="243012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3478"/>
            <a:ext cx="76328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400" b="1" dirty="0">
                <a:ln w="50800"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Исполнение дорожного фонда бюджета </a:t>
            </a:r>
          </a:p>
          <a:p>
            <a:pPr algn="ctr"/>
            <a:r>
              <a:rPr lang="ru-RU" sz="1400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Волховского</a:t>
            </a:r>
            <a:r>
              <a:rPr lang="ru-RU" sz="1400" b="1" dirty="0">
                <a:ln w="50800"/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муниципального района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09838143"/>
              </p:ext>
            </p:extLst>
          </p:nvPr>
        </p:nvGraphicFramePr>
        <p:xfrm>
          <a:off x="179512" y="903042"/>
          <a:ext cx="8749479" cy="352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ая прямоугольная выноска 10"/>
          <p:cNvSpPr/>
          <p:nvPr/>
        </p:nvSpPr>
        <p:spPr>
          <a:xfrm>
            <a:off x="5700509" y="1306056"/>
            <a:ext cx="2592288" cy="1359914"/>
          </a:xfrm>
          <a:prstGeom prst="wedgeRoundRectCallout">
            <a:avLst>
              <a:gd name="adj1" fmla="val 469"/>
              <a:gd name="adj2" fmla="val 1096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rgbClr val="002060"/>
                </a:solidFill>
                <a:effectLst/>
              </a:rPr>
              <a:t>Остаток средств дорожного фонда 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effectLst/>
              </a:rPr>
              <a:t>по состоянию на 01.01.2026 года 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effectLst/>
              </a:rPr>
              <a:t>3 943,0 тыс. рублей, из них: 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</a:rPr>
              <a:t>за счет областного бюджета 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</a:rPr>
              <a:t>71,9 тыс. рублей </a:t>
            </a:r>
            <a:endParaRPr lang="ru-RU" sz="1000" b="1" dirty="0">
              <a:solidFill>
                <a:srgbClr val="002060"/>
              </a:solidFill>
              <a:effectLst/>
            </a:endParaRPr>
          </a:p>
          <a:p>
            <a:pPr algn="ctr"/>
            <a:r>
              <a:rPr lang="ru-RU" sz="1000" b="1" dirty="0">
                <a:solidFill>
                  <a:srgbClr val="002060"/>
                </a:solidFill>
                <a:effectLst/>
              </a:rPr>
              <a:t>за счет местного бюджета 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</a:rPr>
              <a:t>3 871.1 </a:t>
            </a:r>
            <a:r>
              <a:rPr lang="ru-RU" sz="1000" b="1" dirty="0">
                <a:solidFill>
                  <a:srgbClr val="002060"/>
                </a:solidFill>
                <a:effectLst/>
              </a:rPr>
              <a:t>тыс. </a:t>
            </a:r>
            <a:r>
              <a:rPr lang="ru-RU" sz="1000" b="1" dirty="0">
                <a:solidFill>
                  <a:srgbClr val="002060"/>
                </a:solidFill>
              </a:rPr>
              <a:t>р</a:t>
            </a:r>
            <a:r>
              <a:rPr lang="ru-RU" sz="1000" b="1" dirty="0">
                <a:solidFill>
                  <a:srgbClr val="002060"/>
                </a:solidFill>
                <a:effectLst/>
              </a:rPr>
              <a:t>ублей.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732756"/>
            <a:ext cx="7272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cs typeface="Arial" panose="020B0604020202020204" pitchFamily="34" charset="0"/>
              </a:rPr>
              <a:t>Исполнение дорожного фонда </a:t>
            </a:r>
            <a:r>
              <a:rPr lang="ru-R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123 949,0 </a:t>
            </a:r>
            <a:r>
              <a:rPr lang="ru-RU" sz="1100" b="1" dirty="0">
                <a:solidFill>
                  <a:srgbClr val="FF0000"/>
                </a:solidFill>
                <a:cs typeface="Arial" panose="020B0604020202020204" pitchFamily="34" charset="0"/>
              </a:rPr>
              <a:t>тыс. рублей или  96,9% от годового плана 127 892,0 тыс. рублей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7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616-39DC-4475-B999-3C609F71F54F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11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331640" y="915566"/>
            <a:ext cx="5976664" cy="2592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Благодарим</a:t>
            </a:r>
            <a:br>
              <a:rPr lang="ru-RU" alt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alt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за внимание!</a:t>
            </a:r>
          </a:p>
        </p:txBody>
      </p:sp>
      <p:pic>
        <p:nvPicPr>
          <p:cNvPr id="9" name="Picture 6" descr="C:\Users\Korchagina\Desktop\Презентация\r_98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702767"/>
            <a:ext cx="7133995" cy="330914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410206" y="2311734"/>
            <a:ext cx="64008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3600" b="1" i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Комитет финансов </a:t>
            </a:r>
          </a:p>
          <a:p>
            <a:pPr marL="0" indent="0" algn="ctr">
              <a:buNone/>
            </a:pPr>
            <a:r>
              <a:rPr lang="ru-RU" altLang="ru-RU" sz="3600" b="1" i="1" dirty="0" err="1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Волховского</a:t>
            </a:r>
            <a:r>
              <a:rPr lang="ru-RU" altLang="ru-RU" sz="3600" b="1" i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107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59528" y="4546050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9771" y="203709"/>
            <a:ext cx="388843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Численность населения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8676456" y="4603076"/>
            <a:ext cx="288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A0616-39DC-4475-B999-3C609F71F54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43559"/>
            <a:ext cx="75608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Численность постоянного населения Волховского муниципального района на 01 января 2025 года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78 146 человек, в том числе городское население 56 265 человек и сельское население 21 881 человек.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E524A22-B469-44CF-B00F-D232AB68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28812"/>
              </p:ext>
            </p:extLst>
          </p:nvPr>
        </p:nvGraphicFramePr>
        <p:xfrm>
          <a:off x="755577" y="1370013"/>
          <a:ext cx="7344816" cy="3510063"/>
        </p:xfrm>
        <a:graphic>
          <a:graphicData uri="http://schemas.openxmlformats.org/drawingml/2006/table">
            <a:tbl>
              <a:tblPr/>
              <a:tblGrid>
                <a:gridCol w="3882089">
                  <a:extLst>
                    <a:ext uri="{9D8B030D-6E8A-4147-A177-3AD203B41FA5}">
                      <a16:colId xmlns:a16="http://schemas.microsoft.com/office/drawing/2014/main" val="2415162399"/>
                    </a:ext>
                  </a:extLst>
                </a:gridCol>
                <a:gridCol w="1222139">
                  <a:extLst>
                    <a:ext uri="{9D8B030D-6E8A-4147-A177-3AD203B41FA5}">
                      <a16:colId xmlns:a16="http://schemas.microsoft.com/office/drawing/2014/main" val="3107480731"/>
                    </a:ext>
                  </a:extLst>
                </a:gridCol>
                <a:gridCol w="1126285">
                  <a:extLst>
                    <a:ext uri="{9D8B030D-6E8A-4147-A177-3AD203B41FA5}">
                      <a16:colId xmlns:a16="http://schemas.microsoft.com/office/drawing/2014/main" val="778809359"/>
                    </a:ext>
                  </a:extLst>
                </a:gridCol>
                <a:gridCol w="1114303">
                  <a:extLst>
                    <a:ext uri="{9D8B030D-6E8A-4147-A177-3AD203B41FA5}">
                      <a16:colId xmlns:a16="http://schemas.microsoft.com/office/drawing/2014/main" val="344416155"/>
                    </a:ext>
                  </a:extLst>
                </a:gridCol>
              </a:tblGrid>
              <a:tr h="345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Демографические показатели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          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         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973191"/>
                  </a:ext>
                </a:extLst>
              </a:tr>
              <a:tr h="287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(на 1 января года)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78 679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78 146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490535"/>
                  </a:ext>
                </a:extLst>
              </a:tr>
              <a:tr h="279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 городское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56 635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56 265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972739"/>
                  </a:ext>
                </a:extLst>
              </a:tr>
              <a:tr h="19728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сельское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21 511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21 881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140811"/>
                  </a:ext>
                </a:extLst>
              </a:tr>
              <a:tr h="2959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среднегодовая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78 413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77 796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950352"/>
                  </a:ext>
                </a:extLst>
              </a:tr>
              <a:tr h="263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родившихся 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452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430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1125"/>
                  </a:ext>
                </a:extLst>
              </a:tr>
              <a:tr h="2383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умерших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1 277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1 280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354935"/>
                  </a:ext>
                </a:extLst>
              </a:tr>
              <a:tr h="221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Миграционный прирост (-убыль)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294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387106"/>
                  </a:ext>
                </a:extLst>
              </a:tr>
              <a:tr h="345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коэффициент рождаемости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чел. на 1 тыс. чел. населения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5.5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334973"/>
                  </a:ext>
                </a:extLst>
              </a:tr>
              <a:tr h="345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коэффициент смертности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чел. на 1 тыс. чел. населения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16.3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16.5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403751"/>
                  </a:ext>
                </a:extLst>
              </a:tr>
              <a:tr h="345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Коэффициент естественного прироста (убыли)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чел. на 1 тыс. чел. населения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-10.5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-10.9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060658"/>
                  </a:ext>
                </a:extLst>
              </a:tr>
              <a:tr h="345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Коэффициент миграционного прироста (убыли)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чел. на 1 тыс. чел. населения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1.9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353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1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59528" y="4546050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87826"/>
            <a:ext cx="2448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Глоссарий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811620"/>
            <a:ext cx="820891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7780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1850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 ДЛЯ ГРАЖДАН </a:t>
            </a:r>
            <a:r>
              <a:rPr kumimoji="0" lang="ru-RU" sz="14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создан с целью обеспечения открытости и прозрачности исполнения бюджета, представления основных характеристик и положений в доступной и понятной для населения форме.</a:t>
            </a:r>
          </a:p>
          <a:p>
            <a:pPr marL="0" marR="0" lvl="0" indent="0" algn="just" defTabSz="17780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1850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</a:t>
            </a:r>
            <a:r>
              <a:rPr kumimoji="0" lang="ru-RU" sz="14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850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Исполнение бюджета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это этап бюджетного процесса, который начинается с момента утверждения бюджета и продолжается в течение текущего финансового года.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Исполнение бюджета обеспечивается Администрацией Волховского муниципального района.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исполнения бюджета возлагается на Комитет финансов Волховского муниципального района.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Исполнение бюджета организуется на основе сводной бюджетной росписи и кассового плана.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 исполняется на основе единства кассы и подведомственности расходов.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8532439" y="4603076"/>
            <a:ext cx="288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A0616-39DC-4475-B999-3C609F71F54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8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43607" y="4546050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23478"/>
            <a:ext cx="2592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Глоссарий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8604448" y="4720592"/>
            <a:ext cx="288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A0616-39DC-4475-B999-3C609F71F54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C46C1E24-EC81-43F4-906A-26627D6FE5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4" y="523588"/>
            <a:ext cx="8496932" cy="42179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906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59528" y="4546050"/>
            <a:ext cx="6400800" cy="349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51921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Этапы составления и утверждения отчета об исполнении районного бюджета </a:t>
            </a:r>
            <a:r>
              <a:rPr kumimoji="0" lang="ru-RU" sz="2000" b="1" i="0" u="none" strike="noStrike" kern="1200" cap="none" spc="0" normalizeH="0" baseline="0" noProof="0" dirty="0" err="1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Волховского</a:t>
            </a:r>
            <a:r>
              <a:rPr kumimoji="0" lang="ru-RU" sz="2000" b="1" i="0" u="none" strike="noStrike" kern="1200" cap="none" spc="0" normalizeH="0" baseline="0" noProof="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муниципального района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за 2025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478" y="1419612"/>
            <a:ext cx="2912174" cy="1800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Составление отчета 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2025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*Отчет об исполнении районного бюджета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Волховского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муниципального района составляется на основании сводной бюджетной отчетности главных администраторов бюджетных средств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419622"/>
            <a:ext cx="4752528" cy="864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Представление отчета об исполнении районного бюджета за 2025 год в Контрольно-счетный орган Волховского муниципального района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подготовки заключения на него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*до 1 апреля 2026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427734"/>
            <a:ext cx="4752528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Представление отчета об исполнении районного бюджета за 2025 год в Совет депутатов Волховского муниципального района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*до 1 мая 2026 года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252652" y="1757497"/>
            <a:ext cx="4552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255736" y="2608778"/>
            <a:ext cx="45216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085290" y="3219812"/>
            <a:ext cx="2423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507854"/>
            <a:ext cx="475252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публичных слушаний по проекту отчета об исполнении районного бюджета за 2025 год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6084168" y="4011910"/>
            <a:ext cx="242316" cy="244602"/>
          </a:xfrm>
          <a:prstGeom prst="downArrow">
            <a:avLst>
              <a:gd name="adj1" fmla="val 50000"/>
              <a:gd name="adj2" fmla="val 53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4256512"/>
            <a:ext cx="4752528" cy="6317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Утверждение годового отчета об исполнении районного бюджета Волховского муниципального района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B0B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2025 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04448" y="4603076"/>
            <a:ext cx="360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A0616-39DC-4475-B999-3C609F71F54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 descr="Picture background">
            <a:extLst>
              <a:ext uri="{FF2B5EF4-FFF2-40B4-BE49-F238E27FC236}">
                <a16:creationId xmlns:a16="http://schemas.microsoft.com/office/drawing/2014/main" id="{26EA0A1A-699D-491E-BCD2-9A93F46373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8" y="3334143"/>
            <a:ext cx="2912174" cy="1707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2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инус 3"/>
          <p:cNvSpPr/>
          <p:nvPr/>
        </p:nvSpPr>
        <p:spPr>
          <a:xfrm>
            <a:off x="4444656" y="1444093"/>
            <a:ext cx="675498" cy="589940"/>
          </a:xfrm>
          <a:prstGeom prst="mathMinus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34761" y="3478074"/>
            <a:ext cx="1904884" cy="792088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428687" y="3026291"/>
            <a:ext cx="2928426" cy="1695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ru-RU" sz="1200" u="sng" dirty="0">
                <a:solidFill>
                  <a:schemeClr val="tx1"/>
                </a:solidFill>
                <a:cs typeface="Arial" panose="020B0604020202020204" pitchFamily="34" charset="0"/>
              </a:rPr>
              <a:t>Налоговые и неналоговые доходы </a:t>
            </a: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исполнены на 102,8%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 (план 2 440 759,2 тыс. рублей, поступление 2 509 816,5 тыс. рублей);</a:t>
            </a:r>
          </a:p>
          <a:p>
            <a:pPr marL="171450" indent="-171450" algn="ctr">
              <a:buFontTx/>
              <a:buChar char="-"/>
            </a:pPr>
            <a:r>
              <a:rPr lang="ru-RU" sz="1200" u="sng" dirty="0">
                <a:solidFill>
                  <a:schemeClr val="tx1"/>
                </a:solidFill>
                <a:cs typeface="Arial" panose="020B0604020202020204" pitchFamily="34" charset="0"/>
              </a:rPr>
              <a:t>Безвозмездные поступления </a:t>
            </a: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исполнены на 96,4%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(план 3 082 706,9 тыс. рублей, поступление 2 972 164,8 тыс. рублей) 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4284988" y="2418530"/>
            <a:ext cx="990634" cy="780581"/>
          </a:xfrm>
          <a:prstGeom prst="stripedRightArrow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883146" y="3583608"/>
            <a:ext cx="167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Дефицит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103 102,2 тыс.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3026291"/>
            <a:ext cx="2808312" cy="1695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ru-RU" sz="1100" u="sng" dirty="0">
                <a:solidFill>
                  <a:schemeClr val="tx1"/>
                </a:solidFill>
                <a:cs typeface="Arial" panose="020B0604020202020204" pitchFamily="34" charset="0"/>
              </a:rPr>
              <a:t>Бюджет муниципального района по </a:t>
            </a:r>
            <a:r>
              <a:rPr lang="ru-RU" sz="1200" u="sng" dirty="0">
                <a:solidFill>
                  <a:schemeClr val="tx1"/>
                </a:solidFill>
                <a:cs typeface="Arial" panose="020B0604020202020204" pitchFamily="34" charset="0"/>
              </a:rPr>
              <a:t>расходам</a:t>
            </a:r>
            <a:r>
              <a:rPr lang="ru-RU" sz="1100" u="sng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освоен на 97,5% или в сумме 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4 163 762,1 тыс. рублей;</a:t>
            </a:r>
          </a:p>
          <a:p>
            <a:pPr marL="171450" indent="-171450" algn="ctr">
              <a:buFontTx/>
              <a:buChar char="-"/>
            </a:pPr>
            <a:r>
              <a:rPr lang="ru-RU" sz="1100" u="sng" dirty="0">
                <a:solidFill>
                  <a:schemeClr val="tx1"/>
                </a:solidFill>
                <a:cs typeface="Arial" panose="020B0604020202020204" pitchFamily="34" charset="0"/>
              </a:rPr>
              <a:t>Бюджеты городских поселений по расходам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освоены на 90,9%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или в сумме 1 312 313,0 тыс. рублей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ru-RU" sz="1100" u="sng" dirty="0">
                <a:solidFill>
                  <a:schemeClr val="tx1"/>
                </a:solidFill>
                <a:cs typeface="Arial" panose="020B0604020202020204" pitchFamily="34" charset="0"/>
              </a:rPr>
              <a:t>Бюджеты сельских поселений по расходам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освоены на 93,7% или в сумме 624 871,3 тыс.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3594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консолидированного бюджета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Волховского  муниципального района за 2025 год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69185" y="1147259"/>
            <a:ext cx="2407271" cy="1359322"/>
          </a:xfrm>
          <a:prstGeom prst="roundRect">
            <a:avLst>
              <a:gd name="adj" fmla="val 2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269185" y="1178872"/>
            <a:ext cx="2446710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latin typeface="Monotype Corsiva" panose="03010101010201010101" pitchFamily="66" charset="0"/>
              </a:rPr>
              <a:t>Расходы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latin typeface="Monotype Corsiva" panose="03010101010201010101" pitchFamily="66" charset="0"/>
              </a:rPr>
              <a:t>5 585 083,5 тыс. рублей 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100" b="1" dirty="0">
                <a:latin typeface="Monotype Corsiva" panose="03010101010201010101" pitchFamily="66" charset="0"/>
              </a:rPr>
              <a:t>(95,4% исполнение при плане 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100" b="1" dirty="0">
                <a:latin typeface="Monotype Corsiva" panose="03010101010201010101" pitchFamily="66" charset="0"/>
              </a:rPr>
              <a:t>5 853 351,1 тыс. рублей) </a:t>
            </a: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*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с учетом суммы, подлежащей консолидации 515 862,9 тыс. рублей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100" b="1" dirty="0">
                <a:latin typeface="Monotype Corsiva" panose="03010101010201010101" pitchFamily="66" charset="0"/>
              </a:rPr>
              <a:t>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84368" y="4803998"/>
            <a:ext cx="1180728" cy="203560"/>
          </a:xfrm>
        </p:spPr>
        <p:txBody>
          <a:bodyPr/>
          <a:lstStyle/>
          <a:p>
            <a:fld id="{BCBA0616-39DC-4475-B999-3C609F71F54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9545" y="1103623"/>
            <a:ext cx="2446710" cy="1381140"/>
          </a:xfrm>
          <a:prstGeom prst="roundRect">
            <a:avLst>
              <a:gd name="adj" fmla="val 751"/>
            </a:avLst>
          </a:prstGeom>
          <a:solidFill>
            <a:schemeClr val="accent3">
              <a:lumMod val="40000"/>
              <a:lumOff val="6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669545" y="1271114"/>
            <a:ext cx="2446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Доходы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5 481 981,3 тыс. рублей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(99,2% исполнение при плане 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5 523 466,0 тыс. рублей)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9962" y="2625614"/>
            <a:ext cx="1285876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48264" y="2626586"/>
            <a:ext cx="1291156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26962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23203</TotalTime>
  <Words>10690</Words>
  <Application>Microsoft Office PowerPoint</Application>
  <PresentationFormat>Экран (16:9)</PresentationFormat>
  <Paragraphs>1265</Paragraphs>
  <Slides>43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56" baseType="lpstr">
      <vt:lpstr>Arial</vt:lpstr>
      <vt:lpstr>Arial Black</vt:lpstr>
      <vt:lpstr>Book Antiqua</vt:lpstr>
      <vt:lpstr>Calibri</vt:lpstr>
      <vt:lpstr>Calibri Light</vt:lpstr>
      <vt:lpstr>Cambria</vt:lpstr>
      <vt:lpstr>Georgia</vt:lpstr>
      <vt:lpstr>Lucida Sans</vt:lpstr>
      <vt:lpstr>Monotype Corsiva</vt:lpstr>
      <vt:lpstr>Times New Roman</vt:lpstr>
      <vt:lpstr>Воздушный поток</vt:lpstr>
      <vt:lpstr>Тема Office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Исполнение муниципальной программы ВМР «Современное образование в Волховском муниципальном районе»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Волховского муниципального  района</dc:title>
  <dc:creator>Korchagina</dc:creator>
  <cp:lastModifiedBy>Korchagina</cp:lastModifiedBy>
  <cp:revision>2434</cp:revision>
  <cp:lastPrinted>2026-04-06T14:23:12Z</cp:lastPrinted>
  <dcterms:created xsi:type="dcterms:W3CDTF">2016-09-12T13:10:26Z</dcterms:created>
  <dcterms:modified xsi:type="dcterms:W3CDTF">2026-05-29T13:20:33Z</dcterms:modified>
</cp:coreProperties>
</file>